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6" r:id="rId2"/>
    <p:sldId id="280" r:id="rId3"/>
    <p:sldId id="257" r:id="rId4"/>
    <p:sldId id="258" r:id="rId5"/>
    <p:sldId id="260" r:id="rId6"/>
    <p:sldId id="261" r:id="rId7"/>
    <p:sldId id="264" r:id="rId8"/>
    <p:sldId id="265" r:id="rId9"/>
    <p:sldId id="263" r:id="rId10"/>
    <p:sldId id="267" r:id="rId11"/>
    <p:sldId id="268" r:id="rId12"/>
    <p:sldId id="275" r:id="rId13"/>
    <p:sldId id="279" r:id="rId14"/>
    <p:sldId id="281" r:id="rId15"/>
    <p:sldId id="276" r:id="rId16"/>
    <p:sldId id="269" r:id="rId17"/>
    <p:sldId id="273" r:id="rId18"/>
    <p:sldId id="271" r:id="rId19"/>
    <p:sldId id="272" r:id="rId20"/>
    <p:sldId id="274" r:id="rId21"/>
    <p:sldId id="277" r:id="rId22"/>
    <p:sldId id="278"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510" autoAdjust="0"/>
  </p:normalViewPr>
  <p:slideViewPr>
    <p:cSldViewPr snapToGrid="0" snapToObjects="1">
      <p:cViewPr>
        <p:scale>
          <a:sx n="76" d="100"/>
          <a:sy n="76" d="100"/>
        </p:scale>
        <p:origin x="-424" y="3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91C32C-766C-784E-83DC-9779DAEFA23E}" type="datetimeFigureOut">
              <a:rPr lang="en-US" smtClean="0"/>
              <a:t>6/28/13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853BC4-0D76-0742-B2EF-3DBDEA0CE51E}" type="slidenum">
              <a:rPr lang="en-US" smtClean="0"/>
              <a:t>‹#›</a:t>
            </a:fld>
            <a:endParaRPr lang="en-US"/>
          </a:p>
        </p:txBody>
      </p:sp>
    </p:spTree>
    <p:extLst>
      <p:ext uri="{BB962C8B-B14F-4D97-AF65-F5344CB8AC3E}">
        <p14:creationId xmlns:p14="http://schemas.microsoft.com/office/powerpoint/2010/main" val="36780744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853BC4-0D76-0742-B2EF-3DBDEA0CE51E}" type="slidenum">
              <a:rPr lang="en-US" smtClean="0"/>
              <a:t>3</a:t>
            </a:fld>
            <a:endParaRPr lang="en-US"/>
          </a:p>
        </p:txBody>
      </p:sp>
    </p:spTree>
    <p:extLst>
      <p:ext uri="{BB962C8B-B14F-4D97-AF65-F5344CB8AC3E}">
        <p14:creationId xmlns:p14="http://schemas.microsoft.com/office/powerpoint/2010/main" val="4197803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Imagine the</a:t>
            </a:r>
            <a:r>
              <a:rPr lang="en-US" baseline="0" dirty="0" smtClean="0"/>
              <a:t> licensing when you have to increase your FTE by 80,000!</a:t>
            </a:r>
            <a:endParaRPr lang="en-US" dirty="0"/>
          </a:p>
        </p:txBody>
      </p:sp>
    </p:spTree>
    <p:extLst>
      <p:ext uri="{BB962C8B-B14F-4D97-AF65-F5344CB8AC3E}">
        <p14:creationId xmlns:p14="http://schemas.microsoft.com/office/powerpoint/2010/main" val="2023410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endParaRPr lang="en-US" dirty="0" smtClean="0"/>
          </a:p>
          <a:p>
            <a:r>
              <a:rPr lang="en-US" dirty="0" smtClean="0"/>
              <a:t>Issues with old movies:</a:t>
            </a:r>
            <a:r>
              <a:rPr lang="en-US" baseline="0" dirty="0" smtClean="0"/>
              <a:t>  what have you copied? The original release? A </a:t>
            </a:r>
            <a:r>
              <a:rPr lang="en-US" baseline="0" dirty="0" err="1" smtClean="0"/>
              <a:t>remastered</a:t>
            </a:r>
            <a:r>
              <a:rPr lang="en-US" baseline="0" dirty="0" smtClean="0"/>
              <a:t> release? Was there an original soundtrack (vs. silent movie), but does the version you have include sound? Who added the sound? Etc.</a:t>
            </a:r>
          </a:p>
          <a:p>
            <a:endParaRPr lang="en-US" baseline="0" dirty="0" smtClean="0"/>
          </a:p>
        </p:txBody>
      </p:sp>
    </p:spTree>
    <p:extLst>
      <p:ext uri="{BB962C8B-B14F-4D97-AF65-F5344CB8AC3E}">
        <p14:creationId xmlns:p14="http://schemas.microsoft.com/office/powerpoint/2010/main" val="158367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1726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2489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592667" y="268290"/>
            <a:ext cx="8263566" cy="3900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268940" y="268290"/>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400" y="4208931"/>
            <a:ext cx="5458968" cy="1048684"/>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3200400" y="5257800"/>
            <a:ext cx="5458968" cy="621792"/>
          </a:xfr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chemeClr val="tx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3276600" y="390527"/>
            <a:ext cx="5504688" cy="365125"/>
          </a:xfrm>
          <a:prstGeom prst="rect">
            <a:avLst/>
          </a:prstGeom>
        </p:spPr>
        <p:txBody>
          <a:bodyPr vert="horz" lIns="91440" tIns="45720" rIns="91440" bIns="45720" rtlCol="0" anchor="ctr"/>
          <a:lstStyle>
            <a:lvl1pPr marL="0" algn="r" defTabSz="914400" rtl="0" eaLnBrk="1" latinLnBrk="0" hangingPunct="1">
              <a:defRPr sz="2200" b="0" kern="1200" baseline="0">
                <a:solidFill>
                  <a:schemeClr val="bg1"/>
                </a:solidFill>
                <a:latin typeface="+mn-lt"/>
                <a:ea typeface="+mn-ea"/>
                <a:cs typeface="+mn-cs"/>
              </a:defRPr>
            </a:lvl1pPr>
          </a:lstStyle>
          <a:p>
            <a:fld id="{346D0F60-AE4B-7344-A0EB-2D53A0C1C470}" type="datetimeFigureOut">
              <a:rPr lang="en-US" smtClean="0"/>
              <a:t>6/28/13</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48923"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204"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282440" y="221456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515419-91CF-164B-AFBB-CF41B294740A}" type="slidenum">
              <a:rPr lang="en-US" smtClean="0"/>
              <a:t>‹#›</a:t>
            </a:fld>
            <a:endParaRPr lang="en-US"/>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457200" y="2214564"/>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48923"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204"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282440" y="221456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515419-91CF-164B-AFBB-CF41B294740A}" type="slidenum">
              <a:rPr lang="en-US" smtClean="0"/>
              <a:t>‹#›</a:t>
            </a:fld>
            <a:endParaRPr lang="en-US"/>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57200" y="221456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5720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8148923"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a:xfrm>
            <a:off x="7198659" y="6356352"/>
            <a:ext cx="1752600" cy="365125"/>
          </a:xfrm>
          <a:prstGeom prst="rect">
            <a:avLst/>
          </a:prstGeom>
        </p:spPr>
        <p:txBody>
          <a:bodyPr/>
          <a:lstStyle/>
          <a:p>
            <a:fld id="{346D0F60-AE4B-7344-A0EB-2D53A0C1C470}" type="datetimeFigureOut">
              <a:rPr lang="en-US" smtClean="0"/>
              <a:t>6/28/13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515419-91CF-164B-AFBB-CF41B294740A}"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198659" y="6356352"/>
            <a:ext cx="1752600" cy="365125"/>
          </a:xfrm>
          <a:prstGeom prst="rect">
            <a:avLst/>
          </a:prstGeom>
        </p:spPr>
        <p:txBody>
          <a:bodyPr/>
          <a:lstStyle/>
          <a:p>
            <a:fld id="{346D0F60-AE4B-7344-A0EB-2D53A0C1C470}" type="datetimeFigureOut">
              <a:rPr lang="en-US" smtClean="0"/>
              <a:t>6/28/13</a:t>
            </a:fld>
            <a:endParaRPr lang="en-US"/>
          </a:p>
        </p:txBody>
      </p:sp>
      <p:sp>
        <p:nvSpPr>
          <p:cNvPr id="3" name="Footer Placeholder 2"/>
          <p:cNvSpPr>
            <a:spLocks noGrp="1"/>
          </p:cNvSpPr>
          <p:nvPr>
            <p:ph type="ftr" sz="quarter" idx="11"/>
          </p:nvPr>
        </p:nvSpPr>
        <p:spPr/>
        <p:txBody>
          <a:body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8148923"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4"/>
            <a:ext cx="3566160" cy="1035424"/>
          </a:xfrm>
        </p:spPr>
        <p:txBody>
          <a:bodyPr anchor="b"/>
          <a:lstStyle>
            <a:lvl1pPr algn="l">
              <a:defRPr sz="2800" b="0"/>
            </a:lvl1pPr>
          </a:lstStyle>
          <a:p>
            <a:r>
              <a:rPr lang="en-US" smtClean="0"/>
              <a:t>Click to edit Master title style</a:t>
            </a:r>
            <a:endParaRPr/>
          </a:p>
        </p:txBody>
      </p:sp>
      <p:sp>
        <p:nvSpPr>
          <p:cNvPr id="3" name="Content Placeholder 2"/>
          <p:cNvSpPr>
            <a:spLocks noGrp="1"/>
          </p:cNvSpPr>
          <p:nvPr>
            <p:ph idx="1"/>
          </p:nvPr>
        </p:nvSpPr>
        <p:spPr>
          <a:xfrm>
            <a:off x="4762052" y="990601"/>
            <a:ext cx="3566160" cy="51355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57199" y="2057404"/>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198659" y="6356352"/>
            <a:ext cx="1752600" cy="365125"/>
          </a:xfrm>
          <a:prstGeom prst="rect">
            <a:avLst/>
          </a:prstGeom>
        </p:spPr>
        <p:txBody>
          <a:bodyPr/>
          <a:lstStyle/>
          <a:p>
            <a:fld id="{346D0F60-AE4B-7344-A0EB-2D53A0C1C470}" type="datetimeFigureOut">
              <a:rPr lang="en-US" smtClean="0"/>
              <a:t>6/28/13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515419-91CF-164B-AFBB-CF41B294740A}"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Rectangle 7"/>
          <p:cNvSpPr/>
          <p:nvPr/>
        </p:nvSpPr>
        <p:spPr>
          <a:xfrm>
            <a:off x="4746811" y="268288"/>
            <a:ext cx="4114800"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4"/>
            <a:ext cx="3566160" cy="1035424"/>
          </a:xfrm>
        </p:spPr>
        <p:txBody>
          <a:bodyPr anchor="b"/>
          <a:lstStyle>
            <a:lvl1pPr algn="l">
              <a:defRPr sz="2800" b="0"/>
            </a:lvl1pPr>
          </a:lstStyle>
          <a:p>
            <a:r>
              <a:rPr lang="en-US" smtClean="0"/>
              <a:t>Click to edit Master title style</a:t>
            </a:r>
            <a:endParaRPr/>
          </a:p>
        </p:txBody>
      </p:sp>
      <p:sp>
        <p:nvSpPr>
          <p:cNvPr id="4" name="Text Placeholder 3"/>
          <p:cNvSpPr>
            <a:spLocks noGrp="1"/>
          </p:cNvSpPr>
          <p:nvPr>
            <p:ph type="body" sz="half" idx="2"/>
          </p:nvPr>
        </p:nvSpPr>
        <p:spPr>
          <a:xfrm>
            <a:off x="457199" y="2057404"/>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61365" y="6124016"/>
            <a:ext cx="1752600" cy="365125"/>
          </a:xfrm>
          <a:prstGeom prst="rect">
            <a:avLst/>
          </a:prstGeom>
        </p:spPr>
        <p:txBody>
          <a:bodyPr/>
          <a:lstStyle>
            <a:lvl1pPr algn="l">
              <a:defRPr/>
            </a:lvl1pPr>
          </a:lstStyle>
          <a:p>
            <a:fld id="{346D0F60-AE4B-7344-A0EB-2D53A0C1C470}" type="datetimeFigureOut">
              <a:rPr lang="en-US" smtClean="0"/>
              <a:t>6/28/13</a:t>
            </a:fld>
            <a:endParaRPr lang="en-US"/>
          </a:p>
        </p:txBody>
      </p:sp>
      <p:sp>
        <p:nvSpPr>
          <p:cNvPr id="6" name="Footer Placeholder 5"/>
          <p:cNvSpPr>
            <a:spLocks noGrp="1"/>
          </p:cNvSpPr>
          <p:nvPr>
            <p:ph type="ftr" sz="quarter" idx="11"/>
          </p:nvPr>
        </p:nvSpPr>
        <p:spPr>
          <a:xfrm>
            <a:off x="174812" y="6356352"/>
            <a:ext cx="3863788" cy="365125"/>
          </a:xfrm>
        </p:spPr>
        <p:txBody>
          <a:bodyPr/>
          <a:lstStyle/>
          <a:p>
            <a:endParaRPr lang="en-US"/>
          </a:p>
        </p:txBody>
      </p:sp>
      <p:sp>
        <p:nvSpPr>
          <p:cNvPr id="7" name="Slide Number Placeholder 6"/>
          <p:cNvSpPr>
            <a:spLocks noGrp="1"/>
          </p:cNvSpPr>
          <p:nvPr>
            <p:ph type="sldNum" sz="quarter" idx="12"/>
          </p:nvPr>
        </p:nvSpPr>
        <p:spPr/>
        <p:txBody>
          <a:bodyPr/>
          <a:lstStyle/>
          <a:p>
            <a:fld id="{82515419-91CF-164B-AFBB-CF41B294740A}" type="slidenum">
              <a:rPr lang="en-US" smtClean="0"/>
              <a:t>‹#›</a:t>
            </a:fld>
            <a:endParaRPr lang="en-US"/>
          </a:p>
        </p:txBody>
      </p:sp>
      <p:sp>
        <p:nvSpPr>
          <p:cNvPr id="10" name="Picture Placeholder 9"/>
          <p:cNvSpPr>
            <a:spLocks noGrp="1"/>
          </p:cNvSpPr>
          <p:nvPr>
            <p:ph type="pic" sz="quarter" idx="13"/>
          </p:nvPr>
        </p:nvSpPr>
        <p:spPr>
          <a:xfrm>
            <a:off x="4760258" y="990602"/>
            <a:ext cx="4096512" cy="5611813"/>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8" name="Rectangle 7"/>
          <p:cNvSpPr/>
          <p:nvPr/>
        </p:nvSpPr>
        <p:spPr>
          <a:xfrm>
            <a:off x="7216780" y="268288"/>
            <a:ext cx="1639457"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9"/>
          </a:xfrm>
        </p:spPr>
        <p:txBody>
          <a:bodyPr anchor="b"/>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269874" y="268288"/>
            <a:ext cx="6858000"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58788" y="4840942"/>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515419-91CF-164B-AFBB-CF41B294740A}"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4 Pictures with Caption">
    <p:spTree>
      <p:nvGrpSpPr>
        <p:cNvPr id="1" name=""/>
        <p:cNvGrpSpPr/>
        <p:nvPr/>
      </p:nvGrpSpPr>
      <p:grpSpPr>
        <a:xfrm>
          <a:off x="0" y="0"/>
          <a:ext cx="0" cy="0"/>
          <a:chOff x="0" y="0"/>
          <a:chExt cx="0" cy="0"/>
        </a:xfrm>
      </p:grpSpPr>
      <p:sp>
        <p:nvSpPr>
          <p:cNvPr id="8" name="Rectangle 7"/>
          <p:cNvSpPr/>
          <p:nvPr/>
        </p:nvSpPr>
        <p:spPr>
          <a:xfrm>
            <a:off x="8135476" y="268288"/>
            <a:ext cx="720761"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9"/>
          </a:xfrm>
        </p:spPr>
        <p:txBody>
          <a:bodyPr anchor="b"/>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269874" y="268288"/>
            <a:ext cx="3006726"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58788" y="4840942"/>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515419-91CF-164B-AFBB-CF41B294740A}" type="slidenum">
              <a:rPr lang="en-US" smtClean="0"/>
              <a:t>‹#›</a:t>
            </a:fld>
            <a:endParaRPr lang="en-US"/>
          </a:p>
        </p:txBody>
      </p:sp>
      <p:sp>
        <p:nvSpPr>
          <p:cNvPr id="10" name="Picture Placeholder 2"/>
          <p:cNvSpPr>
            <a:spLocks noGrp="1"/>
          </p:cNvSpPr>
          <p:nvPr>
            <p:ph type="pic" idx="13"/>
          </p:nvPr>
        </p:nvSpPr>
        <p:spPr>
          <a:xfrm>
            <a:off x="3352800" y="268292"/>
            <a:ext cx="47019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1" name="Picture Placeholder 2"/>
          <p:cNvSpPr>
            <a:spLocks noGrp="1"/>
          </p:cNvSpPr>
          <p:nvPr>
            <p:ph type="pic" idx="14"/>
          </p:nvPr>
        </p:nvSpPr>
        <p:spPr>
          <a:xfrm>
            <a:off x="3352800" y="2131940"/>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2" name="Picture Placeholder 2"/>
          <p:cNvSpPr>
            <a:spLocks noGrp="1"/>
          </p:cNvSpPr>
          <p:nvPr>
            <p:ph type="pic" idx="15"/>
          </p:nvPr>
        </p:nvSpPr>
        <p:spPr>
          <a:xfrm>
            <a:off x="5750500" y="2131940"/>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515419-91CF-164B-AFBB-CF41B294740A}"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8148923"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543804" y="1035425"/>
            <a:ext cx="1322295" cy="5090739"/>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1035423"/>
            <a:ext cx="6019800" cy="510979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515419-91CF-164B-AFBB-CF41B294740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515419-91CF-164B-AFBB-CF41B294740A}"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rtl="0">
              <a:defRPr>
                <a:solidFill>
                  <a:srgbClr val="DA0002"/>
                </a:solidFill>
              </a:defRPr>
            </a:lvl1pPr>
            <a:lvl2pPr rtl="0">
              <a:defRPr>
                <a:solidFill>
                  <a:srgbClr val="DA0002"/>
                </a:solidFill>
              </a:defRPr>
            </a:lvl2pPr>
            <a:lvl3pPr rtl="0">
              <a:defRPr>
                <a:solidFill>
                  <a:srgbClr val="DA0002"/>
                </a:solidFill>
              </a:defRPr>
            </a:lvl3pPr>
            <a:lvl4pPr rtl="0">
              <a:defRPr>
                <a:solidFill>
                  <a:srgbClr val="DA0002"/>
                </a:solidFill>
              </a:defRPr>
            </a:lvl4pPr>
            <a:lvl5pPr rtl="0">
              <a:defRPr>
                <a:solidFill>
                  <a:srgbClr val="DA0002"/>
                </a:solidFill>
              </a:defRPr>
            </a:lvl5pPr>
            <a:lvl6pPr rtl="0">
              <a:defRPr>
                <a:solidFill>
                  <a:srgbClr val="DA0002"/>
                </a:solidFill>
              </a:defRPr>
            </a:lvl6pPr>
            <a:lvl7pPr rtl="0">
              <a:defRPr>
                <a:solidFill>
                  <a:srgbClr val="DA0002"/>
                </a:solidFill>
              </a:defRPr>
            </a:lvl7pPr>
            <a:lvl8pPr rtl="0">
              <a:defRPr>
                <a:solidFill>
                  <a:srgbClr val="DA0002"/>
                </a:solidFill>
              </a:defRPr>
            </a:lvl8pPr>
            <a:lvl9pPr rtl="0">
              <a:defRPr>
                <a:solidFill>
                  <a:srgbClr val="DA0002"/>
                </a:solidFill>
              </a:defRPr>
            </a:lvl9pPr>
          </a:lstStyle>
          <a:p>
            <a:endParaRPr/>
          </a:p>
        </p:txBody>
      </p:sp>
      <p:sp>
        <p:nvSpPr>
          <p:cNvPr id="15" name="Shape 15"/>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dirty="0"/>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7" name="Rectangle 6"/>
          <p:cNvSpPr/>
          <p:nvPr/>
        </p:nvSpPr>
        <p:spPr>
          <a:xfrm>
            <a:off x="582083" y="268288"/>
            <a:ext cx="8274150" cy="2560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404" y="4171949"/>
            <a:ext cx="5457919" cy="1085851"/>
          </a:xfrm>
        </p:spPr>
        <p:txBody>
          <a:bodyPr>
            <a:normAutofit/>
          </a:bodyPr>
          <a:lstStyle>
            <a:lvl1pPr>
              <a:defRPr sz="4600"/>
            </a:lvl1pPr>
          </a:lstStyle>
          <a:p>
            <a:r>
              <a:rPr lang="en-US" smtClean="0"/>
              <a:t>Click to edit Master title style</a:t>
            </a:r>
            <a:endParaRPr/>
          </a:p>
        </p:txBody>
      </p:sp>
      <p:sp>
        <p:nvSpPr>
          <p:cNvPr id="3" name="Subtitle 2"/>
          <p:cNvSpPr>
            <a:spLocks noGrp="1"/>
          </p:cNvSpPr>
          <p:nvPr>
            <p:ph type="subTitle" idx="1"/>
          </p:nvPr>
        </p:nvSpPr>
        <p:spPr>
          <a:xfrm>
            <a:off x="3200401" y="5257800"/>
            <a:ext cx="5457918" cy="618565"/>
          </a:xfrm>
        </p:spPr>
        <p:txBody>
          <a:bodyPr>
            <a:normAutofit/>
          </a:bodyPr>
          <a:lstStyle>
            <a:lvl1pPr marL="0" indent="0" algn="l">
              <a:spcBef>
                <a:spcPct val="0"/>
              </a:spcBef>
              <a:buNone/>
              <a:defRPr sz="1600">
                <a:solidFill>
                  <a:schemeClr val="tx2"/>
                </a:solidFill>
              </a:defRPr>
            </a:lvl1pPr>
            <a:lvl2pPr marL="457200" indent="0" algn="ctr">
              <a:spcBef>
                <a:spcPct val="0"/>
              </a:spcBef>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3276605" y="389967"/>
            <a:ext cx="5499847" cy="365125"/>
          </a:xfrm>
          <a:prstGeom prst="rect">
            <a:avLst/>
          </a:prstGeom>
        </p:spPr>
        <p:txBody>
          <a:bodyPr/>
          <a:lstStyle>
            <a:lvl1pPr>
              <a:defRPr sz="2200" b="0" baseline="0">
                <a:solidFill>
                  <a:schemeClr val="bg1"/>
                </a:solidFill>
              </a:defRPr>
            </a:lvl1pPr>
          </a:lstStyle>
          <a:p>
            <a:fld id="{346D0F60-AE4B-7344-A0EB-2D53A0C1C470}" type="datetimeFigureOut">
              <a:rPr lang="en-US" smtClean="0"/>
              <a:t>6/28/13</a:t>
            </a:fld>
            <a:endParaRPr lang="en-US"/>
          </a:p>
        </p:txBody>
      </p:sp>
      <p:sp>
        <p:nvSpPr>
          <p:cNvPr id="5" name="Footer Placeholder 4"/>
          <p:cNvSpPr>
            <a:spLocks noGrp="1"/>
          </p:cNvSpPr>
          <p:nvPr>
            <p:ph type="ftr" sz="quarter" idx="11"/>
          </p:nvPr>
        </p:nvSpPr>
        <p:spPr>
          <a:xfrm>
            <a:off x="3213847" y="6356352"/>
            <a:ext cx="4734112" cy="365125"/>
          </a:xfrm>
        </p:spPr>
        <p:txBody>
          <a:bodyPr/>
          <a:lstStyle/>
          <a:p>
            <a:endParaRPr lang="en-US"/>
          </a:p>
        </p:txBody>
      </p:sp>
      <p:sp>
        <p:nvSpPr>
          <p:cNvPr id="9" name="Picture Placeholder 8"/>
          <p:cNvSpPr>
            <a:spLocks noGrp="1"/>
          </p:cNvSpPr>
          <p:nvPr>
            <p:ph type="pic" sz="quarter" idx="13"/>
          </p:nvPr>
        </p:nvSpPr>
        <p:spPr>
          <a:xfrm>
            <a:off x="3200405" y="2877671"/>
            <a:ext cx="5646867" cy="1280160"/>
          </a:xfrm>
        </p:spPr>
        <p:txBody>
          <a:bodyPr/>
          <a:lstStyle>
            <a:lvl1pPr>
              <a:buNone/>
              <a:defRPr/>
            </a:lvl1pPr>
          </a:lstStyle>
          <a:p>
            <a:r>
              <a:rPr lang="en-US" smtClean="0"/>
              <a:t>Drag picture to placeholder or click icon to add</a:t>
            </a:r>
            <a:endParaRPr/>
          </a:p>
        </p:txBody>
      </p:sp>
      <p:sp>
        <p:nvSpPr>
          <p:cNvPr id="10" name="Rectangle 9"/>
          <p:cNvSpPr/>
          <p:nvPr/>
        </p:nvSpPr>
        <p:spPr>
          <a:xfrm>
            <a:off x="268940" y="268290"/>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7" name="Rectangle 6"/>
          <p:cNvSpPr/>
          <p:nvPr/>
        </p:nvSpPr>
        <p:spPr>
          <a:xfrm>
            <a:off x="269875"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178428" y="914400"/>
            <a:ext cx="6508377" cy="1143000"/>
          </a:xfrm>
        </p:spPr>
        <p:txBody>
          <a:bodyPr/>
          <a:lstStyle/>
          <a:p>
            <a:r>
              <a:rPr lang="en-US" smtClean="0"/>
              <a:t>Click to edit Master title style</a:t>
            </a:r>
            <a:endParaRPr/>
          </a:p>
        </p:txBody>
      </p:sp>
      <p:sp>
        <p:nvSpPr>
          <p:cNvPr id="3" name="Content Placeholder 2"/>
          <p:cNvSpPr>
            <a:spLocks noGrp="1"/>
          </p:cNvSpPr>
          <p:nvPr>
            <p:ph idx="1"/>
          </p:nvPr>
        </p:nvSpPr>
        <p:spPr>
          <a:xfrm>
            <a:off x="2178428" y="2209801"/>
            <a:ext cx="6508377" cy="3916363"/>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a:xfrm>
            <a:off x="2178423" y="6356352"/>
            <a:ext cx="4926852" cy="365125"/>
          </a:xfrm>
        </p:spPr>
        <p:txBody>
          <a:bodyPr/>
          <a:lstStyle/>
          <a:p>
            <a:endParaRPr lang="en-US"/>
          </a:p>
        </p:txBody>
      </p:sp>
      <p:sp>
        <p:nvSpPr>
          <p:cNvPr id="6" name="Slide Number Placeholder 5"/>
          <p:cNvSpPr>
            <a:spLocks noGrp="1"/>
          </p:cNvSpPr>
          <p:nvPr>
            <p:ph type="sldNum" sz="quarter" idx="12"/>
          </p:nvPr>
        </p:nvSpPr>
        <p:spPr>
          <a:xfrm>
            <a:off x="331694" y="361018"/>
            <a:ext cx="506506" cy="365125"/>
          </a:xfrm>
        </p:spPr>
        <p:txBody>
          <a:bodyPr/>
          <a:lstStyle/>
          <a:p>
            <a:fld id="{82515419-91CF-164B-AFBB-CF41B294740A}" type="slidenum">
              <a:rPr lang="en-US" smtClean="0"/>
              <a:t>‹#›</a:t>
            </a:fld>
            <a:endParaRPr lang="en-US"/>
          </a:p>
        </p:txBody>
      </p:sp>
      <p:sp>
        <p:nvSpPr>
          <p:cNvPr id="9" name="Picture Placeholder 8"/>
          <p:cNvSpPr>
            <a:spLocks noGrp="1"/>
          </p:cNvSpPr>
          <p:nvPr>
            <p:ph type="pic" sz="quarter" idx="13"/>
          </p:nvPr>
        </p:nvSpPr>
        <p:spPr>
          <a:xfrm>
            <a:off x="269875" y="1976721"/>
            <a:ext cx="1645920" cy="4625788"/>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276541" y="130707"/>
            <a:ext cx="1099073" cy="63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09801" y="3429002"/>
            <a:ext cx="4966446" cy="1398495"/>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2209801" y="4824413"/>
            <a:ext cx="4966446"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174812" y="6356352"/>
            <a:ext cx="5311588" cy="365125"/>
          </a:xfrm>
        </p:spPr>
        <p:txBody>
          <a:bodyPr/>
          <a:lstStyle/>
          <a:p>
            <a:endParaRPr lang="en-US"/>
          </a:p>
        </p:txBody>
      </p:sp>
      <p:sp>
        <p:nvSpPr>
          <p:cNvPr id="6" name="Slide Number Placeholder 5"/>
          <p:cNvSpPr>
            <a:spLocks noGrp="1"/>
          </p:cNvSpPr>
          <p:nvPr>
            <p:ph type="sldNum" sz="quarter" idx="12"/>
          </p:nvPr>
        </p:nvSpPr>
        <p:spPr/>
        <p:txBody>
          <a:bodyPr/>
          <a:lstStyle/>
          <a:p>
            <a:fld id="{82515419-91CF-164B-AFBB-CF41B294740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7" name="Rectangle 6"/>
          <p:cNvSpPr/>
          <p:nvPr/>
        </p:nvSpPr>
        <p:spPr>
          <a:xfrm>
            <a:off x="269875" y="4773706"/>
            <a:ext cx="2971800" cy="18445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720354" y="3429003"/>
            <a:ext cx="4966446" cy="1398495"/>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3720354" y="4824413"/>
            <a:ext cx="4966446"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351212" y="6104967"/>
            <a:ext cx="506506" cy="365125"/>
          </a:xfrm>
        </p:spPr>
        <p:txBody>
          <a:bodyPr/>
          <a:lstStyle/>
          <a:p>
            <a:fld id="{82515419-91CF-164B-AFBB-CF41B294740A}" type="slidenum">
              <a:rPr lang="en-US" smtClean="0"/>
              <a:t>‹#›</a:t>
            </a:fld>
            <a:endParaRPr lang="en-US"/>
          </a:p>
        </p:txBody>
      </p:sp>
      <p:sp>
        <p:nvSpPr>
          <p:cNvPr id="9" name="Picture Placeholder 8"/>
          <p:cNvSpPr>
            <a:spLocks noGrp="1"/>
          </p:cNvSpPr>
          <p:nvPr>
            <p:ph type="pic" sz="quarter" idx="13"/>
          </p:nvPr>
        </p:nvSpPr>
        <p:spPr>
          <a:xfrm>
            <a:off x="269874" y="268289"/>
            <a:ext cx="2971800" cy="4438651"/>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8148923"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204"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57200" y="2214564"/>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282440" y="2214564"/>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515419-91CF-164B-AFBB-CF41B294740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8148923"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88352"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57200" y="2054132"/>
            <a:ext cx="3566160" cy="639763"/>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89414"/>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279391" y="2054132"/>
            <a:ext cx="3566160" cy="639763"/>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79391" y="2689414"/>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515419-91CF-164B-AFBB-CF41B294740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8" name="Rectangle 7"/>
          <p:cNvSpPr/>
          <p:nvPr/>
        </p:nvSpPr>
        <p:spPr>
          <a:xfrm>
            <a:off x="8148923"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204"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57204" y="2214563"/>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515419-91CF-164B-AFBB-CF41B294740A}" type="slidenum">
              <a:rPr lang="en-US" smtClean="0"/>
              <a:t>‹#›</a:t>
            </a:fld>
            <a:endParaRPr lang="en-US"/>
          </a:p>
        </p:txBody>
      </p:sp>
      <p:sp>
        <p:nvSpPr>
          <p:cNvPr id="9" name="Content Placeholder 2"/>
          <p:cNvSpPr>
            <a:spLocks noGrp="1"/>
          </p:cNvSpPr>
          <p:nvPr>
            <p:ph sz="half" idx="13"/>
          </p:nvPr>
        </p:nvSpPr>
        <p:spPr>
          <a:xfrm>
            <a:off x="457204" y="4224973"/>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914400"/>
            <a:ext cx="6508377" cy="1143000"/>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457199" y="2209801"/>
            <a:ext cx="6508377" cy="39163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3"/>
          </p:nvPr>
        </p:nvSpPr>
        <p:spPr>
          <a:xfrm>
            <a:off x="174812" y="6356352"/>
            <a:ext cx="6007100" cy="365125"/>
          </a:xfrm>
          <a:prstGeom prst="rect">
            <a:avLst/>
          </a:prstGeom>
        </p:spPr>
        <p:txBody>
          <a:bodyPr vert="horz" lIns="91440" tIns="45720" rIns="91440" bIns="45720" rtlCol="0" anchor="ctr"/>
          <a:lstStyle>
            <a:lvl1pPr algn="l">
              <a:defRPr sz="1100" b="1">
                <a:solidFill>
                  <a:schemeClr val="tx2">
                    <a:lumMod val="60000"/>
                    <a:lumOff val="40000"/>
                  </a:schemeClr>
                </a:solidFill>
              </a:defRPr>
            </a:lvl1pPr>
          </a:lstStyle>
          <a:p>
            <a:endParaRPr lang="en-US"/>
          </a:p>
        </p:txBody>
      </p:sp>
      <p:sp>
        <p:nvSpPr>
          <p:cNvPr id="6" name="Slide Number Placeholder 5"/>
          <p:cNvSpPr>
            <a:spLocks noGrp="1"/>
          </p:cNvSpPr>
          <p:nvPr>
            <p:ph type="sldNum" sz="quarter" idx="4"/>
          </p:nvPr>
        </p:nvSpPr>
        <p:spPr>
          <a:xfrm>
            <a:off x="8256494" y="361018"/>
            <a:ext cx="506506" cy="365125"/>
          </a:xfrm>
          <a:prstGeom prst="rect">
            <a:avLst/>
          </a:prstGeom>
        </p:spPr>
        <p:txBody>
          <a:bodyPr vert="horz" lIns="91440" tIns="45720" rIns="91440" bIns="45720" rtlCol="0" anchor="ctr"/>
          <a:lstStyle>
            <a:lvl1pPr algn="r">
              <a:defRPr sz="2200" b="1">
                <a:solidFill>
                  <a:schemeClr val="bg1"/>
                </a:solidFill>
              </a:defRPr>
            </a:lvl1pPr>
          </a:lstStyle>
          <a:p>
            <a:fld id="{82515419-91CF-164B-AFBB-CF41B294740A}" type="slidenum">
              <a:rPr lang="en-US" smtClean="0"/>
              <a:t>‹#›</a:t>
            </a:fld>
            <a:endParaRPr lang="en-US"/>
          </a:p>
        </p:txBody>
      </p:sp>
      <p:pic>
        <p:nvPicPr>
          <p:cNvPr id="9" name="Picture 8" descr="Black on White.png"/>
          <p:cNvPicPr>
            <a:picLocks noChangeAspect="1"/>
          </p:cNvPicPr>
          <p:nvPr userDrawn="1"/>
        </p:nvPicPr>
        <p:blipFill>
          <a:blip r:embed="rId22">
            <a:alphaModFix amt="54000"/>
            <a:extLst>
              <a:ext uri="{28A0092B-C50C-407E-A947-70E740481C1C}">
                <a14:useLocalDpi xmlns:a14="http://schemas.microsoft.com/office/drawing/2010/main" val="0"/>
              </a:ext>
            </a:extLst>
          </a:blip>
          <a:stretch>
            <a:fillRect/>
          </a:stretch>
        </p:blipFill>
        <p:spPr>
          <a:xfrm>
            <a:off x="6777532" y="6120063"/>
            <a:ext cx="2374971" cy="737939"/>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12.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13.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12.xml"/><Relationship Id="rId2"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jpg"/><Relationship Id="rId7" Type="http://schemas.openxmlformats.org/officeDocument/2006/relationships/image" Target="../media/image7.jpg"/><Relationship Id="rId8" Type="http://schemas.openxmlformats.org/officeDocument/2006/relationships/image" Target="../media/image8.jpeg"/><Relationship Id="rId9" Type="http://schemas.openxmlformats.org/officeDocument/2006/relationships/image" Target="../media/image9.jpg"/><Relationship Id="rId1" Type="http://schemas.openxmlformats.org/officeDocument/2006/relationships/slideLayout" Target="../slideLayouts/slideLayout20.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6362" y="228839"/>
            <a:ext cx="8328849" cy="3810160"/>
          </a:xfrm>
        </p:spPr>
        <p:txBody>
          <a:bodyPr anchor="ctr">
            <a:normAutofit/>
          </a:bodyPr>
          <a:lstStyle/>
          <a:p>
            <a:r>
              <a:rPr lang="en-US" dirty="0" smtClean="0">
                <a:solidFill>
                  <a:schemeClr val="bg1"/>
                </a:solidFill>
              </a:rPr>
              <a:t>MOOCs </a:t>
            </a:r>
            <a:r>
              <a:rPr lang="en-US" dirty="0">
                <a:solidFill>
                  <a:schemeClr val="bg1"/>
                </a:solidFill>
              </a:rPr>
              <a:t>and the Liberal Arts: </a:t>
            </a:r>
            <a:r>
              <a:rPr lang="en-US" dirty="0" smtClean="0">
                <a:solidFill>
                  <a:schemeClr val="bg1"/>
                </a:solidFill>
              </a:rPr>
              <a:t/>
            </a:r>
            <a:br>
              <a:rPr lang="en-US" dirty="0" smtClean="0">
                <a:solidFill>
                  <a:schemeClr val="bg1"/>
                </a:solidFill>
              </a:rPr>
            </a:br>
            <a:r>
              <a:rPr lang="en-US" dirty="0" smtClean="0">
                <a:solidFill>
                  <a:schemeClr val="bg1"/>
                </a:solidFill>
              </a:rPr>
              <a:t>Wesleyan's </a:t>
            </a:r>
            <a:r>
              <a:rPr lang="en-US" dirty="0">
                <a:solidFill>
                  <a:schemeClr val="bg1"/>
                </a:solidFill>
              </a:rPr>
              <a:t>Coursera Experience</a:t>
            </a:r>
          </a:p>
        </p:txBody>
      </p:sp>
      <p:sp>
        <p:nvSpPr>
          <p:cNvPr id="3" name="Subtitle 2"/>
          <p:cNvSpPr>
            <a:spLocks noGrp="1"/>
          </p:cNvSpPr>
          <p:nvPr>
            <p:ph type="subTitle" idx="1"/>
          </p:nvPr>
        </p:nvSpPr>
        <p:spPr>
          <a:xfrm>
            <a:off x="3200400" y="5257799"/>
            <a:ext cx="5458968" cy="920263"/>
          </a:xfrm>
        </p:spPr>
        <p:txBody>
          <a:bodyPr>
            <a:noAutofit/>
          </a:bodyPr>
          <a:lstStyle/>
          <a:p>
            <a:r>
              <a:rPr lang="en-US" sz="1400" b="1" dirty="0"/>
              <a:t>Consortium of Liberal Arts Colleges Conference</a:t>
            </a:r>
            <a:br>
              <a:rPr lang="en-US" sz="1400" b="1" dirty="0"/>
            </a:br>
            <a:r>
              <a:rPr lang="en-US" sz="1400" b="1" dirty="0"/>
              <a:t>College of the Holy Cross</a:t>
            </a:r>
            <a:br>
              <a:rPr lang="en-US" sz="1400" b="1" dirty="0"/>
            </a:br>
            <a:r>
              <a:rPr lang="en-US" sz="1400" b="1" dirty="0"/>
              <a:t>June 25-27, 2013</a:t>
            </a:r>
          </a:p>
          <a:p>
            <a:endParaRPr lang="en-US" sz="1400" dirty="0"/>
          </a:p>
        </p:txBody>
      </p:sp>
    </p:spTree>
    <p:extLst>
      <p:ext uri="{BB962C8B-B14F-4D97-AF65-F5344CB8AC3E}">
        <p14:creationId xmlns:p14="http://schemas.microsoft.com/office/powerpoint/2010/main" val="325716316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67096" cy="6015907"/>
          </a:xfrm>
          <a:prstGeom prst="rect">
            <a:avLst/>
          </a:prstGeom>
        </p:spPr>
      </p:pic>
      <p:sp>
        <p:nvSpPr>
          <p:cNvPr id="6" name="Content Placeholder 7"/>
          <p:cNvSpPr>
            <a:spLocks noGrp="1"/>
          </p:cNvSpPr>
          <p:nvPr>
            <p:ph sz="half" idx="13"/>
          </p:nvPr>
        </p:nvSpPr>
        <p:spPr>
          <a:xfrm>
            <a:off x="3670851" y="1956591"/>
            <a:ext cx="4485188" cy="2153058"/>
          </a:xfrm>
        </p:spPr>
        <p:txBody>
          <a:bodyPr>
            <a:noAutofit/>
          </a:bodyPr>
          <a:lstStyle/>
          <a:p>
            <a:r>
              <a:rPr lang="en-US" sz="1500" dirty="0" smtClean="0"/>
              <a:t>171 countries</a:t>
            </a:r>
          </a:p>
          <a:p>
            <a:r>
              <a:rPr lang="en-US" sz="1500" dirty="0"/>
              <a:t>median age </a:t>
            </a:r>
            <a:r>
              <a:rPr lang="en-US" sz="1500" dirty="0" smtClean="0"/>
              <a:t>25-34 </a:t>
            </a:r>
            <a:r>
              <a:rPr lang="en-US" sz="1500" dirty="0" err="1" smtClean="0"/>
              <a:t>yrs</a:t>
            </a:r>
            <a:endParaRPr lang="en-US" sz="1400" dirty="0"/>
          </a:p>
          <a:p>
            <a:r>
              <a:rPr lang="en-US" sz="1500" dirty="0" smtClean="0"/>
              <a:t>33% reside in USA</a:t>
            </a:r>
          </a:p>
          <a:p>
            <a:r>
              <a:rPr lang="en-US" sz="1500" dirty="0"/>
              <a:t>57.2 % female (57.2%) </a:t>
            </a:r>
          </a:p>
          <a:p>
            <a:r>
              <a:rPr lang="en-US" sz="1500" dirty="0" smtClean="0"/>
              <a:t>62</a:t>
            </a:r>
            <a:r>
              <a:rPr lang="en-US" sz="1500" dirty="0"/>
              <a:t>% native </a:t>
            </a:r>
            <a:r>
              <a:rPr lang="en-US" sz="1500" dirty="0" smtClean="0"/>
              <a:t>language </a:t>
            </a:r>
            <a:r>
              <a:rPr lang="en-US" sz="1500" dirty="0"/>
              <a:t>not English</a:t>
            </a:r>
          </a:p>
          <a:p>
            <a:endParaRPr lang="en-US" sz="1400" dirty="0"/>
          </a:p>
        </p:txBody>
      </p:sp>
      <p:sp>
        <p:nvSpPr>
          <p:cNvPr id="11" name="Content Placeholder 7"/>
          <p:cNvSpPr>
            <a:spLocks noGrp="1"/>
          </p:cNvSpPr>
          <p:nvPr>
            <p:ph sz="half" idx="13"/>
          </p:nvPr>
        </p:nvSpPr>
        <p:spPr>
          <a:xfrm>
            <a:off x="366103" y="4751485"/>
            <a:ext cx="5605956" cy="1920240"/>
          </a:xfrm>
        </p:spPr>
        <p:txBody>
          <a:bodyPr>
            <a:normAutofit/>
          </a:bodyPr>
          <a:lstStyle/>
          <a:p>
            <a:r>
              <a:rPr lang="en-US" sz="1500" dirty="0"/>
              <a:t>28% </a:t>
            </a:r>
            <a:r>
              <a:rPr lang="en-US" sz="1500" dirty="0" smtClean="0"/>
              <a:t>have had less </a:t>
            </a:r>
            <a:r>
              <a:rPr lang="en-US" sz="1500" dirty="0"/>
              <a:t>than 2 years of college</a:t>
            </a:r>
          </a:p>
          <a:p>
            <a:r>
              <a:rPr lang="en-US" sz="1500" dirty="0"/>
              <a:t>72% have a Bachelor’s or beyond</a:t>
            </a:r>
          </a:p>
          <a:p>
            <a:r>
              <a:rPr lang="en-US" sz="1500" dirty="0" smtClean="0"/>
              <a:t>84.6% use a pc</a:t>
            </a:r>
          </a:p>
          <a:p>
            <a:r>
              <a:rPr lang="en-US" sz="1500" dirty="0" smtClean="0"/>
              <a:t>90% would take another Wesleyan Coursera course</a:t>
            </a:r>
          </a:p>
          <a:p>
            <a:pPr marL="0" indent="0">
              <a:buNone/>
            </a:pPr>
            <a:endParaRPr lang="en-US" sz="1500" dirty="0" smtClean="0"/>
          </a:p>
          <a:p>
            <a:endParaRPr lang="en-US" sz="1500" dirty="0"/>
          </a:p>
        </p:txBody>
      </p:sp>
    </p:spTree>
    <p:extLst>
      <p:ext uri="{BB962C8B-B14F-4D97-AF65-F5344CB8AC3E}">
        <p14:creationId xmlns:p14="http://schemas.microsoft.com/office/powerpoint/2010/main" val="331977031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4" y="44743"/>
            <a:ext cx="7391401" cy="1143000"/>
          </a:xfrm>
        </p:spPr>
        <p:txBody>
          <a:bodyPr/>
          <a:lstStyle/>
          <a:p>
            <a:r>
              <a:rPr lang="en-US" dirty="0" smtClean="0"/>
              <a:t>Additional Findings</a:t>
            </a:r>
            <a:endParaRPr lang="en-US" dirty="0"/>
          </a:p>
        </p:txBody>
      </p:sp>
      <p:sp>
        <p:nvSpPr>
          <p:cNvPr id="3" name="Content Placeholder 2"/>
          <p:cNvSpPr>
            <a:spLocks noGrp="1"/>
          </p:cNvSpPr>
          <p:nvPr>
            <p:ph sz="half" idx="1"/>
          </p:nvPr>
        </p:nvSpPr>
        <p:spPr>
          <a:xfrm>
            <a:off x="457204" y="1582615"/>
            <a:ext cx="7612181" cy="4662199"/>
          </a:xfrm>
        </p:spPr>
        <p:txBody>
          <a:bodyPr>
            <a:noAutofit/>
          </a:bodyPr>
          <a:lstStyle/>
          <a:p>
            <a:r>
              <a:rPr lang="en-US" sz="2000" dirty="0"/>
              <a:t>70% believe that their Coursera course was equivalent to a college-level classes they have taken</a:t>
            </a:r>
            <a:r>
              <a:rPr lang="en-US" sz="2000" dirty="0" smtClean="0"/>
              <a:t>.</a:t>
            </a:r>
          </a:p>
          <a:p>
            <a:r>
              <a:rPr lang="en-US" sz="2000" dirty="0" smtClean="0"/>
              <a:t>93% rate the course and teaching as </a:t>
            </a:r>
            <a:r>
              <a:rPr lang="en-US" sz="2000" i="1" dirty="0" smtClean="0"/>
              <a:t>good</a:t>
            </a:r>
            <a:r>
              <a:rPr lang="en-US" sz="2000" dirty="0" smtClean="0"/>
              <a:t> or </a:t>
            </a:r>
            <a:r>
              <a:rPr lang="en-US" sz="2000" i="1" dirty="0" smtClean="0"/>
              <a:t>outstanding</a:t>
            </a:r>
            <a:r>
              <a:rPr lang="en-US" sz="2000" dirty="0" smtClean="0"/>
              <a:t>.</a:t>
            </a:r>
          </a:p>
          <a:p>
            <a:r>
              <a:rPr lang="en-US" sz="2000" dirty="0" smtClean="0"/>
              <a:t>34% rate peer interactions as </a:t>
            </a:r>
            <a:r>
              <a:rPr lang="en-US" sz="2000" i="1" dirty="0"/>
              <a:t>good</a:t>
            </a:r>
            <a:r>
              <a:rPr lang="en-US" sz="2000" dirty="0"/>
              <a:t> or </a:t>
            </a:r>
            <a:r>
              <a:rPr lang="en-US" sz="2000" i="1" dirty="0"/>
              <a:t>outstanding</a:t>
            </a:r>
            <a:r>
              <a:rPr lang="en-US" sz="2000" dirty="0"/>
              <a:t>.</a:t>
            </a:r>
          </a:p>
          <a:p>
            <a:r>
              <a:rPr lang="en-US" sz="2000" dirty="0" smtClean="0"/>
              <a:t>54% hold a more favorable or stronger (vs. weaker) opinion of Wesleyan as a result of their experience</a:t>
            </a:r>
          </a:p>
          <a:p>
            <a:r>
              <a:rPr lang="en-US" sz="2000" dirty="0" smtClean="0"/>
              <a:t>Top 5 countries with &gt; 100 respondents to report greatest improvement in opinion of Wesleyan are Mexico, Columbia, India, the Philippines, Brazil</a:t>
            </a:r>
            <a:endParaRPr lang="en-US" sz="2000" i="1" dirty="0"/>
          </a:p>
        </p:txBody>
      </p:sp>
    </p:spTree>
    <p:extLst>
      <p:ext uri="{BB962C8B-B14F-4D97-AF65-F5344CB8AC3E}">
        <p14:creationId xmlns:p14="http://schemas.microsoft.com/office/powerpoint/2010/main" val="344655777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815" y="640861"/>
            <a:ext cx="6508377" cy="1143000"/>
          </a:xfrm>
        </p:spPr>
        <p:txBody>
          <a:bodyPr/>
          <a:lstStyle/>
          <a:p>
            <a:pPr algn="l"/>
            <a:r>
              <a:rPr lang="en-US" dirty="0" smtClean="0"/>
              <a:t>The Media &amp; Social Media</a:t>
            </a:r>
            <a:endParaRPr lang="en-US" dirty="0"/>
          </a:p>
        </p:txBody>
      </p:sp>
      <p:sp>
        <p:nvSpPr>
          <p:cNvPr id="8" name="TextBox 7"/>
          <p:cNvSpPr txBox="1"/>
          <p:nvPr/>
        </p:nvSpPr>
        <p:spPr>
          <a:xfrm>
            <a:off x="515815" y="2089602"/>
            <a:ext cx="7963877" cy="2369880"/>
          </a:xfrm>
          <a:prstGeom prst="rect">
            <a:avLst/>
          </a:prstGeom>
          <a:noFill/>
        </p:spPr>
        <p:txBody>
          <a:bodyPr wrap="square" rtlCol="0">
            <a:spAutoFit/>
          </a:bodyPr>
          <a:lstStyle/>
          <a:p>
            <a:r>
              <a:rPr lang="en-US" sz="2800" i="1" dirty="0" smtClean="0"/>
              <a:t>The old paradigm was pay to play. Now you get back what you authentically put in. You’ve </a:t>
            </a:r>
            <a:r>
              <a:rPr lang="en-US" sz="2800" i="1" dirty="0"/>
              <a:t>got to be willing to play to play</a:t>
            </a:r>
            <a:r>
              <a:rPr lang="en-US" sz="2800" i="1" dirty="0" smtClean="0"/>
              <a:t>. </a:t>
            </a:r>
          </a:p>
          <a:p>
            <a:pPr algn="r"/>
            <a:endParaRPr lang="en-US" sz="3200" dirty="0"/>
          </a:p>
          <a:p>
            <a:pPr algn="r"/>
            <a:r>
              <a:rPr lang="en-US" sz="2800" dirty="0" smtClean="0"/>
              <a:t>-</a:t>
            </a:r>
            <a:r>
              <a:rPr lang="en-US" sz="2800" dirty="0"/>
              <a:t>Alex </a:t>
            </a:r>
            <a:r>
              <a:rPr lang="en-US" sz="2800" dirty="0" err="1"/>
              <a:t>Bogusky</a:t>
            </a:r>
            <a:r>
              <a:rPr lang="en-US" sz="2800" dirty="0"/>
              <a:t>, Founder CP+B</a:t>
            </a:r>
            <a:endParaRPr lang="en-US" sz="2400" dirty="0"/>
          </a:p>
        </p:txBody>
      </p:sp>
    </p:spTree>
    <p:extLst>
      <p:ext uri="{BB962C8B-B14F-4D97-AF65-F5344CB8AC3E}">
        <p14:creationId xmlns:p14="http://schemas.microsoft.com/office/powerpoint/2010/main" val="22433153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16" y="101682"/>
            <a:ext cx="6508377" cy="656551"/>
          </a:xfrm>
        </p:spPr>
        <p:txBody>
          <a:bodyPr/>
          <a:lstStyle/>
          <a:p>
            <a:r>
              <a:rPr lang="en-US" dirty="0" smtClean="0"/>
              <a:t>Roth on MOOCs</a:t>
            </a:r>
            <a:endParaRPr lang="en-US" dirty="0"/>
          </a:p>
        </p:txBody>
      </p:sp>
      <p:pic>
        <p:nvPicPr>
          <p:cNvPr id="3" name="Picture 2" descr="Screen Shot 2013-06-21 at 2.41.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364" y="758233"/>
            <a:ext cx="8588994" cy="4438914"/>
          </a:xfrm>
          <a:prstGeom prst="rect">
            <a:avLst/>
          </a:prstGeom>
        </p:spPr>
      </p:pic>
      <p:pic>
        <p:nvPicPr>
          <p:cNvPr id="4" name="Picture 3" descr="Screen Shot 2013-06-21 at 2.41.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89" y="828783"/>
            <a:ext cx="4930108" cy="5094262"/>
          </a:xfrm>
          <a:prstGeom prst="rect">
            <a:avLst/>
          </a:prstGeom>
        </p:spPr>
      </p:pic>
      <p:pic>
        <p:nvPicPr>
          <p:cNvPr id="6" name="Picture 5" descr="Screen Shot 2013-06-21 at 2.42.0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6344" y="1256664"/>
            <a:ext cx="5765022" cy="5058988"/>
          </a:xfrm>
          <a:prstGeom prst="rect">
            <a:avLst/>
          </a:prstGeom>
        </p:spPr>
      </p:pic>
      <p:pic>
        <p:nvPicPr>
          <p:cNvPr id="7" name="Picture 6" descr="Screen Shot 2013-06-21 at 2.43.4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6089" y="1610882"/>
            <a:ext cx="4955458" cy="6858000"/>
          </a:xfrm>
          <a:prstGeom prst="rect">
            <a:avLst/>
          </a:prstGeom>
        </p:spPr>
      </p:pic>
    </p:spTree>
    <p:extLst>
      <p:ext uri="{BB962C8B-B14F-4D97-AF65-F5344CB8AC3E}">
        <p14:creationId xmlns:p14="http://schemas.microsoft.com/office/powerpoint/2010/main" val="8747298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06-25 at 4.29.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09" y="0"/>
            <a:ext cx="5054278" cy="6858000"/>
          </a:xfrm>
          <a:prstGeom prst="rect">
            <a:avLst/>
          </a:prstGeom>
        </p:spPr>
      </p:pic>
      <p:pic>
        <p:nvPicPr>
          <p:cNvPr id="4" name="Picture 3" descr="Screen Shot 2013-06-16 at 2.42.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976" y="1001323"/>
            <a:ext cx="5219700" cy="4254500"/>
          </a:xfrm>
          <a:prstGeom prst="rect">
            <a:avLst/>
          </a:prstGeom>
        </p:spPr>
      </p:pic>
      <p:pic>
        <p:nvPicPr>
          <p:cNvPr id="7" name="Picture 6" descr="Screen Shot 2013-06-26 at 6.36.2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0555" y="0"/>
            <a:ext cx="4969144" cy="6858000"/>
          </a:xfrm>
          <a:prstGeom prst="rect">
            <a:avLst/>
          </a:prstGeom>
        </p:spPr>
      </p:pic>
      <p:pic>
        <p:nvPicPr>
          <p:cNvPr id="2" name="Picture 1" descr="Screen Shot 2013-06-25 at 11.39.39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6705" y="533400"/>
            <a:ext cx="5207000" cy="6324600"/>
          </a:xfrm>
          <a:prstGeom prst="rect">
            <a:avLst/>
          </a:prstGeom>
        </p:spPr>
      </p:pic>
      <p:pic>
        <p:nvPicPr>
          <p:cNvPr id="3" name="Picture 2" descr="Screen Shot 2013-06-25 at 11.41.45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9700" y="2243411"/>
            <a:ext cx="5194300" cy="4483100"/>
          </a:xfrm>
          <a:prstGeom prst="rect">
            <a:avLst/>
          </a:prstGeom>
        </p:spPr>
      </p:pic>
    </p:spTree>
    <p:extLst>
      <p:ext uri="{BB962C8B-B14F-4D97-AF65-F5344CB8AC3E}">
        <p14:creationId xmlns:p14="http://schemas.microsoft.com/office/powerpoint/2010/main" val="39089932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0.70"/>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strVal val="#ppt_w*0.70"/>
                                          </p:val>
                                        </p:tav>
                                        <p:tav tm="100000">
                                          <p:val>
                                            <p:strVal val="#ppt_w"/>
                                          </p:val>
                                        </p:tav>
                                      </p:tavLst>
                                    </p:anim>
                                    <p:anim calcmode="lin" valueType="num">
                                      <p:cBhvr>
                                        <p:cTn id="29" dur="1000" fill="hold"/>
                                        <p:tgtEl>
                                          <p:spTgt spid="3"/>
                                        </p:tgtEl>
                                        <p:attrNameLst>
                                          <p:attrName>ppt_h</p:attrName>
                                        </p:attrNameLst>
                                      </p:cBhvr>
                                      <p:tavLst>
                                        <p:tav tm="0">
                                          <p:val>
                                            <p:strVal val="#ppt_h"/>
                                          </p:val>
                                        </p:tav>
                                        <p:tav tm="100000">
                                          <p:val>
                                            <p:strVal val="#ppt_h"/>
                                          </p:val>
                                        </p:tav>
                                      </p:tavLst>
                                    </p:anim>
                                    <p:animEffect transition="in" filter="fade">
                                      <p:cBhvr>
                                        <p:cTn id="3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6-19 at 1.48.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84" y="253999"/>
            <a:ext cx="4799307" cy="4943231"/>
          </a:xfrm>
          <a:prstGeom prst="rect">
            <a:avLst/>
          </a:prstGeom>
        </p:spPr>
      </p:pic>
      <p:pic>
        <p:nvPicPr>
          <p:cNvPr id="6" name="Picture 5" descr="Screen Shot 2013-06-19 at 1.53.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7552" y="253999"/>
            <a:ext cx="5930782" cy="6428154"/>
          </a:xfrm>
          <a:prstGeom prst="rect">
            <a:avLst/>
          </a:prstGeom>
        </p:spPr>
      </p:pic>
      <p:pic>
        <p:nvPicPr>
          <p:cNvPr id="4" name="Picture 3" descr="Screen Shot 2013-06-19 at 1.47.2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976" y="1172309"/>
            <a:ext cx="5507800" cy="5685691"/>
          </a:xfrm>
          <a:prstGeom prst="rect">
            <a:avLst/>
          </a:prstGeom>
        </p:spPr>
      </p:pic>
      <p:pic>
        <p:nvPicPr>
          <p:cNvPr id="5" name="Picture 4" descr="Screen Shot 2013-06-19 at 1.46.3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4415" y="1426305"/>
            <a:ext cx="5029303" cy="5255848"/>
          </a:xfrm>
          <a:prstGeom prst="rect">
            <a:avLst/>
          </a:prstGeom>
        </p:spPr>
      </p:pic>
    </p:spTree>
    <p:extLst>
      <p:ext uri="{BB962C8B-B14F-4D97-AF65-F5344CB8AC3E}">
        <p14:creationId xmlns:p14="http://schemas.microsoft.com/office/powerpoint/2010/main" val="25203224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3-06-19 at 1.55.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0"/>
            <a:ext cx="8909208" cy="6858000"/>
          </a:xfrm>
          <a:prstGeom prst="rect">
            <a:avLst/>
          </a:prstGeom>
        </p:spPr>
      </p:pic>
      <p:sp>
        <p:nvSpPr>
          <p:cNvPr id="11" name="TextBox 10"/>
          <p:cNvSpPr txBox="1"/>
          <p:nvPr/>
        </p:nvSpPr>
        <p:spPr>
          <a:xfrm>
            <a:off x="875967" y="3282425"/>
            <a:ext cx="8069385" cy="2308324"/>
          </a:xfrm>
          <a:prstGeom prst="rect">
            <a:avLst/>
          </a:prstGeom>
          <a:solidFill>
            <a:schemeClr val="bg1"/>
          </a:solidFill>
        </p:spPr>
        <p:txBody>
          <a:bodyPr wrap="square" rtlCol="0">
            <a:spAutoFit/>
          </a:bodyPr>
          <a:lstStyle/>
          <a:p>
            <a:r>
              <a:rPr lang="en-US" sz="2400" dirty="0" smtClean="0"/>
              <a:t>…as many a glowing recommendation (complete with chili pepper</a:t>
            </a:r>
            <a:r>
              <a:rPr lang="en-US" sz="2400" dirty="0"/>
              <a:t>) on </a:t>
            </a:r>
            <a:r>
              <a:rPr lang="en-US" sz="2400" dirty="0" err="1"/>
              <a:t>RateMyProfessor.com</a:t>
            </a:r>
            <a:r>
              <a:rPr lang="en-US" sz="2400" dirty="0"/>
              <a:t> will attest, listening to the voice of Andrew </a:t>
            </a:r>
            <a:r>
              <a:rPr lang="en-US" sz="2400" dirty="0" err="1"/>
              <a:t>Szegedy-Maszak</a:t>
            </a:r>
            <a:r>
              <a:rPr lang="en-US" sz="2400" dirty="0"/>
              <a:t> is exactly like soaking in a huge stone bath scented with rose petals while being fed grapes and gently serenaded by a distant lute.</a:t>
            </a:r>
          </a:p>
        </p:txBody>
      </p:sp>
    </p:spTree>
    <p:extLst>
      <p:ext uri="{BB962C8B-B14F-4D97-AF65-F5344CB8AC3E}">
        <p14:creationId xmlns:p14="http://schemas.microsoft.com/office/powerpoint/2010/main" val="11246735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6-18 at 4.17.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400" y="-105825"/>
            <a:ext cx="12761606" cy="8716167"/>
          </a:xfrm>
          <a:prstGeom prst="rect">
            <a:avLst/>
          </a:prstGeom>
        </p:spPr>
      </p:pic>
    </p:spTree>
    <p:extLst>
      <p:ext uri="{BB962C8B-B14F-4D97-AF65-F5344CB8AC3E}">
        <p14:creationId xmlns:p14="http://schemas.microsoft.com/office/powerpoint/2010/main" val="121101890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6-18 at 4.02.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540" y="0"/>
            <a:ext cx="10785765" cy="6701692"/>
          </a:xfrm>
          <a:prstGeom prst="rect">
            <a:avLst/>
          </a:prstGeom>
        </p:spPr>
      </p:pic>
      <p:sp>
        <p:nvSpPr>
          <p:cNvPr id="5" name="TextBox 4"/>
          <p:cNvSpPr txBox="1"/>
          <p:nvPr/>
        </p:nvSpPr>
        <p:spPr>
          <a:xfrm>
            <a:off x="254000" y="703383"/>
            <a:ext cx="8538308" cy="2677656"/>
          </a:xfrm>
          <a:prstGeom prst="rect">
            <a:avLst/>
          </a:prstGeom>
          <a:solidFill>
            <a:srgbClr val="FFFFFF"/>
          </a:solidFill>
        </p:spPr>
        <p:txBody>
          <a:bodyPr wrap="square" rtlCol="0">
            <a:spAutoFit/>
          </a:bodyPr>
          <a:lstStyle/>
          <a:p>
            <a:r>
              <a:rPr lang="en-US" sz="2400" dirty="0"/>
              <a:t>Overall, I found this MOOC comparable to an upper level undergraduate course in literature (which, in fact, was my undergraduate degree, so I have taken many classes quite similar to this one, varying only in theme). By the end, I attended nearly fifteen hours of lectures, read approximately a dozen full-length texts, and produced over twenty pages of essay writing</a:t>
            </a:r>
            <a:r>
              <a:rPr lang="en-US" sz="2400" dirty="0" smtClean="0"/>
              <a:t>. </a:t>
            </a:r>
            <a:endParaRPr lang="en-US" sz="2400" dirty="0"/>
          </a:p>
        </p:txBody>
      </p:sp>
    </p:spTree>
    <p:extLst>
      <p:ext uri="{BB962C8B-B14F-4D97-AF65-F5344CB8AC3E}">
        <p14:creationId xmlns:p14="http://schemas.microsoft.com/office/powerpoint/2010/main" val="12640180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6-18 at 4.14.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1" y="0"/>
            <a:ext cx="10298219" cy="6858000"/>
          </a:xfrm>
          <a:prstGeom prst="rect">
            <a:avLst/>
          </a:prstGeom>
        </p:spPr>
      </p:pic>
      <p:sp>
        <p:nvSpPr>
          <p:cNvPr id="5" name="TextBox 4"/>
          <p:cNvSpPr txBox="1"/>
          <p:nvPr/>
        </p:nvSpPr>
        <p:spPr>
          <a:xfrm>
            <a:off x="566615" y="801076"/>
            <a:ext cx="8206155" cy="4401205"/>
          </a:xfrm>
          <a:prstGeom prst="rect">
            <a:avLst/>
          </a:prstGeom>
          <a:solidFill>
            <a:schemeClr val="bg1"/>
          </a:solidFill>
        </p:spPr>
        <p:txBody>
          <a:bodyPr wrap="square" rtlCol="0">
            <a:spAutoFit/>
          </a:bodyPr>
          <a:lstStyle/>
          <a:p>
            <a:r>
              <a:rPr lang="en-US" sz="2800" dirty="0"/>
              <a:t>All MOOC students at some point exclaim “I am doing this for the experience.” I am not sure if they always mean it, but in this case it must have been sincere. I cannot begin to describe the pleasure of discovering Hollywood’s past. The vibrations that were felt as we went behind the curtain of these cinematic gems were staggering. Honestly, the quiz never mattered for me in this MOOC course; the journey was reward enough</a:t>
            </a:r>
            <a:r>
              <a:rPr lang="en-US" sz="2800" dirty="0" smtClean="0"/>
              <a:t>.</a:t>
            </a:r>
            <a:endParaRPr lang="en-US" sz="2800" dirty="0"/>
          </a:p>
        </p:txBody>
      </p:sp>
    </p:spTree>
    <p:extLst>
      <p:ext uri="{BB962C8B-B14F-4D97-AF65-F5344CB8AC3E}">
        <p14:creationId xmlns:p14="http://schemas.microsoft.com/office/powerpoint/2010/main" val="11129108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4" y="44743"/>
            <a:ext cx="7612181" cy="1143000"/>
          </a:xfrm>
        </p:spPr>
        <p:txBody>
          <a:bodyPr/>
          <a:lstStyle/>
          <a:p>
            <a:r>
              <a:rPr lang="en-US" dirty="0" smtClean="0"/>
              <a:t>To join or not to join… and when?</a:t>
            </a:r>
            <a:endParaRPr lang="en-US" dirty="0"/>
          </a:p>
        </p:txBody>
      </p:sp>
      <p:sp>
        <p:nvSpPr>
          <p:cNvPr id="3" name="Content Placeholder 2"/>
          <p:cNvSpPr>
            <a:spLocks noGrp="1"/>
          </p:cNvSpPr>
          <p:nvPr>
            <p:ph sz="half" idx="1"/>
          </p:nvPr>
        </p:nvSpPr>
        <p:spPr>
          <a:xfrm>
            <a:off x="457204" y="1582615"/>
            <a:ext cx="7612181" cy="4662199"/>
          </a:xfrm>
        </p:spPr>
        <p:txBody>
          <a:bodyPr>
            <a:noAutofit/>
          </a:bodyPr>
          <a:lstStyle/>
          <a:p>
            <a:r>
              <a:rPr lang="en-US" sz="2000" dirty="0" smtClean="0"/>
              <a:t>President Roth is an explorer, values learning by doing</a:t>
            </a:r>
          </a:p>
          <a:p>
            <a:r>
              <a:rPr lang="en-US" sz="2000" dirty="0" smtClean="0"/>
              <a:t>Add the Liberal Arts perspective </a:t>
            </a:r>
          </a:p>
          <a:p>
            <a:r>
              <a:rPr lang="en-US" sz="2000" dirty="0" smtClean="0"/>
              <a:t>Increase global awareness of Wesleyan</a:t>
            </a:r>
            <a:endParaRPr lang="en-US" sz="2000" dirty="0"/>
          </a:p>
          <a:p>
            <a:r>
              <a:rPr lang="en-US" sz="2000" dirty="0" smtClean="0"/>
              <a:t>Strengthen connections with alumni</a:t>
            </a:r>
          </a:p>
          <a:p>
            <a:r>
              <a:rPr lang="en-US" sz="2000" dirty="0" smtClean="0"/>
              <a:t>Give prospective students a taste of Wesleyan faculty</a:t>
            </a:r>
          </a:p>
          <a:p>
            <a:r>
              <a:rPr lang="en-US" sz="2000" i="1" dirty="0" smtClean="0"/>
              <a:t>Summer decision presented challenges with respect to faculty consultation; announcement was made at first faculty meeting (9/18) and </a:t>
            </a:r>
            <a:r>
              <a:rPr lang="en-US" sz="2000" i="1" dirty="0" err="1" smtClean="0"/>
              <a:t>Coursera</a:t>
            </a:r>
            <a:r>
              <a:rPr lang="en-US" sz="2000" i="1" dirty="0" smtClean="0"/>
              <a:t> announcement was released on 9/19.</a:t>
            </a:r>
          </a:p>
          <a:p>
            <a:r>
              <a:rPr lang="en-US" sz="2000" dirty="0" smtClean="0"/>
              <a:t>Faculty response was mixed, but has evolved interestingly</a:t>
            </a:r>
            <a:endParaRPr lang="en-US" sz="2000" dirty="0"/>
          </a:p>
        </p:txBody>
      </p:sp>
    </p:spTree>
    <p:extLst>
      <p:ext uri="{BB962C8B-B14F-4D97-AF65-F5344CB8AC3E}">
        <p14:creationId xmlns:p14="http://schemas.microsoft.com/office/powerpoint/2010/main" val="195680980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3-06-18 at 4.42.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443224"/>
          </a:xfrm>
          <a:prstGeom prst="rect">
            <a:avLst/>
          </a:prstGeom>
        </p:spPr>
      </p:pic>
      <p:pic>
        <p:nvPicPr>
          <p:cNvPr id="8" name="Picture 7" descr="Screen Shot 2013-06-18 at 4.43.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153" y="515031"/>
            <a:ext cx="9144000" cy="5807676"/>
          </a:xfrm>
          <a:prstGeom prst="rect">
            <a:avLst/>
          </a:prstGeom>
        </p:spPr>
      </p:pic>
      <p:pic>
        <p:nvPicPr>
          <p:cNvPr id="9" name="Picture 8" descr="Screen Shot 2013-06-18 at 4.42.5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153" y="1060084"/>
            <a:ext cx="9144000" cy="5441379"/>
          </a:xfrm>
          <a:prstGeom prst="rect">
            <a:avLst/>
          </a:prstGeom>
        </p:spPr>
      </p:pic>
      <p:pic>
        <p:nvPicPr>
          <p:cNvPr id="6" name="Picture 5" descr="Screen Shot 2013-06-18 at 4.43.5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817" y="1629112"/>
            <a:ext cx="9144000" cy="5617934"/>
          </a:xfrm>
          <a:prstGeom prst="rect">
            <a:avLst/>
          </a:prstGeom>
        </p:spPr>
      </p:pic>
    </p:spTree>
    <p:extLst>
      <p:ext uri="{BB962C8B-B14F-4D97-AF65-F5344CB8AC3E}">
        <p14:creationId xmlns:p14="http://schemas.microsoft.com/office/powerpoint/2010/main" val="36987082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37076"/>
            <a:ext cx="6508377" cy="1143000"/>
          </a:xfrm>
        </p:spPr>
        <p:txBody>
          <a:bodyPr/>
          <a:lstStyle/>
          <a:p>
            <a:r>
              <a:rPr lang="en-US" dirty="0" smtClean="0"/>
              <a:t>Reaction and Response</a:t>
            </a:r>
            <a:endParaRPr lang="en-US" dirty="0"/>
          </a:p>
        </p:txBody>
      </p:sp>
      <p:sp>
        <p:nvSpPr>
          <p:cNvPr id="3" name="Content Placeholder 2"/>
          <p:cNvSpPr>
            <a:spLocks noGrp="1"/>
          </p:cNvSpPr>
          <p:nvPr>
            <p:ph idx="1"/>
          </p:nvPr>
        </p:nvSpPr>
        <p:spPr>
          <a:xfrm>
            <a:off x="374887" y="1746176"/>
            <a:ext cx="7748955" cy="4083538"/>
          </a:xfrm>
        </p:spPr>
        <p:txBody>
          <a:bodyPr/>
          <a:lstStyle/>
          <a:p>
            <a:r>
              <a:rPr lang="en-US" sz="2800" dirty="0" smtClean="0"/>
              <a:t>Controversy </a:t>
            </a:r>
            <a:r>
              <a:rPr lang="en-US" sz="2800" dirty="0" smtClean="0">
                <a:sym typeface="Wingdings"/>
              </a:rPr>
              <a:t> </a:t>
            </a:r>
            <a:r>
              <a:rPr lang="en-US" sz="2800" dirty="0" smtClean="0"/>
              <a:t>buzz </a:t>
            </a:r>
            <a:r>
              <a:rPr lang="en-US" sz="2800" dirty="0" smtClean="0">
                <a:sym typeface="Wingdings"/>
              </a:rPr>
              <a:t> </a:t>
            </a:r>
            <a:r>
              <a:rPr lang="en-US" sz="2800" dirty="0" smtClean="0"/>
              <a:t>discussion</a:t>
            </a:r>
          </a:p>
          <a:p>
            <a:r>
              <a:rPr lang="en-US" sz="2800" dirty="0" smtClean="0"/>
              <a:t>Increased interest in flipped classes and blended learning</a:t>
            </a:r>
          </a:p>
          <a:p>
            <a:r>
              <a:rPr lang="en-US" sz="2800" dirty="0"/>
              <a:t>Re-purposing Coursera content</a:t>
            </a:r>
          </a:p>
          <a:p>
            <a:r>
              <a:rPr lang="en-US" sz="2800" dirty="0" smtClean="0"/>
              <a:t>Re-running Coursera courses</a:t>
            </a:r>
          </a:p>
          <a:p>
            <a:pPr marL="0" indent="0">
              <a:buNone/>
            </a:pPr>
            <a:endParaRPr lang="en-US" sz="2800" dirty="0" smtClean="0"/>
          </a:p>
        </p:txBody>
      </p:sp>
    </p:spTree>
    <p:extLst>
      <p:ext uri="{BB962C8B-B14F-4D97-AF65-F5344CB8AC3E}">
        <p14:creationId xmlns:p14="http://schemas.microsoft.com/office/powerpoint/2010/main" val="15774323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06-19 at 2.55.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62" y="147646"/>
            <a:ext cx="8347214" cy="6710353"/>
          </a:xfrm>
          <a:prstGeom prst="rect">
            <a:avLst/>
          </a:prstGeom>
        </p:spPr>
      </p:pic>
      <p:sp>
        <p:nvSpPr>
          <p:cNvPr id="6" name="TextBox 5"/>
          <p:cNvSpPr txBox="1"/>
          <p:nvPr/>
        </p:nvSpPr>
        <p:spPr>
          <a:xfrm>
            <a:off x="1797538" y="1666664"/>
            <a:ext cx="5744308" cy="1862048"/>
          </a:xfrm>
          <a:prstGeom prst="rect">
            <a:avLst/>
          </a:prstGeom>
          <a:noFill/>
        </p:spPr>
        <p:txBody>
          <a:bodyPr wrap="square" rtlCol="0">
            <a:spAutoFit/>
          </a:bodyPr>
          <a:lstStyle/>
          <a:p>
            <a:pPr algn="ctr"/>
            <a:r>
              <a:rPr lang="en-US" sz="11500" dirty="0" smtClean="0">
                <a:solidFill>
                  <a:srgbClr val="990000"/>
                </a:solidFill>
              </a:rPr>
              <a:t>Thanks!</a:t>
            </a:r>
            <a:endParaRPr lang="en-US" sz="11500" dirty="0">
              <a:solidFill>
                <a:srgbClr val="990000"/>
              </a:solidFill>
            </a:endParaRPr>
          </a:p>
        </p:txBody>
      </p:sp>
    </p:spTree>
    <p:extLst>
      <p:ext uri="{BB962C8B-B14F-4D97-AF65-F5344CB8AC3E}">
        <p14:creationId xmlns:p14="http://schemas.microsoft.com/office/powerpoint/2010/main" val="21493831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withEffect">
                                  <p:stCondLst>
                                    <p:cond delay="3000"/>
                                  </p:stCondLst>
                                  <p:childTnLst>
                                    <p:animEffect transition="out" filter="fade">
                                      <p:cBhvr>
                                        <p:cTn id="6" dur="3000"/>
                                        <p:tgtEl>
                                          <p:spTgt spid="6"/>
                                        </p:tgtEl>
                                      </p:cBhvr>
                                    </p:animEffect>
                                    <p:anim calcmode="lin" valueType="num">
                                      <p:cBhvr>
                                        <p:cTn id="7" dur="3000"/>
                                        <p:tgtEl>
                                          <p:spTgt spid="6"/>
                                        </p:tgtEl>
                                        <p:attrNameLst>
                                          <p:attrName>ppt_x</p:attrName>
                                        </p:attrNameLst>
                                      </p:cBhvr>
                                      <p:tavLst>
                                        <p:tav tm="0">
                                          <p:val>
                                            <p:strVal val="ppt_x"/>
                                          </p:val>
                                        </p:tav>
                                        <p:tav tm="100000">
                                          <p:val>
                                            <p:strVal val="ppt_x"/>
                                          </p:val>
                                        </p:tav>
                                      </p:tavLst>
                                    </p:anim>
                                    <p:anim calcmode="lin" valueType="num">
                                      <p:cBhvr>
                                        <p:cTn id="8" dur="3000"/>
                                        <p:tgtEl>
                                          <p:spTgt spid="6"/>
                                        </p:tgtEl>
                                        <p:attrNameLst>
                                          <p:attrName>ppt_y</p:attrName>
                                        </p:attrNameLst>
                                      </p:cBhvr>
                                      <p:tavLst>
                                        <p:tav tm="0">
                                          <p:val>
                                            <p:strVal val="ppt_y"/>
                                          </p:val>
                                        </p:tav>
                                        <p:tav tm="100000">
                                          <p:val>
                                            <p:strVal val="ppt_y+.1"/>
                                          </p:val>
                                        </p:tav>
                                      </p:tavLst>
                                    </p:anim>
                                    <p:set>
                                      <p:cBhvr>
                                        <p:cTn id="9" dur="1" fill="hold">
                                          <p:stCondLst>
                                            <p:cond delay="2999"/>
                                          </p:stCondLst>
                                        </p:cTn>
                                        <p:tgtEl>
                                          <p:spTgt spid="6"/>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3-06-17 at 3.25.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480" y="-243956"/>
            <a:ext cx="10473827" cy="7101956"/>
          </a:xfrm>
          <a:prstGeom prst="rect">
            <a:avLst/>
          </a:prstGeom>
        </p:spPr>
      </p:pic>
    </p:spTree>
    <p:extLst>
      <p:ext uri="{BB962C8B-B14F-4D97-AF65-F5344CB8AC3E}">
        <p14:creationId xmlns:p14="http://schemas.microsoft.com/office/powerpoint/2010/main" val="216000148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4294967295"/>
            <p:extLst>
              <p:ext uri="{D42A27DB-BD31-4B8C-83A1-F6EECF244321}">
                <p14:modId xmlns:p14="http://schemas.microsoft.com/office/powerpoint/2010/main" val="4282643009"/>
              </p:ext>
            </p:extLst>
          </p:nvPr>
        </p:nvGraphicFramePr>
        <p:xfrm>
          <a:off x="537714" y="418938"/>
          <a:ext cx="8237325" cy="5462335"/>
        </p:xfrm>
        <a:graphic>
          <a:graphicData uri="http://schemas.openxmlformats.org/drawingml/2006/table">
            <a:tbl>
              <a:tblPr bandRow="1">
                <a:tableStyleId>{FABFCF23-3B69-468F-B69F-88F6DE6A72F2}</a:tableStyleId>
              </a:tblPr>
              <a:tblGrid>
                <a:gridCol w="2471197"/>
                <a:gridCol w="2871623"/>
                <a:gridCol w="2894505"/>
              </a:tblGrid>
              <a:tr h="885440">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t>ITS Videographer</a:t>
                      </a:r>
                      <a:r>
                        <a:rPr lang="en-US" sz="2000" b="0" baseline="0" dirty="0" smtClean="0"/>
                        <a:t> </a:t>
                      </a:r>
                      <a:r>
                        <a:rPr lang="en-US" sz="2000" b="0" baseline="0" dirty="0" smtClean="0"/>
                        <a:t>and Production Assistance</a:t>
                      </a:r>
                      <a:endParaRPr lang="en-US" sz="2000" b="0" dirty="0" smtClean="0"/>
                    </a:p>
                    <a:p>
                      <a:endParaRPr lang="en-US" sz="20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CCCC"/>
                    </a:solidFill>
                  </a:tcPr>
                </a:tc>
                <a:tc>
                  <a:txBody>
                    <a:bodyPr/>
                    <a:lstStyle/>
                    <a:p>
                      <a:r>
                        <a:rPr lang="en-US" sz="2000" b="0" dirty="0" smtClean="0"/>
                        <a:t>DIY Videography</a:t>
                      </a:r>
                      <a:r>
                        <a:rPr lang="en-US" sz="2000" b="0" baseline="0" dirty="0" smtClean="0"/>
                        <a:t> and Production</a:t>
                      </a:r>
                      <a:endParaRPr lang="en-US" sz="20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CCCC"/>
                    </a:solidFill>
                  </a:tcPr>
                </a:tc>
              </a:tr>
              <a:tr h="28985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t>ITS Coursera </a:t>
                      </a:r>
                      <a:r>
                        <a:rPr lang="en-US" sz="2000" b="0" dirty="0" smtClean="0"/>
                        <a:t>Platform</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t>Assistance</a:t>
                      </a:r>
                    </a:p>
                    <a:p>
                      <a:endParaRPr lang="en-US" sz="20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c>
                  <a:txBody>
                    <a:bodyPr/>
                    <a:lstStyle/>
                    <a:p>
                      <a:pPr marL="342900" indent="-342900">
                        <a:buFont typeface="+mj-lt"/>
                        <a:buAutoNum type="arabicPeriod"/>
                      </a:pPr>
                      <a:r>
                        <a:rPr lang="en-US" baseline="0" dirty="0" smtClean="0"/>
                        <a:t>“The Modern and the Postmodern” by Michael Roth</a:t>
                      </a:r>
                    </a:p>
                    <a:p>
                      <a:pPr marL="342900" indent="-342900">
                        <a:buFont typeface="+mj-lt"/>
                        <a:buAutoNum type="arabicPeriod"/>
                      </a:pPr>
                      <a:endParaRPr lang="en-US" baseline="0" dirty="0" smtClean="0"/>
                    </a:p>
                    <a:p>
                      <a:pPr marL="342900" indent="-342900">
                        <a:buFont typeface="+mj-lt"/>
                        <a:buAutoNum type="arabicPeriod"/>
                      </a:pPr>
                      <a:r>
                        <a:rPr lang="en-US" baseline="0" dirty="0" smtClean="0"/>
                        <a:t>“The Ancient Greeks” by Andrew </a:t>
                      </a:r>
                      <a:r>
                        <a:rPr lang="en-US" baseline="0" dirty="0" err="1" smtClean="0"/>
                        <a:t>Szegedy-Maszak</a:t>
                      </a:r>
                      <a:endParaRPr lang="en-US" baseline="0" dirty="0" smtClean="0"/>
                    </a:p>
                    <a:p>
                      <a:pPr marL="342900" indent="-342900">
                        <a:buFont typeface="+mj-lt"/>
                        <a:buAutoNum type="arabicPeriod"/>
                      </a:pPr>
                      <a:endParaRPr lang="en-US" baseline="0" dirty="0" smtClean="0"/>
                    </a:p>
                    <a:p>
                      <a:pPr marL="342900" indent="-342900">
                        <a:buFont typeface="+mj-lt"/>
                        <a:buAutoNum type="arabicPeriod"/>
                      </a:pPr>
                      <a:r>
                        <a:rPr lang="en-US" baseline="0" dirty="0" smtClean="0"/>
                        <a:t>“Property and Liability” by Richard </a:t>
                      </a:r>
                      <a:r>
                        <a:rPr lang="en-US" baseline="0" dirty="0" err="1" smtClean="0"/>
                        <a:t>Adelstein</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mj-lt"/>
                        <a:buAutoNum type="arabicPeriod"/>
                      </a:pPr>
                      <a:r>
                        <a:rPr lang="en-US" dirty="0" smtClean="0"/>
                        <a:t>“The Language of Hollywood” by Scott Higgins</a:t>
                      </a:r>
                    </a:p>
                    <a:p>
                      <a:endParaRPr lang="en-US" dirty="0" smtClean="0"/>
                    </a:p>
                    <a:p>
                      <a:pPr marL="342900" indent="-342900">
                        <a:buFont typeface="+mj-lt"/>
                        <a:buAutoNum type="arabicPeriod"/>
                      </a:pPr>
                      <a:r>
                        <a:rPr lang="en-US" dirty="0" smtClean="0"/>
                        <a:t>“Social Psychology” by Scott </a:t>
                      </a:r>
                      <a:r>
                        <a:rPr lang="en-US" dirty="0" err="1" smtClean="0"/>
                        <a:t>Plous</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347535">
                <a:tc>
                  <a:txBody>
                    <a:bodyPr/>
                    <a:lstStyle/>
                    <a:p>
                      <a:r>
                        <a:rPr lang="en-US" sz="2000" b="0" dirty="0" smtClean="0"/>
                        <a:t>DIY Coursera Platform</a:t>
                      </a:r>
                      <a:endParaRPr lang="en-US" sz="2000" b="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solidFill>
                  </a:tcPr>
                </a:tc>
                <a:tc>
                  <a:txBody>
                    <a:bodyPr/>
                    <a:lstStyle/>
                    <a:p>
                      <a:pPr algn="ctr"/>
                      <a:r>
                        <a:rPr lang="en-US" sz="1800" dirty="0" smtClean="0"/>
                        <a:t>Zilch.</a:t>
                      </a:r>
                      <a:r>
                        <a:rPr lang="en-US" sz="1800" baseline="30000" dirty="0" smtClean="0"/>
                        <a:t> *</a:t>
                      </a:r>
                    </a:p>
                    <a:p>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mj-lt"/>
                        <a:buAutoNum type="arabicPeriod"/>
                      </a:pPr>
                      <a:r>
                        <a:rPr lang="en-US" baseline="0" dirty="0" smtClean="0"/>
                        <a:t>“Passion Driven Statistics” by </a:t>
                      </a:r>
                      <a:r>
                        <a:rPr lang="en-US" dirty="0" smtClean="0"/>
                        <a:t>Lisa</a:t>
                      </a:r>
                      <a:r>
                        <a:rPr lang="en-US" baseline="0" dirty="0" smtClean="0"/>
                        <a:t> </a:t>
                      </a:r>
                      <a:r>
                        <a:rPr lang="en-US" baseline="0" dirty="0" err="1" smtClean="0"/>
                        <a:t>Dierker’s</a:t>
                      </a:r>
                      <a:r>
                        <a:rPr lang="en-US" baseline="0" dirty="0" smtClean="0"/>
                        <a:t> </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2" name="TextBox 1"/>
          <p:cNvSpPr txBox="1"/>
          <p:nvPr/>
        </p:nvSpPr>
        <p:spPr>
          <a:xfrm>
            <a:off x="469068" y="5904030"/>
            <a:ext cx="7882660" cy="379591"/>
          </a:xfrm>
          <a:prstGeom prst="rect">
            <a:avLst/>
          </a:prstGeom>
          <a:noFill/>
        </p:spPr>
        <p:txBody>
          <a:bodyPr wrap="square" rtlCol="0">
            <a:spAutoFit/>
          </a:bodyPr>
          <a:lstStyle/>
          <a:p>
            <a:r>
              <a:rPr lang="en-US" baseline="30000" dirty="0" smtClean="0"/>
              <a:t>*</a:t>
            </a:r>
            <a:r>
              <a:rPr lang="en-US" dirty="0" smtClean="0"/>
              <a:t> </a:t>
            </a:r>
            <a:r>
              <a:rPr lang="en-US" sz="1400" dirty="0" smtClean="0"/>
              <a:t>Maybe because the platform makes video production look like child’s play. </a:t>
            </a:r>
            <a:endParaRPr lang="en-US" sz="1400" dirty="0"/>
          </a:p>
        </p:txBody>
      </p:sp>
    </p:spTree>
    <p:extLst>
      <p:ext uri="{BB962C8B-B14F-4D97-AF65-F5344CB8AC3E}">
        <p14:creationId xmlns:p14="http://schemas.microsoft.com/office/powerpoint/2010/main" val="152463676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54700"/>
            <a:ext cx="6508377" cy="915353"/>
          </a:xfrm>
        </p:spPr>
        <p:txBody>
          <a:bodyPr>
            <a:normAutofit/>
          </a:bodyPr>
          <a:lstStyle/>
          <a:p>
            <a:pPr algn="l"/>
            <a:r>
              <a:rPr lang="en-US" dirty="0" smtClean="0">
                <a:solidFill>
                  <a:srgbClr val="C00000"/>
                </a:solidFill>
              </a:rPr>
              <a:t>Copyrights and MOOCs</a:t>
            </a:r>
            <a:endParaRPr lang="en-US" dirty="0">
              <a:solidFill>
                <a:srgbClr val="C00000"/>
              </a:solidFill>
            </a:endParaRPr>
          </a:p>
        </p:txBody>
      </p:sp>
      <p:sp>
        <p:nvSpPr>
          <p:cNvPr id="3" name="Text Placeholder 2"/>
          <p:cNvSpPr>
            <a:spLocks noGrp="1"/>
          </p:cNvSpPr>
          <p:nvPr>
            <p:ph idx="1"/>
          </p:nvPr>
        </p:nvSpPr>
        <p:spPr>
          <a:xfrm>
            <a:off x="457199" y="1546170"/>
            <a:ext cx="6508377" cy="3916363"/>
          </a:xfrm>
        </p:spPr>
        <p:txBody>
          <a:bodyPr>
            <a:noAutofit/>
          </a:bodyPr>
          <a:lstStyle/>
          <a:p>
            <a:pPr marL="0" indent="0">
              <a:buNone/>
            </a:pPr>
            <a:r>
              <a:rPr lang="en-US" sz="2800" dirty="0" smtClean="0"/>
              <a:t>Non-profits vs. For-profits</a:t>
            </a:r>
          </a:p>
          <a:p>
            <a:pPr marL="857250" lvl="1" indent="-457200">
              <a:buFont typeface="Arial" pitchFamily="34" charset="0"/>
              <a:buChar char="•"/>
            </a:pPr>
            <a:r>
              <a:rPr lang="en-US" dirty="0" smtClean="0"/>
              <a:t>Campus subscriptions don’t include MOOC students.</a:t>
            </a:r>
          </a:p>
          <a:p>
            <a:pPr marL="857250" lvl="1" indent="-457200">
              <a:buFont typeface="Arial" pitchFamily="34" charset="0"/>
              <a:buChar char="•"/>
            </a:pPr>
            <a:r>
              <a:rPr lang="en-US" dirty="0" smtClean="0"/>
              <a:t>Claims of fair use may be defensible, sometimes even for heavily commercialized use.</a:t>
            </a:r>
          </a:p>
          <a:p>
            <a:pPr marL="857250" lvl="1" indent="-457200">
              <a:buFont typeface="Arial" pitchFamily="34" charset="0"/>
              <a:buChar char="•"/>
            </a:pPr>
            <a:r>
              <a:rPr lang="en-US" dirty="0" smtClean="0"/>
              <a:t>Open nature of courses makes weak fair use claims riskier (Coursera courses close in 3</a:t>
            </a:r>
            <a:r>
              <a:rPr lang="en-US" baseline="30000" dirty="0" smtClean="0"/>
              <a:t>rd</a:t>
            </a:r>
            <a:r>
              <a:rPr lang="en-US" dirty="0" smtClean="0"/>
              <a:t> week).</a:t>
            </a:r>
          </a:p>
          <a:p>
            <a:pPr marL="0" indent="0">
              <a:buNone/>
            </a:pPr>
            <a:r>
              <a:rPr lang="en-US" sz="2800" dirty="0" smtClean="0"/>
              <a:t>Bottom-line:  Fair use considerations are not so different</a:t>
            </a:r>
          </a:p>
        </p:txBody>
      </p:sp>
      <p:sp>
        <p:nvSpPr>
          <p:cNvPr id="6" name="TextBox 5"/>
          <p:cNvSpPr txBox="1"/>
          <p:nvPr/>
        </p:nvSpPr>
        <p:spPr>
          <a:xfrm>
            <a:off x="7148626" y="-302834"/>
            <a:ext cx="1775138" cy="2646878"/>
          </a:xfrm>
          <a:prstGeom prst="rect">
            <a:avLst/>
          </a:prstGeom>
          <a:noFill/>
        </p:spPr>
        <p:txBody>
          <a:bodyPr wrap="square" rtlCol="0">
            <a:spAutoFit/>
          </a:bodyPr>
          <a:lstStyle/>
          <a:p>
            <a:pPr algn="ctr"/>
            <a:r>
              <a:rPr lang="en-US" sz="16600" b="1" dirty="0" smtClean="0">
                <a:solidFill>
                  <a:schemeClr val="bg1"/>
                </a:solidFill>
              </a:rPr>
              <a:t>©</a:t>
            </a:r>
          </a:p>
        </p:txBody>
      </p:sp>
      <p:sp>
        <p:nvSpPr>
          <p:cNvPr id="7" name="TextBox 6"/>
          <p:cNvSpPr txBox="1"/>
          <p:nvPr/>
        </p:nvSpPr>
        <p:spPr>
          <a:xfrm>
            <a:off x="7814021" y="663632"/>
            <a:ext cx="366098" cy="707886"/>
          </a:xfrm>
          <a:prstGeom prst="rect">
            <a:avLst/>
          </a:prstGeom>
          <a:noFill/>
        </p:spPr>
        <p:txBody>
          <a:bodyPr wrap="square" rtlCol="0">
            <a:spAutoFit/>
          </a:bodyPr>
          <a:lstStyle/>
          <a:p>
            <a:pPr algn="ctr"/>
            <a:r>
              <a:rPr lang="en-US" sz="4000" dirty="0" smtClean="0">
                <a:solidFill>
                  <a:srgbClr val="FFFFFF"/>
                </a:solidFill>
              </a:rPr>
              <a:t>$</a:t>
            </a:r>
            <a:endParaRPr lang="en-US" sz="4000" dirty="0">
              <a:solidFill>
                <a:srgbClr val="FFFFFF"/>
              </a:solidFill>
            </a:endParaRPr>
          </a:p>
        </p:txBody>
      </p:sp>
    </p:spTree>
    <p:extLst>
      <p:ext uri="{BB962C8B-B14F-4D97-AF65-F5344CB8AC3E}">
        <p14:creationId xmlns:p14="http://schemas.microsoft.com/office/powerpoint/2010/main" val="233952158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906245"/>
            <a:ext cx="9129699" cy="1533219"/>
          </a:xfrm>
        </p:spPr>
        <p:txBody>
          <a:bodyPr anchor="ctr">
            <a:normAutofit fontScale="90000"/>
          </a:bodyPr>
          <a:lstStyle/>
          <a:p>
            <a:pPr algn="ctr"/>
            <a:r>
              <a:rPr lang="en-US" sz="6000" dirty="0" smtClean="0"/>
              <a:t>“Is this transformative?”</a:t>
            </a:r>
            <a:br>
              <a:rPr lang="en-US" sz="6000" dirty="0" smtClean="0"/>
            </a:br>
            <a:endParaRPr lang="en-US" sz="6000" dirty="0"/>
          </a:p>
        </p:txBody>
      </p:sp>
      <p:sp>
        <p:nvSpPr>
          <p:cNvPr id="4" name="TextBox 3"/>
          <p:cNvSpPr txBox="1"/>
          <p:nvPr/>
        </p:nvSpPr>
        <p:spPr>
          <a:xfrm>
            <a:off x="7148626" y="-302834"/>
            <a:ext cx="1775138" cy="2646878"/>
          </a:xfrm>
          <a:prstGeom prst="rect">
            <a:avLst/>
          </a:prstGeom>
          <a:noFill/>
        </p:spPr>
        <p:txBody>
          <a:bodyPr wrap="square" rtlCol="0">
            <a:spAutoFit/>
          </a:bodyPr>
          <a:lstStyle/>
          <a:p>
            <a:pPr algn="ctr"/>
            <a:r>
              <a:rPr lang="en-US" sz="16600" b="1" dirty="0" smtClean="0">
                <a:solidFill>
                  <a:schemeClr val="bg1"/>
                </a:solidFill>
              </a:rPr>
              <a:t>©</a:t>
            </a:r>
          </a:p>
        </p:txBody>
      </p:sp>
      <p:sp>
        <p:nvSpPr>
          <p:cNvPr id="5" name="TextBox 4"/>
          <p:cNvSpPr txBox="1"/>
          <p:nvPr/>
        </p:nvSpPr>
        <p:spPr>
          <a:xfrm>
            <a:off x="7814021" y="663632"/>
            <a:ext cx="366098" cy="707886"/>
          </a:xfrm>
          <a:prstGeom prst="rect">
            <a:avLst/>
          </a:prstGeom>
          <a:noFill/>
        </p:spPr>
        <p:txBody>
          <a:bodyPr wrap="square" rtlCol="0">
            <a:spAutoFit/>
          </a:bodyPr>
          <a:lstStyle/>
          <a:p>
            <a:pPr algn="ctr"/>
            <a:r>
              <a:rPr lang="en-US" sz="4000" dirty="0" smtClean="0">
                <a:solidFill>
                  <a:srgbClr val="FFFFFF"/>
                </a:solidFill>
              </a:rPr>
              <a:t>?</a:t>
            </a:r>
            <a:endParaRPr lang="en-US" sz="4000" dirty="0">
              <a:solidFill>
                <a:srgbClr val="FFFFFF"/>
              </a:solidFill>
            </a:endParaRPr>
          </a:p>
        </p:txBody>
      </p:sp>
    </p:spTree>
    <p:extLst>
      <p:ext uri="{BB962C8B-B14F-4D97-AF65-F5344CB8AC3E}">
        <p14:creationId xmlns:p14="http://schemas.microsoft.com/office/powerpoint/2010/main" val="159713800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7018" y="697957"/>
            <a:ext cx="5266982" cy="4131288"/>
          </a:xfrm>
          <a:prstGeom prst="rect">
            <a:avLst/>
          </a:prstGeom>
        </p:spPr>
      </p:pic>
      <p:sp>
        <p:nvSpPr>
          <p:cNvPr id="3" name="Text Placeholder 2"/>
          <p:cNvSpPr>
            <a:spLocks noGrp="1"/>
          </p:cNvSpPr>
          <p:nvPr>
            <p:ph type="body" idx="1"/>
          </p:nvPr>
        </p:nvSpPr>
        <p:spPr>
          <a:xfrm>
            <a:off x="228600" y="304800"/>
            <a:ext cx="5867400" cy="4967700"/>
          </a:xfrm>
        </p:spPr>
        <p:txBody>
          <a:bodyPr>
            <a:normAutofit fontScale="92500" lnSpcReduction="10000"/>
          </a:bodyPr>
          <a:lstStyle/>
          <a:p>
            <a:r>
              <a:rPr lang="en-US" sz="2400" dirty="0"/>
              <a:t>Star Trek “transporter” noise</a:t>
            </a:r>
          </a:p>
          <a:p>
            <a:r>
              <a:rPr lang="en-US" sz="2400" dirty="0" smtClean="0"/>
              <a:t>Screenshots</a:t>
            </a:r>
          </a:p>
          <a:p>
            <a:r>
              <a:rPr lang="en-US" sz="2400" dirty="0" smtClean="0"/>
              <a:t>Movie posters &amp; stills</a:t>
            </a:r>
          </a:p>
          <a:p>
            <a:r>
              <a:rPr lang="en-US" sz="2400" dirty="0" smtClean="0"/>
              <a:t>Silent film movie clip</a:t>
            </a:r>
          </a:p>
          <a:p>
            <a:r>
              <a:rPr lang="en-US" sz="2400" dirty="0" smtClean="0"/>
              <a:t>Yale Law faculty photo</a:t>
            </a:r>
            <a:endParaRPr lang="en-US" sz="2400" dirty="0"/>
          </a:p>
          <a:p>
            <a:r>
              <a:rPr lang="en-US" sz="2400" dirty="0"/>
              <a:t>Book covers</a:t>
            </a:r>
          </a:p>
          <a:p>
            <a:r>
              <a:rPr lang="en-US" sz="2400" dirty="0" smtClean="0"/>
              <a:t>AP </a:t>
            </a:r>
            <a:r>
              <a:rPr lang="en-US" sz="2400" dirty="0"/>
              <a:t>Images</a:t>
            </a:r>
          </a:p>
          <a:p>
            <a:r>
              <a:rPr lang="en-US" sz="2400" dirty="0"/>
              <a:t>Museum images</a:t>
            </a:r>
          </a:p>
          <a:p>
            <a:r>
              <a:rPr lang="en-US" sz="2400" dirty="0" smtClean="0"/>
              <a:t>A record label</a:t>
            </a:r>
          </a:p>
        </p:txBody>
      </p:sp>
      <p:pic>
        <p:nvPicPr>
          <p:cNvPr id="1026" name="Picture 2" descr="C:\Users\jwest\AppData\Local\Microsoft\Windows\Temporary Internet Files\Content.IE5\8V5H5T0X\MC9004418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510" y="4465474"/>
            <a:ext cx="219456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3200" y="221287"/>
            <a:ext cx="2209800" cy="3334788"/>
          </a:xfrm>
          <a:prstGeom prst="rect">
            <a:avLst/>
          </a:prstGeom>
          <a:ln w="1270">
            <a:solidFill>
              <a:schemeClr val="bg1">
                <a:lumMod val="85000"/>
              </a:schemeClr>
            </a:solidFill>
          </a:ln>
          <a:effectLst>
            <a:outerShdw blurRad="50800" dist="38100" dir="10800000" algn="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1781" y="3733800"/>
            <a:ext cx="2330824" cy="297180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0990" y="4191310"/>
            <a:ext cx="1808834" cy="2162379"/>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8200" y="381000"/>
            <a:ext cx="2357817" cy="1766087"/>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05200" y="3074138"/>
            <a:ext cx="1143000" cy="1516380"/>
          </a:xfrm>
          <a:prstGeom prst="rect">
            <a:avLst/>
          </a:prstGeom>
        </p:spPr>
      </p:pic>
    </p:spTree>
    <p:extLst>
      <p:ext uri="{BB962C8B-B14F-4D97-AF65-F5344CB8AC3E}">
        <p14:creationId xmlns:p14="http://schemas.microsoft.com/office/powerpoint/2010/main" val="13530049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05933" y="46037"/>
            <a:ext cx="8229600" cy="715963"/>
          </a:xfrm>
        </p:spPr>
        <p:txBody>
          <a:bodyPr>
            <a:normAutofit/>
          </a:bodyPr>
          <a:lstStyle/>
          <a:p>
            <a:pPr algn="l"/>
            <a:r>
              <a:rPr lang="en-US" dirty="0" smtClean="0"/>
              <a:t>Wikimedia Commons</a:t>
            </a:r>
            <a:endParaRPr lang="en-US" dirty="0"/>
          </a:p>
        </p:txBody>
      </p:sp>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00" y="762000"/>
            <a:ext cx="7332105" cy="5715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1958340"/>
            <a:ext cx="5791200" cy="2941320"/>
          </a:xfrm>
          <a:prstGeom prst="rect">
            <a:avLst/>
          </a:prstGeom>
        </p:spPr>
      </p:pic>
    </p:spTree>
    <p:extLst>
      <p:ext uri="{BB962C8B-B14F-4D97-AF65-F5344CB8AC3E}">
        <p14:creationId xmlns:p14="http://schemas.microsoft.com/office/powerpoint/2010/main" val="38788891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0255" y="193877"/>
            <a:ext cx="6477000" cy="566738"/>
          </a:xfrm>
        </p:spPr>
        <p:txBody>
          <a:bodyPr>
            <a:normAutofit fontScale="90000"/>
          </a:bodyPr>
          <a:lstStyle/>
          <a:p>
            <a:r>
              <a:rPr lang="en-US" dirty="0" smtClean="0">
                <a:solidFill>
                  <a:srgbClr val="C00000"/>
                </a:solidFill>
              </a:rPr>
              <a:t>Corporate Sponsorships</a:t>
            </a:r>
            <a:endParaRPr lang="en-US" dirty="0">
              <a:solidFill>
                <a:srgbClr val="C0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915" y="966231"/>
            <a:ext cx="3873338" cy="5715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598" y="966231"/>
            <a:ext cx="4307005" cy="5619756"/>
          </a:xfrm>
          <a:prstGeom prst="rect">
            <a:avLst/>
          </a:prstGeom>
        </p:spPr>
      </p:pic>
    </p:spTree>
    <p:extLst>
      <p:ext uri="{BB962C8B-B14F-4D97-AF65-F5344CB8AC3E}">
        <p14:creationId xmlns:p14="http://schemas.microsoft.com/office/powerpoint/2010/main" val="262052443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laza">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Plaza">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3800</TotalTime>
  <Words>774</Words>
  <Application>Microsoft Macintosh PowerPoint</Application>
  <PresentationFormat>On-screen Show (4:3)</PresentationFormat>
  <Paragraphs>81</Paragraphs>
  <Slides>22</Slides>
  <Notes>5</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Plaza</vt:lpstr>
      <vt:lpstr>MOOCs and the Liberal Arts:  Wesleyan's Coursera Experience</vt:lpstr>
      <vt:lpstr>To join or not to join… and when?</vt:lpstr>
      <vt:lpstr>PowerPoint Presentation</vt:lpstr>
      <vt:lpstr>PowerPoint Presentation</vt:lpstr>
      <vt:lpstr>Copyrights and MOOCs</vt:lpstr>
      <vt:lpstr>“Is this transformative?” </vt:lpstr>
      <vt:lpstr>PowerPoint Presentation</vt:lpstr>
      <vt:lpstr>Wikimedia Commons</vt:lpstr>
      <vt:lpstr>Corporate Sponsorships</vt:lpstr>
      <vt:lpstr>PowerPoint Presentation</vt:lpstr>
      <vt:lpstr>Additional Findings</vt:lpstr>
      <vt:lpstr>The Media &amp; Social Media</vt:lpstr>
      <vt:lpstr>Roth on MOOCs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Reaction and Response</vt:lpstr>
      <vt:lpstr>PowerPoint Presentation</vt:lpstr>
    </vt:vector>
  </TitlesOfParts>
  <Company>Wesleyan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Jolee West</dc:creator>
  <cp:lastModifiedBy>Jolee West</cp:lastModifiedBy>
  <cp:revision>43</cp:revision>
  <dcterms:created xsi:type="dcterms:W3CDTF">2013-06-17T18:47:16Z</dcterms:created>
  <dcterms:modified xsi:type="dcterms:W3CDTF">2013-06-28T12:58:57Z</dcterms:modified>
</cp:coreProperties>
</file>