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61" r:id="rId2"/>
    <p:sldId id="262" r:id="rId3"/>
    <p:sldId id="263" r:id="rId4"/>
    <p:sldId id="264"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89"/>
    <p:restoredTop sz="93079"/>
  </p:normalViewPr>
  <p:slideViewPr>
    <p:cSldViewPr snapToGrid="0" snapToObjects="1">
      <p:cViewPr>
        <p:scale>
          <a:sx n="192" d="100"/>
          <a:sy n="192" d="100"/>
        </p:scale>
        <p:origin x="-28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D377F-E6A4-564B-8B74-B99EC3D87847}"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892246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D377F-E6A4-564B-8B74-B99EC3D87847}"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74393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D377F-E6A4-564B-8B74-B99EC3D87847}"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126652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D377F-E6A4-564B-8B74-B99EC3D87847}"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239033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ED377F-E6A4-564B-8B74-B99EC3D87847}"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287788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ED377F-E6A4-564B-8B74-B99EC3D87847}"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163095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ED377F-E6A4-564B-8B74-B99EC3D87847}" type="datetimeFigureOut">
              <a:rPr lang="en-US" smtClean="0"/>
              <a:t>2/11/19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323523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ED377F-E6A4-564B-8B74-B99EC3D87847}" type="datetimeFigureOut">
              <a:rPr lang="en-US" smtClean="0"/>
              <a:t>2/11/19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319416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D377F-E6A4-564B-8B74-B99EC3D87847}" type="datetimeFigureOut">
              <a:rPr lang="en-US" smtClean="0"/>
              <a:t>2/11/19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1896094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ED377F-E6A4-564B-8B74-B99EC3D87847}"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142036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ED377F-E6A4-564B-8B74-B99EC3D87847}"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95C71-D623-2549-B58D-2F3484A0FE99}" type="slidenum">
              <a:rPr lang="en-US" smtClean="0"/>
              <a:t>‹#›</a:t>
            </a:fld>
            <a:endParaRPr lang="en-US"/>
          </a:p>
        </p:txBody>
      </p:sp>
    </p:spTree>
    <p:extLst>
      <p:ext uri="{BB962C8B-B14F-4D97-AF65-F5344CB8AC3E}">
        <p14:creationId xmlns:p14="http://schemas.microsoft.com/office/powerpoint/2010/main" val="894481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D377F-E6A4-564B-8B74-B99EC3D87847}" type="datetimeFigureOut">
              <a:rPr lang="en-US" smtClean="0"/>
              <a:t>2/11/19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95C71-D623-2549-B58D-2F3484A0FE99}" type="slidenum">
              <a:rPr lang="en-US" smtClean="0"/>
              <a:t>‹#›</a:t>
            </a:fld>
            <a:endParaRPr lang="en-US"/>
          </a:p>
        </p:txBody>
      </p:sp>
    </p:spTree>
    <p:extLst>
      <p:ext uri="{BB962C8B-B14F-4D97-AF65-F5344CB8AC3E}">
        <p14:creationId xmlns:p14="http://schemas.microsoft.com/office/powerpoint/2010/main" val="2249587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B119E-C174-9F40-B083-C9703D70BE52}"/>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B12674A6-B790-2C46-A0B9-284ACD6D3C05}"/>
              </a:ext>
            </a:extLst>
          </p:cNvPr>
          <p:cNvSpPr>
            <a:spLocks noGrp="1"/>
          </p:cNvSpPr>
          <p:nvPr>
            <p:ph idx="1"/>
          </p:nvPr>
        </p:nvSpPr>
        <p:spPr/>
        <p:txBody>
          <a:bodyPr/>
          <a:lstStyle/>
          <a:p>
            <a:r>
              <a:rPr lang="en-US" dirty="0"/>
              <a:t>Why, according to Veblen, are women more associated with conspicuous consumption, especially of fashion?</a:t>
            </a:r>
          </a:p>
        </p:txBody>
      </p:sp>
    </p:spTree>
    <p:extLst>
      <p:ext uri="{BB962C8B-B14F-4D97-AF65-F5344CB8AC3E}">
        <p14:creationId xmlns:p14="http://schemas.microsoft.com/office/powerpoint/2010/main" val="372225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15A6-7B92-6942-9C05-7911290BB227}"/>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49E2C245-9C91-1747-80A6-5AE488589560}"/>
              </a:ext>
            </a:extLst>
          </p:cNvPr>
          <p:cNvSpPr>
            <a:spLocks noGrp="1"/>
          </p:cNvSpPr>
          <p:nvPr>
            <p:ph idx="1"/>
          </p:nvPr>
        </p:nvSpPr>
        <p:spPr/>
        <p:txBody>
          <a:bodyPr/>
          <a:lstStyle/>
          <a:p>
            <a:r>
              <a:rPr lang="en-US" dirty="0"/>
              <a:t>How and why did the association between women and conspicuous consumption occur?</a:t>
            </a:r>
          </a:p>
        </p:txBody>
      </p:sp>
    </p:spTree>
    <p:extLst>
      <p:ext uri="{BB962C8B-B14F-4D97-AF65-F5344CB8AC3E}">
        <p14:creationId xmlns:p14="http://schemas.microsoft.com/office/powerpoint/2010/main" val="39044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9A3A9-F97D-2440-837B-2350BD2620D2}"/>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68A198A4-CD55-5A49-B3D4-692368051DFD}"/>
              </a:ext>
            </a:extLst>
          </p:cNvPr>
          <p:cNvSpPr>
            <a:spLocks noGrp="1"/>
          </p:cNvSpPr>
          <p:nvPr>
            <p:ph idx="1"/>
          </p:nvPr>
        </p:nvSpPr>
        <p:spPr/>
        <p:txBody>
          <a:bodyPr/>
          <a:lstStyle/>
          <a:p>
            <a:r>
              <a:rPr lang="en-US" dirty="0"/>
              <a:t>What was the influence of Marx on Veblen?</a:t>
            </a:r>
          </a:p>
          <a:p>
            <a:r>
              <a:rPr lang="en-US" dirty="0"/>
              <a:t>Of Engels?</a:t>
            </a:r>
          </a:p>
        </p:txBody>
      </p:sp>
    </p:spTree>
    <p:extLst>
      <p:ext uri="{BB962C8B-B14F-4D97-AF65-F5344CB8AC3E}">
        <p14:creationId xmlns:p14="http://schemas.microsoft.com/office/powerpoint/2010/main" val="13931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8906-F903-CA45-81BE-DEE333978BC0}"/>
              </a:ext>
            </a:extLst>
          </p:cNvPr>
          <p:cNvSpPr>
            <a:spLocks noGrp="1"/>
          </p:cNvSpPr>
          <p:nvPr>
            <p:ph type="title"/>
          </p:nvPr>
        </p:nvSpPr>
        <p:spPr/>
        <p:txBody>
          <a:bodyPr/>
          <a:lstStyle/>
          <a:p>
            <a:r>
              <a:rPr lang="en-US" dirty="0"/>
              <a:t>Emulation</a:t>
            </a:r>
          </a:p>
        </p:txBody>
      </p:sp>
      <p:sp>
        <p:nvSpPr>
          <p:cNvPr id="3" name="Content Placeholder 2">
            <a:extLst>
              <a:ext uri="{FF2B5EF4-FFF2-40B4-BE49-F238E27FC236}">
                <a16:creationId xmlns:a16="http://schemas.microsoft.com/office/drawing/2014/main" id="{AF65061D-E8BC-CF4E-8794-AB81BC71BA33}"/>
              </a:ext>
            </a:extLst>
          </p:cNvPr>
          <p:cNvSpPr>
            <a:spLocks noGrp="1"/>
          </p:cNvSpPr>
          <p:nvPr>
            <p:ph idx="1"/>
          </p:nvPr>
        </p:nvSpPr>
        <p:spPr/>
        <p:txBody>
          <a:bodyPr/>
          <a:lstStyle/>
          <a:p>
            <a:r>
              <a:rPr lang="en-US" dirty="0">
                <a:latin typeface="Arial" panose="020B0604020202020204" pitchFamily="34" charset="0"/>
                <a:ea typeface="Times New Roman" panose="02020603050405020304" pitchFamily="18" charset="0"/>
                <a:cs typeface="Times New Roman" panose="02020603050405020304" pitchFamily="18" charset="0"/>
              </a:rPr>
              <a:t>Does change really occur because lower classes wear the clothes of the rich?</a:t>
            </a:r>
          </a:p>
          <a:p>
            <a:pPr lvl="1"/>
            <a:r>
              <a:rPr lang="en-US" dirty="0"/>
              <a:t>Can you think of an example in which emulation has occurred as Veblen said it would?</a:t>
            </a:r>
          </a:p>
          <a:p>
            <a:pPr lvl="1"/>
            <a:r>
              <a:rPr lang="en-US" dirty="0"/>
              <a:t>Can you think of a counter example?</a:t>
            </a:r>
          </a:p>
          <a:p>
            <a:pPr lvl="1"/>
            <a:r>
              <a:rPr lang="en-US" dirty="0"/>
              <a:t>What does this lead you to conclude about Veblen’s analytical model?</a:t>
            </a:r>
          </a:p>
          <a:p>
            <a:pPr lvl="1"/>
            <a:r>
              <a:rPr lang="en-US" dirty="0"/>
              <a:t>Has the temporal aspect of these dynamics shifted? How? With what effects?</a:t>
            </a:r>
          </a:p>
          <a:p>
            <a:pPr marL="457200" lvl="1" indent="0">
              <a:buNone/>
            </a:pPr>
            <a:endParaRPr lang="en-US" dirty="0"/>
          </a:p>
        </p:txBody>
      </p:sp>
    </p:spTree>
    <p:extLst>
      <p:ext uri="{BB962C8B-B14F-4D97-AF65-F5344CB8AC3E}">
        <p14:creationId xmlns:p14="http://schemas.microsoft.com/office/powerpoint/2010/main" val="379240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4DCB-4DDA-0648-BBB5-D4E3E78B794D}"/>
              </a:ext>
            </a:extLst>
          </p:cNvPr>
          <p:cNvSpPr>
            <a:spLocks noGrp="1"/>
          </p:cNvSpPr>
          <p:nvPr>
            <p:ph type="title"/>
          </p:nvPr>
        </p:nvSpPr>
        <p:spPr/>
        <p:txBody>
          <a:bodyPr>
            <a:normAutofit/>
          </a:bodyPr>
          <a:lstStyle/>
          <a:p>
            <a:r>
              <a:rPr lang="en-US" dirty="0"/>
              <a:t>Gender and Fashion Consumption Today</a:t>
            </a:r>
          </a:p>
        </p:txBody>
      </p:sp>
      <p:sp>
        <p:nvSpPr>
          <p:cNvPr id="3" name="Content Placeholder 2">
            <a:extLst>
              <a:ext uri="{FF2B5EF4-FFF2-40B4-BE49-F238E27FC236}">
                <a16:creationId xmlns:a16="http://schemas.microsoft.com/office/drawing/2014/main" id="{69600CA8-BC9A-3149-83EE-FF9276169A13}"/>
              </a:ext>
            </a:extLst>
          </p:cNvPr>
          <p:cNvSpPr>
            <a:spLocks noGrp="1"/>
          </p:cNvSpPr>
          <p:nvPr>
            <p:ph idx="1"/>
          </p:nvPr>
        </p:nvSpPr>
        <p:spPr/>
        <p:txBody>
          <a:bodyPr/>
          <a:lstStyle/>
          <a:p>
            <a:r>
              <a:rPr lang="en-US" dirty="0">
                <a:latin typeface="Arial" panose="020B0604020202020204" pitchFamily="34" charset="0"/>
                <a:ea typeface="Times New Roman" panose="02020603050405020304" pitchFamily="18" charset="0"/>
                <a:cs typeface="Times New Roman" panose="02020603050405020304" pitchFamily="18" charset="0"/>
              </a:rPr>
              <a:t>What do you think about Veblen’s explanation of the link between women and fashion? </a:t>
            </a:r>
          </a:p>
          <a:p>
            <a:pPr lvl="1"/>
            <a:r>
              <a:rPr lang="en-US" dirty="0">
                <a:latin typeface="Arial" panose="020B0604020202020204" pitchFamily="34" charset="0"/>
                <a:ea typeface="Times New Roman" panose="02020603050405020304" pitchFamily="18" charset="0"/>
                <a:cs typeface="Times New Roman" panose="02020603050405020304" pitchFamily="18" charset="0"/>
              </a:rPr>
              <a:t>Share and discuss an example from the response papers.</a:t>
            </a:r>
          </a:p>
          <a:p>
            <a:pPr lvl="1"/>
            <a:r>
              <a:rPr lang="en-US" dirty="0">
                <a:latin typeface="Arial" panose="020B0604020202020204" pitchFamily="34" charset="0"/>
                <a:ea typeface="Times New Roman" panose="02020603050405020304" pitchFamily="18" charset="0"/>
                <a:cs typeface="Times New Roman" panose="02020603050405020304" pitchFamily="18" charset="0"/>
              </a:rPr>
              <a:t>If gendered behavior seems similar, is it for the same reasons?</a:t>
            </a:r>
          </a:p>
          <a:p>
            <a:pPr lvl="1"/>
            <a:r>
              <a:rPr lang="en-US" dirty="0">
                <a:latin typeface="Arial" panose="020B0604020202020204" pitchFamily="34" charset="0"/>
                <a:ea typeface="Times New Roman" panose="02020603050405020304" pitchFamily="18" charset="0"/>
                <a:cs typeface="Times New Roman" panose="02020603050405020304" pitchFamily="18" charset="0"/>
              </a:rPr>
              <a:t>If gendered behavior seems different, is it for different or similar reasons?</a:t>
            </a:r>
          </a:p>
        </p:txBody>
      </p:sp>
    </p:spTree>
    <p:extLst>
      <p:ext uri="{BB962C8B-B14F-4D97-AF65-F5344CB8AC3E}">
        <p14:creationId xmlns:p14="http://schemas.microsoft.com/office/powerpoint/2010/main" val="81370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DB7B-AB3F-AC4B-837A-0CAD489F1C45}"/>
              </a:ext>
            </a:extLst>
          </p:cNvPr>
          <p:cNvSpPr>
            <a:spLocks noGrp="1"/>
          </p:cNvSpPr>
          <p:nvPr>
            <p:ph type="title"/>
          </p:nvPr>
        </p:nvSpPr>
        <p:spPr/>
        <p:txBody>
          <a:bodyPr/>
          <a:lstStyle/>
          <a:p>
            <a:r>
              <a:rPr lang="en-US" dirty="0"/>
              <a:t>Fitting in and Standing out at Holy Cross</a:t>
            </a:r>
          </a:p>
        </p:txBody>
      </p:sp>
      <p:sp>
        <p:nvSpPr>
          <p:cNvPr id="3" name="Content Placeholder 2">
            <a:extLst>
              <a:ext uri="{FF2B5EF4-FFF2-40B4-BE49-F238E27FC236}">
                <a16:creationId xmlns:a16="http://schemas.microsoft.com/office/drawing/2014/main" id="{B29AFE54-9143-814C-A135-27224059C817}"/>
              </a:ext>
            </a:extLst>
          </p:cNvPr>
          <p:cNvSpPr>
            <a:spLocks noGrp="1"/>
          </p:cNvSpPr>
          <p:nvPr>
            <p:ph idx="1"/>
          </p:nvPr>
        </p:nvSpPr>
        <p:spPr/>
        <p:txBody>
          <a:bodyPr/>
          <a:lstStyle/>
          <a:p>
            <a:r>
              <a:rPr lang="en-US" dirty="0"/>
              <a:t>How might Veblen analyze fashion and consumption dynamics at Holy Cross? Terms to use include:</a:t>
            </a:r>
          </a:p>
          <a:p>
            <a:pPr lvl="1"/>
            <a:r>
              <a:rPr lang="en-US" dirty="0"/>
              <a:t>Predatory culture</a:t>
            </a:r>
          </a:p>
          <a:p>
            <a:pPr lvl="1"/>
            <a:r>
              <a:rPr lang="en-US" dirty="0"/>
              <a:t>Conspicuous leisure</a:t>
            </a:r>
          </a:p>
          <a:p>
            <a:pPr lvl="1"/>
            <a:r>
              <a:rPr lang="en-US" dirty="0"/>
              <a:t>Conspicuous consumption</a:t>
            </a:r>
          </a:p>
          <a:p>
            <a:pPr lvl="1"/>
            <a:r>
              <a:rPr lang="en-US" dirty="0"/>
              <a:t>Emulation</a:t>
            </a:r>
          </a:p>
          <a:p>
            <a:pPr lvl="1"/>
            <a:r>
              <a:rPr lang="en-US" dirty="0"/>
              <a:t>Pecuniary status</a:t>
            </a:r>
          </a:p>
        </p:txBody>
      </p:sp>
    </p:spTree>
    <p:extLst>
      <p:ext uri="{BB962C8B-B14F-4D97-AF65-F5344CB8AC3E}">
        <p14:creationId xmlns:p14="http://schemas.microsoft.com/office/powerpoint/2010/main" val="178015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A433A-A248-204A-89E5-825E1C29E22D}"/>
              </a:ext>
            </a:extLst>
          </p:cNvPr>
          <p:cNvSpPr>
            <a:spLocks noGrp="1"/>
          </p:cNvSpPr>
          <p:nvPr>
            <p:ph type="title"/>
          </p:nvPr>
        </p:nvSpPr>
        <p:spPr/>
        <p:txBody>
          <a:bodyPr/>
          <a:lstStyle/>
          <a:p>
            <a:r>
              <a:rPr lang="en-US" dirty="0"/>
              <a:t>For further thought…</a:t>
            </a:r>
          </a:p>
        </p:txBody>
      </p:sp>
      <p:sp>
        <p:nvSpPr>
          <p:cNvPr id="3" name="Content Placeholder 2">
            <a:extLst>
              <a:ext uri="{FF2B5EF4-FFF2-40B4-BE49-F238E27FC236}">
                <a16:creationId xmlns:a16="http://schemas.microsoft.com/office/drawing/2014/main" id="{23834B03-01A5-8E4A-8B87-AC966D569D83}"/>
              </a:ext>
            </a:extLst>
          </p:cNvPr>
          <p:cNvSpPr>
            <a:spLocks noGrp="1"/>
          </p:cNvSpPr>
          <p:nvPr>
            <p:ph idx="1"/>
          </p:nvPr>
        </p:nvSpPr>
        <p:spPr/>
        <p:txBody>
          <a:bodyPr/>
          <a:lstStyle/>
          <a:p>
            <a:r>
              <a:rPr lang="en-US" dirty="0">
                <a:latin typeface="Arial" panose="020B0604020202020204" pitchFamily="34" charset="0"/>
                <a:ea typeface="Times New Roman" panose="02020603050405020304" pitchFamily="18" charset="0"/>
                <a:cs typeface="Times New Roman" panose="02020603050405020304" pitchFamily="18" charset="0"/>
              </a:rPr>
              <a:t>In the first week of class, we saw that consumption has risen steadily with income over the past seventy years in the US. What would be Veblen’s explanation for this trend? How would you evaluate this explanation?</a:t>
            </a:r>
            <a:endParaRPr lang="en-US" dirty="0"/>
          </a:p>
        </p:txBody>
      </p:sp>
    </p:spTree>
    <p:extLst>
      <p:ext uri="{BB962C8B-B14F-4D97-AF65-F5344CB8AC3E}">
        <p14:creationId xmlns:p14="http://schemas.microsoft.com/office/powerpoint/2010/main" val="2861278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249</Words>
  <Application>Microsoft Macintosh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Review</vt:lpstr>
      <vt:lpstr>Review</vt:lpstr>
      <vt:lpstr>Review</vt:lpstr>
      <vt:lpstr>Emulation</vt:lpstr>
      <vt:lpstr>Gender and Fashion Consumption Today</vt:lpstr>
      <vt:lpstr>Fitting in and Standing out at Holy Cross</vt:lpstr>
      <vt:lpstr>For further thought…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cp:revision>
  <dcterms:created xsi:type="dcterms:W3CDTF">2019-02-11T15:14:06Z</dcterms:created>
  <dcterms:modified xsi:type="dcterms:W3CDTF">2019-02-11T15:25:46Z</dcterms:modified>
</cp:coreProperties>
</file>