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8.bin" ContentType="application/vnd.openxmlformats-officedocument.oleObject"/>
  <Override PartName="/ppt/notesSlides/notesSlide11.xml" ContentType="application/vnd.openxmlformats-officedocument.presentationml.notesSlide+xml"/>
  <Override PartName="/ppt/embeddings/oleObject9.bin" ContentType="application/vnd.openxmlformats-officedocument.oleObject"/>
  <Override PartName="/ppt/notesSlides/notesSlide12.xml" ContentType="application/vnd.openxmlformats-officedocument.presentationml.notesSlide+xml"/>
  <Override PartName="/ppt/embeddings/oleObject10.bin" ContentType="application/vnd.openxmlformats-officedocument.oleObject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67" r:id="rId4"/>
    <p:sldId id="266" r:id="rId5"/>
    <p:sldId id="270" r:id="rId6"/>
    <p:sldId id="268" r:id="rId7"/>
    <p:sldId id="264" r:id="rId8"/>
    <p:sldId id="256" r:id="rId9"/>
    <p:sldId id="257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9B"/>
    <a:srgbClr val="C50000"/>
    <a:srgbClr val="FFA45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33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B427DA-AAFD-FF46-801A-D71841EED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4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35D3CFB-8A65-1949-9185-D444EBF38B6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7B4D038F-C9A2-F04D-9961-B18C5881520E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8A2B6215-1589-504B-A2E6-E44862A6F180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09ECA1F5-6EFD-C444-98AE-2C3F86E14AC5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A5D1A92C-009B-0F4A-8AB5-97810B7EC7C7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3DFB9F-37F9-184E-BE02-612DF35254D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B49FF14-38C3-A240-BAD4-A4F0F14026E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7A5282B-BE79-A243-B4AB-3D5B9E1E080D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Click on the two photos for brief biographies and additional information on homeostasis.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D587882-9F93-FB45-9155-D15E0817C40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5FA62AA-EBCB-C24C-A1F4-167BB2D6D75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40F7786D-ECC4-684A-8D2C-FA09271065D4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89B43266-9BA1-204E-B2A7-8758E7DE0D87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8D5385EE-917B-B246-BDA3-B6A16B9BCB33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AD422-1FFA-2D46-ACD7-B8BAD1E03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47A0D-DEB0-284B-85A1-5292C454A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5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F1AAD-DF4F-2243-907D-EBACD4F9B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2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62FC-6746-D94C-B91F-8AB8257EE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7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9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69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0" r:id="rId5"/>
    <p:sldLayoutId id="2147483661" r:id="rId6"/>
    <p:sldLayoutId id="2147483662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/>
          <a:ea typeface="ＭＳ Ｐゴシック" pitchFamily="-65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image" Target="../media/image8.jpeg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image" Target="../media/image9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6" Type="http://schemas.openxmlformats.org/officeDocument/2006/relationships/hyperlink" Target="https://en.wikipedia.org/wiki/Claude_Bernard" TargetMode="External"/><Relationship Id="rId7" Type="http://schemas.openxmlformats.org/officeDocument/2006/relationships/image" Target="../media/image11.jpeg"/><Relationship Id="rId8" Type="http://schemas.openxmlformats.org/officeDocument/2006/relationships/hyperlink" Target="https://en.wikipedia.org/wiki/Walter_Bradford_Cannon" TargetMode="External"/><Relationship Id="rId9" Type="http://schemas.openxmlformats.org/officeDocument/2006/relationships/image" Target="../media/image12.jpeg"/><Relationship Id="rId10" Type="http://schemas.openxmlformats.org/officeDocument/2006/relationships/hyperlink" Target="https://en.wikipedia.org/wiki/Knut_Schmidt-Nielsen" TargetMode="External"/><Relationship Id="rId11" Type="http://schemas.openxmlformats.org/officeDocument/2006/relationships/image" Target="../media/image1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About This Class</a:t>
            </a:r>
          </a:p>
        </p:txBody>
      </p:sp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990600" y="1905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Different – emphasis not only on learning isolated processes but also on </a:t>
            </a:r>
            <a:r>
              <a:rPr lang="en-US" u="sng">
                <a:solidFill>
                  <a:srgbClr val="FF0000"/>
                </a:solidFill>
                <a:latin typeface="Calibri" charset="0"/>
                <a:cs typeface="Calibri" charset="0"/>
              </a:rPr>
              <a:t>integration</a:t>
            </a:r>
            <a:r>
              <a:rPr lang="en-US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066800" y="3013075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Very </a:t>
            </a:r>
            <a:r>
              <a:rPr lang="en-US" b="1" u="sng">
                <a:solidFill>
                  <a:srgbClr val="FF0000"/>
                </a:solidFill>
                <a:latin typeface="Calibri" charset="0"/>
                <a:cs typeface="Calibri" charset="0"/>
              </a:rPr>
              <a:t>biophysical and mathematical</a:t>
            </a:r>
            <a:r>
              <a:rPr lang="en-US" b="1">
                <a:solidFill>
                  <a:srgbClr val="FF0000"/>
                </a:solidFill>
                <a:latin typeface="Calibri" charset="0"/>
                <a:cs typeface="Calibri" charset="0"/>
              </a:rPr>
              <a:t> </a:t>
            </a:r>
            <a:r>
              <a:rPr lang="en-US">
                <a:latin typeface="Calibri" charset="0"/>
                <a:cs typeface="Calibri" charset="0"/>
              </a:rPr>
              <a:t>(be sure to learn formulas and do homework in a timely manner).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2"/>
          <p:cNvGraphicFramePr>
            <a:graphicFrameLocks noChangeAspect="1"/>
          </p:cNvGraphicFramePr>
          <p:nvPr/>
        </p:nvGraphicFramePr>
        <p:xfrm>
          <a:off x="762000" y="604838"/>
          <a:ext cx="73152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Document" r:id="rId4" imgW="3683000" imgH="2730500" progId="Word.Document.8">
                  <p:embed/>
                </p:oleObj>
              </mc:Choice>
              <mc:Fallback>
                <p:oleObj name="Document" r:id="rId4" imgW="3683000" imgH="2730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4838"/>
                        <a:ext cx="7315200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5334000" cy="685800"/>
          </a:xfrm>
        </p:spPr>
        <p:txBody>
          <a:bodyPr/>
          <a:lstStyle/>
          <a:p>
            <a: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Additional Patterns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The Homeostasis Concept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4724400" cy="1066800"/>
          </a:xfrm>
        </p:spPr>
        <p:txBody>
          <a:bodyPr/>
          <a:lstStyle/>
          <a:p>
            <a:r>
              <a:rPr lang="en-US" sz="36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Buffering and Equilibration</a:t>
            </a:r>
            <a:endParaRPr lang="en-US" sz="3600">
              <a:latin typeface="Calibri" charset="0"/>
              <a:ea typeface="ＭＳ Ｐゴシック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320040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Any non-control system factor that tends to minimize the size of a disturbance.</a:t>
            </a:r>
          </a:p>
          <a:p>
            <a:pPr>
              <a:spcBef>
                <a:spcPct val="50000"/>
              </a:spcBef>
            </a:pPr>
            <a:r>
              <a:rPr lang="en-US" i="1">
                <a:latin typeface="Calibri" charset="0"/>
                <a:cs typeface="Calibri" charset="0"/>
              </a:rPr>
              <a:t>e.g., </a:t>
            </a:r>
            <a:r>
              <a:rPr lang="en-US">
                <a:latin typeface="Calibri" charset="0"/>
                <a:cs typeface="Calibri" charset="0"/>
              </a:rPr>
              <a:t>thermal buffers and resistance to thermal traps.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905000"/>
            <a:ext cx="248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What is buffering?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Negative and Positive Feedback Systems</a:t>
            </a:r>
            <a:endParaRPr lang="en-US" sz="3200">
              <a:latin typeface="Calibri" charset="0"/>
              <a:ea typeface="ＭＳ Ｐゴシック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130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054225"/>
            <a:ext cx="5130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60575"/>
            <a:ext cx="5130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60575"/>
            <a:ext cx="5130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2"/>
          <p:cNvGraphicFramePr>
            <a:graphicFrameLocks noChangeAspect="1"/>
          </p:cNvGraphicFramePr>
          <p:nvPr/>
        </p:nvGraphicFramePr>
        <p:xfrm>
          <a:off x="304800" y="1676400"/>
          <a:ext cx="861060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Document" r:id="rId4" imgW="6197600" imgH="2501900" progId="Word.Document.8">
                  <p:embed/>
                </p:oleObj>
              </mc:Choice>
              <mc:Fallback>
                <p:oleObj name="Document" r:id="rId4" imgW="6197600" imgH="25019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61060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458200" cy="533400"/>
          </a:xfrm>
        </p:spPr>
        <p:txBody>
          <a:bodyPr/>
          <a:lstStyle/>
          <a:p>
            <a: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Elements of a Negative Feedback System</a:t>
            </a:r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2"/>
          <p:cNvGraphicFramePr>
            <a:graphicFrameLocks noChangeAspect="1"/>
          </p:cNvGraphicFramePr>
          <p:nvPr/>
        </p:nvGraphicFramePr>
        <p:xfrm>
          <a:off x="1143000" y="1435100"/>
          <a:ext cx="69342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Document" r:id="rId4" imgW="4102100" imgH="2387600" progId="Word.Document.8">
                  <p:embed/>
                </p:oleObj>
              </mc:Choice>
              <mc:Fallback>
                <p:oleObj name="Document" r:id="rId4" imgW="4102100" imgH="2387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35100"/>
                        <a:ext cx="6934200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7772400" cy="533400"/>
          </a:xfrm>
        </p:spPr>
        <p:txBody>
          <a:bodyPr/>
          <a:lstStyle/>
          <a:p>
            <a: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Room Temperature Control Example</a:t>
            </a:r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2"/>
          <p:cNvGraphicFramePr>
            <a:graphicFrameLocks noChangeAspect="1"/>
          </p:cNvGraphicFramePr>
          <p:nvPr/>
        </p:nvGraphicFramePr>
        <p:xfrm>
          <a:off x="990600" y="1484313"/>
          <a:ext cx="7315200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Document" r:id="rId4" imgW="4114800" imgH="2235200" progId="Word.Document.8">
                  <p:embed/>
                </p:oleObj>
              </mc:Choice>
              <mc:Fallback>
                <p:oleObj name="Document" r:id="rId4" imgW="4114800" imgH="2235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84313"/>
                        <a:ext cx="7315200" cy="397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533400"/>
          </a:xfrm>
        </p:spPr>
        <p:txBody>
          <a:bodyPr/>
          <a:lstStyle/>
          <a:p>
            <a:r>
              <a:rPr lang="en-US" sz="36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Control in On-Off 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2300"/>
            <a:ext cx="76962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2895600" cy="1066800"/>
          </a:xfrm>
        </p:spPr>
        <p:txBody>
          <a:bodyPr/>
          <a:lstStyle/>
          <a:p>
            <a: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Proportional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Expectations</a:t>
            </a:r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066800" y="19812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Time – 9-10 hours a week outside in preparation for each class and in doing assignments.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990600" y="35052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I have designed class time to be spent on topics that you indicate are unclear from reading.  We hopefully will spend much time discussing the material.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General Approaches</a:t>
            </a:r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1295400" y="3048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alibri" charset="0"/>
                <a:cs typeface="Calibri" charset="0"/>
              </a:rPr>
              <a:t>  Mechanistic Approach</a:t>
            </a:r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1295400" y="23622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alibri" charset="0"/>
                <a:cs typeface="Calibri" charset="0"/>
              </a:rPr>
              <a:t>  Reductionism and emergence</a:t>
            </a: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1295400" y="16002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alibri" charset="0"/>
                <a:cs typeface="Calibri" charset="0"/>
              </a:rPr>
              <a:t>  Materialism</a:t>
            </a:r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1295400" y="37338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alibri" charset="0"/>
                <a:cs typeface="Calibri" charset="0"/>
              </a:rPr>
              <a:t>  Adaptational/Evolutionary Approach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  <p:bldP spid="256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543800" cy="762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Closed vs. Opened Systems</a:t>
            </a:r>
          </a:p>
        </p:txBody>
      </p:sp>
      <p:pic>
        <p:nvPicPr>
          <p:cNvPr id="24585" name="Picture 1033" descr="Open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798888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34" descr="Closed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1337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304800"/>
            <a:ext cx="9229725" cy="6858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 Model of an Open System</a:t>
            </a: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0" y="2590800"/>
            <a:ext cx="236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The quantity (</a:t>
            </a:r>
            <a:r>
              <a:rPr lang="en-US" i="1">
                <a:latin typeface="Calibri" charset="0"/>
                <a:cs typeface="Calibri" charset="0"/>
              </a:rPr>
              <a:t>Q</a:t>
            </a:r>
            <a:r>
              <a:rPr lang="en-US">
                <a:latin typeface="Calibri" charset="0"/>
                <a:cs typeface="Calibri" charset="0"/>
              </a:rPr>
              <a:t>) (level) of the variable is set by the relative rates of flow in and out.</a:t>
            </a:r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6248400" y="3190875"/>
            <a:ext cx="2895600" cy="1655763"/>
            <a:chOff x="6248400" y="3191188"/>
            <a:chExt cx="2895600" cy="1655602"/>
          </a:xfrm>
        </p:grpSpPr>
        <p:sp>
          <p:nvSpPr>
            <p:cNvPr id="16389" name="Text Box 6"/>
            <p:cNvSpPr txBox="1">
              <a:spLocks noChangeArrowheads="1"/>
            </p:cNvSpPr>
            <p:nvPr/>
          </p:nvSpPr>
          <p:spPr bwMode="auto">
            <a:xfrm>
              <a:off x="6248400" y="3276600"/>
              <a:ext cx="2895600" cy="1570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Calibri" charset="0"/>
                  <a:cs typeface="Calibri" charset="0"/>
                </a:rPr>
                <a:t>The </a:t>
              </a:r>
              <a:r>
                <a:rPr lang="en-US" i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flux</a:t>
              </a:r>
              <a:r>
                <a:rPr lang="en-US" i="1">
                  <a:latin typeface="Calibri" charset="0"/>
                  <a:cs typeface="Calibri" charset="0"/>
                </a:rPr>
                <a:t> </a:t>
              </a:r>
              <a:r>
                <a:rPr lang="en-US">
                  <a:latin typeface="Calibri" charset="0"/>
                  <a:cs typeface="Calibri" charset="0"/>
                </a:rPr>
                <a:t>(    ) is the rate material or energy moves through the system</a:t>
              </a:r>
            </a:p>
          </p:txBody>
        </p:sp>
        <p:graphicFrame>
          <p:nvGraphicFramePr>
            <p:cNvPr id="16390" name="Object 2"/>
            <p:cNvGraphicFramePr>
              <a:graphicFrameLocks noChangeAspect="1"/>
            </p:cNvGraphicFramePr>
            <p:nvPr/>
          </p:nvGraphicFramePr>
          <p:xfrm>
            <a:off x="7467600" y="3191188"/>
            <a:ext cx="304800" cy="554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Equation" r:id="rId5" imgW="139700" imgH="254000" progId="Equation.DSMT4">
                    <p:embed/>
                  </p:oleObj>
                </mc:Choice>
                <mc:Fallback>
                  <p:oleObj name="Equation" r:id="rId5" imgW="139700" imgH="2540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7600" y="3191188"/>
                          <a:ext cx="304800" cy="554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Chalkboard" charset="0"/>
              </a:rPr>
              <a:t>Open System and Steady and Non-Steady States</a:t>
            </a:r>
          </a:p>
        </p:txBody>
      </p:sp>
      <p:pic>
        <p:nvPicPr>
          <p:cNvPr id="39941" name="Picture 1029" descr="SteadyS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798888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2" name="Object 2"/>
          <p:cNvGraphicFramePr>
            <a:graphicFrameLocks noChangeAspect="1"/>
          </p:cNvGraphicFramePr>
          <p:nvPr/>
        </p:nvGraphicFramePr>
        <p:xfrm>
          <a:off x="4343400" y="1828800"/>
          <a:ext cx="15367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4" imgW="635000" imgH="304800" progId="Equation.DSMT4">
                  <p:embed/>
                </p:oleObj>
              </mc:Choice>
              <mc:Fallback>
                <p:oleObj name="Equation" r:id="rId4" imgW="635000" imgH="304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28800"/>
                        <a:ext cx="15367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3" name="Picture 1031" descr="SteadyStateGra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69081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4" name="Object 3"/>
          <p:cNvGraphicFramePr>
            <a:graphicFrameLocks noChangeAspect="1"/>
          </p:cNvGraphicFramePr>
          <p:nvPr/>
        </p:nvGraphicFramePr>
        <p:xfrm>
          <a:off x="4419600" y="4267200"/>
          <a:ext cx="15367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7" imgW="635000" imgH="304800" progId="Equation.DSMT4">
                  <p:embed/>
                </p:oleObj>
              </mc:Choice>
              <mc:Fallback>
                <p:oleObj name="Equation" r:id="rId7" imgW="635000" imgH="304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5367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5" name="Picture 1033" descr="NonSteadyStateGrap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269081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09600"/>
            <a:ext cx="3352800" cy="8382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Regulation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The central organizing idea in physiology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" y="33528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A general model for the study of regulation (and other processes):</a:t>
            </a:r>
          </a:p>
        </p:txBody>
      </p:sp>
      <p:graphicFrame>
        <p:nvGraphicFramePr>
          <p:cNvPr id="22533" name="Object 2"/>
          <p:cNvGraphicFramePr>
            <a:graphicFrameLocks noChangeAspect="1"/>
          </p:cNvGraphicFramePr>
          <p:nvPr/>
        </p:nvGraphicFramePr>
        <p:xfrm>
          <a:off x="3200400" y="3962400"/>
          <a:ext cx="579120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4" imgW="4368800" imgH="2006600" progId="Word.Document.8">
                  <p:embed/>
                </p:oleObj>
              </mc:Choice>
              <mc:Fallback>
                <p:oleObj name="Document" r:id="rId4" imgW="4368800" imgH="2006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962400"/>
                        <a:ext cx="5791200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1" descr="220px-Claude_Bernard.jp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14478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Walter_Bradford_Cannon.jp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16271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3886200" y="2286000"/>
            <a:ext cx="1044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Calibri" charset="0"/>
                <a:cs typeface="Calibri" charset="0"/>
              </a:rPr>
              <a:t>en.wikipedia.org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562600" y="2286000"/>
            <a:ext cx="1044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Calibri" charset="0"/>
                <a:cs typeface="Calibri" charset="0"/>
              </a:rPr>
              <a:t>en.wikipedia.org</a:t>
            </a:r>
          </a:p>
        </p:txBody>
      </p:sp>
      <p:pic>
        <p:nvPicPr>
          <p:cNvPr id="19465" name="Picture 4" descr="1280px-Left_to_right_Bodil_Mimi_Krogh_Schmidt-Nielsen_(b._1918),_Knut_Schmidt-Nielsen_(1915-2007),_and_Barbara_Wagner.jp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968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7543800" y="2286000"/>
            <a:ext cx="1044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Calibri" charset="0"/>
                <a:cs typeface="Calibri" charset="0"/>
              </a:rPr>
              <a:t>en.wikipedia.org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2"/>
          <p:cNvGraphicFramePr>
            <a:graphicFrameLocks noChangeAspect="1"/>
          </p:cNvGraphicFramePr>
          <p:nvPr/>
        </p:nvGraphicFramePr>
        <p:xfrm>
          <a:off x="4495800" y="838200"/>
          <a:ext cx="4383088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Document" r:id="rId4" imgW="4381500" imgH="5638800" progId="Word.Document.8">
                  <p:embed/>
                </p:oleObj>
              </mc:Choice>
              <mc:Fallback>
                <p:oleObj name="Document" r:id="rId4" imgW="4381500" imgH="5638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838200"/>
                        <a:ext cx="4383088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33400" y="5791200"/>
            <a:ext cx="4691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importance of </a:t>
            </a:r>
            <a:r>
              <a:rPr lang="en-US" sz="3200" u="sng">
                <a:solidFill>
                  <a:srgbClr val="FF0000"/>
                </a:solidFill>
                <a:latin typeface="Calibri" charset="0"/>
                <a:cs typeface="Calibri" charset="0"/>
              </a:rPr>
              <a:t>equilibration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3657600" cy="2895600"/>
          </a:xfrm>
        </p:spPr>
        <p:txBody>
          <a:bodyPr/>
          <a:lstStyle/>
          <a:p>
            <a: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A simple investigation</a:t>
            </a:r>
            <a:b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</a:br>
            <a: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of regulation on a</a:t>
            </a:r>
            <a:b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</a:br>
            <a: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whole-animal basis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2"/>
          <p:cNvGraphicFramePr>
            <a:graphicFrameLocks noChangeAspect="1"/>
          </p:cNvGraphicFramePr>
          <p:nvPr/>
        </p:nvGraphicFramePr>
        <p:xfrm>
          <a:off x="1066800" y="830263"/>
          <a:ext cx="7086600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Document" r:id="rId4" imgW="3683000" imgH="2730500" progId="Word.Document.8">
                  <p:embed/>
                </p:oleObj>
              </mc:Choice>
              <mc:Fallback>
                <p:oleObj name="Document" r:id="rId4" imgW="3683000" imgH="2730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830263"/>
                        <a:ext cx="7086600" cy="525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6172200" cy="1143000"/>
          </a:xfrm>
        </p:spPr>
        <p:txBody>
          <a:bodyPr/>
          <a:lstStyle/>
          <a:p>
            <a:r>
              <a:rPr lang="en-US" sz="3200">
                <a:solidFill>
                  <a:srgbClr val="C50000"/>
                </a:solidFill>
                <a:latin typeface="Calibri" charset="0"/>
                <a:ea typeface="ＭＳ Ｐゴシック" charset="0"/>
              </a:rPr>
              <a:t>Graphical Representation of Regulation and Conformity</a:t>
            </a:r>
            <a:endParaRPr lang="en-US" sz="32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283</Words>
  <Application>Microsoft Macintosh PowerPoint</Application>
  <PresentationFormat>On-screen Show (4:3)</PresentationFormat>
  <Paragraphs>50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Blank Presentation</vt:lpstr>
      <vt:lpstr>Equation</vt:lpstr>
      <vt:lpstr>Document</vt:lpstr>
      <vt:lpstr>About This Class</vt:lpstr>
      <vt:lpstr>Expectations</vt:lpstr>
      <vt:lpstr>General Approaches</vt:lpstr>
      <vt:lpstr>Closed vs. Opened Systems</vt:lpstr>
      <vt:lpstr>A Model of an Open System</vt:lpstr>
      <vt:lpstr>Open System and Steady and Non-Steady States</vt:lpstr>
      <vt:lpstr>Regulation</vt:lpstr>
      <vt:lpstr>A simple investigation of regulation on a whole-animal basis</vt:lpstr>
      <vt:lpstr>Graphical Representation of Regulation and Conformity</vt:lpstr>
      <vt:lpstr>Additional Patterns</vt:lpstr>
      <vt:lpstr>The Homeostasis Concept</vt:lpstr>
      <vt:lpstr>Buffering and Equilibration</vt:lpstr>
      <vt:lpstr>Negative and Positive Feedback Systems</vt:lpstr>
      <vt:lpstr>Elements of a Negative Feedback System</vt:lpstr>
      <vt:lpstr>Room Temperature Control Example</vt:lpstr>
      <vt:lpstr>Control in On-Off Systems</vt:lpstr>
      <vt:lpstr>Proportional Control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Kooka T. Cat</dc:creator>
  <cp:lastModifiedBy>KN Prestwich</cp:lastModifiedBy>
  <cp:revision>46</cp:revision>
  <dcterms:created xsi:type="dcterms:W3CDTF">2008-09-03T12:20:13Z</dcterms:created>
  <dcterms:modified xsi:type="dcterms:W3CDTF">2017-08-30T13:37:59Z</dcterms:modified>
</cp:coreProperties>
</file>