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7.bin" ContentType="application/vnd.openxmlformats-officedocument.oleObject"/>
  <Override PartName="/ppt/notesSlides/notesSlide10.xml" ContentType="application/vnd.openxmlformats-officedocument.presentationml.notesSlide+xml"/>
  <Override PartName="/ppt/embeddings/oleObject8.bin" ContentType="application/vnd.openxmlformats-officedocument.oleObject"/>
  <Override PartName="/ppt/notesSlides/notesSlide11.xml" ContentType="application/vnd.openxmlformats-officedocument.presentationml.notesSlide+xml"/>
  <Override PartName="/ppt/embeddings/oleObject9.bin" ContentType="application/vnd.openxmlformats-officedocument.oleObject"/>
  <Override PartName="/ppt/notesSlides/notesSlide12.xml" ContentType="application/vnd.openxmlformats-officedocument.presentationml.notesSlide+xml"/>
  <Override PartName="/ppt/embeddings/oleObject10.bin" ContentType="application/vnd.openxmlformats-officedocument.oleObject"/>
  <Override PartName="/ppt/notesSlides/notesSlide13.xml" ContentType="application/vnd.openxmlformats-officedocument.presentationml.notesSlide+xml"/>
  <Override PartName="/ppt/embeddings/oleObject11.bin" ContentType="application/vnd.openxmlformats-officedocument.oleObject"/>
  <Override PartName="/ppt/notesSlides/notesSlide14.xml" ContentType="application/vnd.openxmlformats-officedocument.presentationml.notesSlide+xml"/>
  <Override PartName="/ppt/embeddings/oleObject12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3.bin" ContentType="application/vnd.openxmlformats-officedocument.oleObject"/>
  <Override PartName="/ppt/notesSlides/notesSlide21.xml" ContentType="application/vnd.openxmlformats-officedocument.presentationml.notesSlide+xml"/>
  <Override PartName="/ppt/embeddings/oleObject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9" r:id="rId4"/>
    <p:sldId id="270" r:id="rId5"/>
    <p:sldId id="256" r:id="rId6"/>
    <p:sldId id="267" r:id="rId7"/>
    <p:sldId id="268" r:id="rId8"/>
    <p:sldId id="271" r:id="rId9"/>
    <p:sldId id="284" r:id="rId10"/>
    <p:sldId id="261" r:id="rId11"/>
    <p:sldId id="262" r:id="rId12"/>
    <p:sldId id="263" r:id="rId13"/>
    <p:sldId id="264" r:id="rId14"/>
    <p:sldId id="265" r:id="rId15"/>
    <p:sldId id="273" r:id="rId16"/>
    <p:sldId id="274" r:id="rId17"/>
    <p:sldId id="278" r:id="rId18"/>
    <p:sldId id="279" r:id="rId19"/>
    <p:sldId id="280" r:id="rId20"/>
    <p:sldId id="283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CD53"/>
    <a:srgbClr val="4C4CE7"/>
    <a:srgbClr val="ED3137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193" autoAdjust="0"/>
  </p:normalViewPr>
  <p:slideViewPr>
    <p:cSldViewPr>
      <p:cViewPr>
        <p:scale>
          <a:sx n="114" d="100"/>
          <a:sy n="114" d="100"/>
        </p:scale>
        <p:origin x="-1768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E86DFD-2B4E-6B44-91A5-35931DABE3A4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61196F-D255-F847-B2D0-AA6CAE3B1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58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0=(Em-</a:t>
            </a:r>
            <a:r>
              <a:rPr lang="en-US" dirty="0" err="1" smtClean="0"/>
              <a:t>Ek</a:t>
            </a:r>
            <a:r>
              <a:rPr lang="en-US" dirty="0" smtClean="0"/>
              <a:t>)*GK + (Em-ENa)*GNa</a:t>
            </a:r>
          </a:p>
          <a:p>
            <a:pPr eaLnBrk="1" hangingPunct="1">
              <a:defRPr/>
            </a:pPr>
            <a:r>
              <a:rPr lang="en-US" dirty="0" smtClean="0"/>
              <a:t>0</a:t>
            </a:r>
            <a:r>
              <a:rPr lang="en-US" baseline="0" dirty="0" smtClean="0"/>
              <a:t> = EM*GK-EK*GK + EM*GNa – ENa*GNa</a:t>
            </a:r>
          </a:p>
          <a:p>
            <a:pPr eaLnBrk="1" hangingPunct="1">
              <a:defRPr/>
            </a:pPr>
            <a:r>
              <a:rPr lang="en-US" baseline="0" dirty="0" smtClean="0"/>
              <a:t>0=EM*GK + EM*GNa – EK*GK - ENa*GNa</a:t>
            </a:r>
          </a:p>
          <a:p>
            <a:pPr eaLnBrk="1" hangingPunct="1">
              <a:defRPr/>
            </a:pPr>
            <a:r>
              <a:rPr lang="en-US" baseline="0" dirty="0" smtClean="0"/>
              <a:t>0=EM*(GK + GNa) – EK*GK - ENa*GNa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EM*(GK + GNa) = EK*GK + ENa*GNa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EM = EK*GK/*(GK + GNa) + ENa*GNa/*(GK + GNa)</a:t>
            </a:r>
            <a:endParaRPr lang="en-US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4A7492A-CDCA-CC42-9DB9-4AD9ECB86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5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65C1287-0CE9-E04A-83EE-29323D97A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97A5C71-4BC4-AE44-BE85-4680B08AC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0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tx2"/>
          </a:solidFill>
          <a:latin typeface="Calibri"/>
          <a:ea typeface="ＭＳ Ｐゴシック" pitchFamily="-65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7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8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Cell-to-Cell Communication</a:t>
            </a: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077200" cy="31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/>
                <a:cs typeface="Calibri"/>
              </a:rPr>
              <a:t>Synapse Types:</a:t>
            </a:r>
            <a:endParaRPr lang="en-US" sz="2800">
              <a:latin typeface="Calibri"/>
              <a:cs typeface="Calibri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/>
                <a:cs typeface="Calibri"/>
              </a:rPr>
              <a:t> </a:t>
            </a:r>
            <a:r>
              <a:rPr lang="en-US" sz="2800" b="1" u="sng">
                <a:latin typeface="Calibri"/>
                <a:cs typeface="Calibri"/>
              </a:rPr>
              <a:t>Electrical</a:t>
            </a:r>
            <a:r>
              <a:rPr lang="en-US" sz="2800">
                <a:latin typeface="Calibri"/>
                <a:cs typeface="Calibri"/>
              </a:rPr>
              <a:t> -- may be directional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Calibri"/>
                <a:cs typeface="Calibri"/>
              </a:rPr>
              <a:t>-- probably not important computationally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/>
                <a:cs typeface="Calibri"/>
              </a:rPr>
              <a:t> </a:t>
            </a:r>
            <a:r>
              <a:rPr lang="en-US" sz="2800" b="1" u="sng">
                <a:latin typeface="Calibri"/>
                <a:cs typeface="Calibri"/>
              </a:rPr>
              <a:t>Chemical</a:t>
            </a:r>
            <a:r>
              <a:rPr lang="en-US" sz="2800">
                <a:latin typeface="Calibri"/>
                <a:cs typeface="Calibri"/>
              </a:rPr>
              <a:t> 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Calibri"/>
                <a:cs typeface="Calibri"/>
              </a:rPr>
              <a:t>-- classical model is that they transmit information uni-directionally (not strictly correct)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Neural computation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09600" y="1752600"/>
          <a:ext cx="7696200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Document" r:id="rId4" imgW="3924300" imgH="2082800" progId="Word.Document.8">
                  <p:embed/>
                </p:oleObj>
              </mc:Choice>
              <mc:Fallback>
                <p:oleObj name="Document" r:id="rId4" imgW="3924300" imgH="2082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7696200" cy="407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Object 2"/>
          <p:cNvGraphicFramePr>
            <a:graphicFrameLocks noChangeAspect="1"/>
          </p:cNvGraphicFramePr>
          <p:nvPr/>
        </p:nvGraphicFramePr>
        <p:xfrm>
          <a:off x="609600" y="2438400"/>
          <a:ext cx="8229600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Document" r:id="rId4" imgW="4787900" imgH="1498600" progId="Word.Document.8">
                  <p:embed/>
                </p:oleObj>
              </mc:Choice>
              <mc:Fallback>
                <p:oleObj name="Document" r:id="rId4" imgW="4787900" imgH="14986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8229600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No Summation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7" name="Object 2"/>
          <p:cNvGraphicFramePr>
            <a:graphicFrameLocks noChangeAspect="1"/>
          </p:cNvGraphicFramePr>
          <p:nvPr/>
        </p:nvGraphicFramePr>
        <p:xfrm>
          <a:off x="762000" y="2362200"/>
          <a:ext cx="75438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Document" r:id="rId4" imgW="4787900" imgH="1600200" progId="Word.Document.8">
                  <p:embed/>
                </p:oleObj>
              </mc:Choice>
              <mc:Fallback>
                <p:oleObj name="Document" r:id="rId4" imgW="4787900" imgH="1600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75438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Spatial Summation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5" name="Object 2"/>
          <p:cNvGraphicFramePr>
            <a:graphicFrameLocks noChangeAspect="1"/>
          </p:cNvGraphicFramePr>
          <p:nvPr/>
        </p:nvGraphicFramePr>
        <p:xfrm>
          <a:off x="457200" y="1246188"/>
          <a:ext cx="8229600" cy="523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Document" r:id="rId4" imgW="5372100" imgH="3416300" progId="Word.Document.8">
                  <p:embed/>
                </p:oleObj>
              </mc:Choice>
              <mc:Fallback>
                <p:oleObj name="Document" r:id="rId4" imgW="5372100" imgH="34163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46188"/>
                        <a:ext cx="8229600" cy="523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Temporal Summation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499674"/>
              </p:ext>
            </p:extLst>
          </p:nvPr>
        </p:nvGraphicFramePr>
        <p:xfrm>
          <a:off x="2514600" y="228600"/>
          <a:ext cx="6079066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Document" r:id="rId4" imgW="4838700" imgH="4851400" progId="Word.Document.8">
                  <p:embed/>
                </p:oleObj>
              </mc:Choice>
              <mc:Fallback>
                <p:oleObj name="Document" r:id="rId4" imgW="4838700" imgH="4851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6079066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22860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Inhibition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Peripheral Nervous Systems</a:t>
            </a:r>
          </a:p>
        </p:txBody>
      </p:sp>
      <p:sp>
        <p:nvSpPr>
          <p:cNvPr id="40962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815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200" b="1">
                <a:latin typeface="Calibri"/>
                <a:cs typeface="Calibri"/>
              </a:rPr>
              <a:t> </a:t>
            </a:r>
            <a:r>
              <a:rPr lang="en-US" sz="3200" b="1" u="sng">
                <a:latin typeface="Calibri"/>
                <a:cs typeface="Calibri"/>
              </a:rPr>
              <a:t>Somatic</a:t>
            </a:r>
            <a:r>
              <a:rPr lang="en-US" sz="3200">
                <a:latin typeface="Calibri"/>
                <a:cs typeface="Calibri"/>
              </a:rPr>
              <a:t> </a:t>
            </a:r>
          </a:p>
          <a:p>
            <a:pPr lvl="1" eaLnBrk="1" hangingPunct="1">
              <a:spcBef>
                <a:spcPct val="20000"/>
              </a:spcBef>
              <a:buFont typeface="Times" charset="0"/>
              <a:buNone/>
            </a:pPr>
            <a:r>
              <a:rPr lang="en-US" sz="2800">
                <a:latin typeface="Calibri"/>
                <a:cs typeface="Calibri"/>
              </a:rPr>
              <a:t>    </a:t>
            </a:r>
            <a:r>
              <a:rPr lang="en-US" sz="2800">
                <a:solidFill>
                  <a:srgbClr val="FF0000"/>
                </a:solidFill>
                <a:latin typeface="Calibri"/>
                <a:cs typeface="Calibri"/>
              </a:rPr>
              <a:t>Sensory (afferent)</a:t>
            </a:r>
            <a:r>
              <a:rPr lang="en-US" sz="2800">
                <a:latin typeface="Calibri"/>
                <a:cs typeface="Calibri"/>
              </a:rPr>
              <a:t>  - kinesthetic senses, peripheral sensors for temperature, etc.</a:t>
            </a:r>
          </a:p>
          <a:p>
            <a:pPr lvl="1" eaLnBrk="1" hangingPunct="1">
              <a:spcBef>
                <a:spcPct val="20000"/>
              </a:spcBef>
              <a:buFont typeface="Times" charset="0"/>
              <a:buNone/>
            </a:pPr>
            <a:r>
              <a:rPr lang="en-US" sz="2800">
                <a:latin typeface="Calibri"/>
                <a:cs typeface="Calibri"/>
              </a:rPr>
              <a:t>   </a:t>
            </a:r>
            <a:r>
              <a:rPr lang="en-US" sz="2800">
                <a:solidFill>
                  <a:srgbClr val="FF0000"/>
                </a:solidFill>
                <a:latin typeface="Calibri"/>
                <a:cs typeface="Calibri"/>
              </a:rPr>
              <a:t>Motor  (efferent)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152400" y="4114800"/>
            <a:ext cx="8991600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20000"/>
              </a:spcBef>
              <a:buFont typeface="Times" charset="0"/>
              <a:buNone/>
            </a:pPr>
            <a:r>
              <a:rPr lang="en-US" sz="2800" b="1" u="sng">
                <a:latin typeface="Calibri"/>
                <a:cs typeface="Calibri"/>
              </a:rPr>
              <a:t>Autonomic</a:t>
            </a:r>
          </a:p>
          <a:p>
            <a:pPr lvl="1" eaLnBrk="1" hangingPunct="1">
              <a:spcBef>
                <a:spcPct val="20000"/>
              </a:spcBef>
              <a:buFont typeface="Times" charset="0"/>
              <a:buNone/>
            </a:pPr>
            <a:r>
              <a:rPr lang="en-US" sz="2800">
                <a:latin typeface="Calibri"/>
                <a:cs typeface="Calibri"/>
              </a:rPr>
              <a:t>      </a:t>
            </a:r>
            <a:r>
              <a:rPr lang="en-US" sz="2800">
                <a:solidFill>
                  <a:srgbClr val="FF0000"/>
                </a:solidFill>
                <a:latin typeface="Calibri"/>
                <a:cs typeface="Calibri"/>
              </a:rPr>
              <a:t>Sensory</a:t>
            </a:r>
          </a:p>
          <a:p>
            <a:pPr lvl="1" eaLnBrk="1" hangingPunct="1">
              <a:spcBef>
                <a:spcPct val="20000"/>
              </a:spcBef>
              <a:buFont typeface="Times" charset="0"/>
              <a:buNone/>
            </a:pPr>
            <a:r>
              <a:rPr lang="en-US" sz="2800">
                <a:latin typeface="Calibri"/>
                <a:cs typeface="Calibri"/>
              </a:rPr>
              <a:t>     </a:t>
            </a:r>
            <a:r>
              <a:rPr lang="en-US" sz="2800">
                <a:solidFill>
                  <a:srgbClr val="FF0000"/>
                </a:solidFill>
                <a:latin typeface="Calibri"/>
                <a:cs typeface="Calibri"/>
              </a:rPr>
              <a:t> Effector</a:t>
            </a:r>
            <a:r>
              <a:rPr lang="en-US" sz="2800">
                <a:latin typeface="Calibri"/>
                <a:cs typeface="Calibri"/>
              </a:rPr>
              <a:t> -- Sympathetic and Parasympathetic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Gross Morphology</a:t>
            </a:r>
          </a:p>
        </p:txBody>
      </p:sp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latin typeface="Calibri"/>
                <a:cs typeface="Calibri"/>
              </a:rPr>
              <a:t>Somatic effector -- synapses at the spinal root and effector or sensor. One cell from one end to the other.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latin typeface="Calibri"/>
                <a:cs typeface="Calibri"/>
              </a:rPr>
              <a:t>Autonomic effectors-- "</a:t>
            </a:r>
            <a:r>
              <a:rPr lang="en-US" b="1" u="sng">
                <a:solidFill>
                  <a:srgbClr val="FF0000"/>
                </a:solidFill>
                <a:latin typeface="Calibri"/>
                <a:cs typeface="Calibri"/>
              </a:rPr>
              <a:t>chain</a:t>
            </a:r>
            <a:r>
              <a:rPr lang="en-US">
                <a:latin typeface="Calibri"/>
                <a:cs typeface="Calibri"/>
              </a:rPr>
              <a:t>" -- two cells between CNS and effector.</a:t>
            </a:r>
          </a:p>
        </p:txBody>
      </p:sp>
      <p:sp>
        <p:nvSpPr>
          <p:cNvPr id="43012" name="Text Box 6"/>
          <p:cNvSpPr txBox="1">
            <a:spLocks noChangeArrowheads="1"/>
          </p:cNvSpPr>
          <p:nvPr/>
        </p:nvSpPr>
        <p:spPr bwMode="auto">
          <a:xfrm>
            <a:off x="1600200" y="3657600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latin typeface="Calibri"/>
                <a:cs typeface="Calibri"/>
              </a:rPr>
              <a:t>Connections between cell #1 and #2 occur in the autonomic ganglia.</a:t>
            </a:r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2362200" y="5029200"/>
            <a:ext cx="678180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latin typeface="Calibri"/>
                <a:cs typeface="Calibri"/>
              </a:rPr>
              <a:t> Pre-ganglionic and post-ganglionic axons (neurons)</a:t>
            </a:r>
          </a:p>
          <a:p>
            <a:pPr eaLnBrk="1" hangingPunct="1">
              <a:spcBef>
                <a:spcPct val="20000"/>
              </a:spcBef>
            </a:pPr>
            <a:r>
              <a:rPr lang="en-US" b="1" u="sng">
                <a:latin typeface="Calibri"/>
                <a:cs typeface="Calibri"/>
              </a:rPr>
              <a:t>Parasympathetic</a:t>
            </a:r>
            <a:r>
              <a:rPr lang="en-US">
                <a:latin typeface="Calibri"/>
                <a:cs typeface="Calibri"/>
              </a:rPr>
              <a:t> -- ganglion is near the CNS,    </a:t>
            </a:r>
            <a:r>
              <a:rPr lang="en-US" b="1" u="sng">
                <a:latin typeface="Calibri"/>
                <a:cs typeface="Calibri"/>
              </a:rPr>
              <a:t>Sympathetic</a:t>
            </a:r>
            <a:r>
              <a:rPr lang="en-US">
                <a:latin typeface="Calibri"/>
                <a:cs typeface="Calibri"/>
              </a:rPr>
              <a:t> -- ganglion at some distance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Pharmacology</a:t>
            </a:r>
          </a:p>
        </p:txBody>
      </p:sp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460375" y="1295400"/>
            <a:ext cx="822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u="sng">
                <a:latin typeface="Calibri"/>
                <a:cs typeface="Calibri"/>
              </a:rPr>
              <a:t>Pre-ganglionic axons</a:t>
            </a:r>
            <a:r>
              <a:rPr lang="en-US" sz="2800">
                <a:latin typeface="Calibri"/>
                <a:cs typeface="Calibri"/>
              </a:rPr>
              <a:t> are all </a:t>
            </a:r>
            <a:r>
              <a:rPr lang="en-US" sz="2800" u="sng">
                <a:latin typeface="Calibri"/>
                <a:cs typeface="Calibri"/>
              </a:rPr>
              <a:t>cholinergic</a:t>
            </a:r>
          </a:p>
          <a:p>
            <a:pPr eaLnBrk="1" hangingPunct="1">
              <a:spcBef>
                <a:spcPct val="20000"/>
              </a:spcBef>
            </a:pPr>
            <a:r>
              <a:rPr lang="en-US" sz="2800">
                <a:latin typeface="Calibri"/>
                <a:cs typeface="Calibri"/>
              </a:rPr>
              <a:t>	receptor is a type of </a:t>
            </a:r>
            <a:r>
              <a:rPr lang="en-US" sz="2800" u="sng">
                <a:latin typeface="Calibri"/>
                <a:cs typeface="Calibri"/>
              </a:rPr>
              <a:t>nicotinic</a:t>
            </a:r>
            <a:r>
              <a:rPr lang="en-US" sz="2800">
                <a:latin typeface="Calibri"/>
                <a:cs typeface="Calibri"/>
              </a:rPr>
              <a:t> receptor (+)</a:t>
            </a:r>
            <a:endParaRPr lang="en-US" sz="2800" b="1">
              <a:latin typeface="Calibri"/>
              <a:cs typeface="Calibri"/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381000" y="29718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latin typeface="Calibri"/>
                <a:cs typeface="Calibri"/>
              </a:rPr>
              <a:t>In the </a:t>
            </a:r>
            <a:r>
              <a:rPr lang="en-US" sz="2800" b="1">
                <a:latin typeface="Calibri"/>
                <a:cs typeface="Calibri"/>
              </a:rPr>
              <a:t>parasympathetic</a:t>
            </a:r>
            <a:r>
              <a:rPr lang="en-US" sz="2800">
                <a:latin typeface="Calibri"/>
                <a:cs typeface="Calibri"/>
              </a:rPr>
              <a:t>, post-ganglionic axons are also </a:t>
            </a:r>
            <a:r>
              <a:rPr lang="en-US" sz="2800" u="sng">
                <a:latin typeface="Calibri"/>
                <a:cs typeface="Calibri"/>
              </a:rPr>
              <a:t>cholinergic</a:t>
            </a:r>
            <a:r>
              <a:rPr lang="en-US" sz="2800">
                <a:latin typeface="Calibri"/>
                <a:cs typeface="Calibri"/>
              </a:rPr>
              <a:t> but the receptors are all </a:t>
            </a:r>
            <a:r>
              <a:rPr lang="en-US" sz="2800" b="1" u="sng">
                <a:latin typeface="Calibri"/>
                <a:cs typeface="Calibri"/>
              </a:rPr>
              <a:t>muscarinic</a:t>
            </a:r>
            <a:r>
              <a:rPr lang="en-US" sz="2800">
                <a:latin typeface="Calibri"/>
                <a:cs typeface="Calibri"/>
              </a:rPr>
              <a:t>.</a:t>
            </a:r>
            <a:endParaRPr lang="en-US" sz="2800" b="1">
              <a:latin typeface="Calibri"/>
              <a:cs typeface="Calibri"/>
            </a:endParaRP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311150" y="4724400"/>
            <a:ext cx="81470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Calibri"/>
                <a:cs typeface="Calibri"/>
              </a:rPr>
              <a:t>In the </a:t>
            </a:r>
            <a:r>
              <a:rPr lang="en-US" sz="2800" b="1" u="sng">
                <a:latin typeface="Calibri"/>
                <a:cs typeface="Calibri"/>
              </a:rPr>
              <a:t>sympathetic</a:t>
            </a:r>
            <a:r>
              <a:rPr lang="en-US" sz="2800">
                <a:latin typeface="Calibri"/>
                <a:cs typeface="Calibri"/>
              </a:rPr>
              <a:t>, the post-ganglionic axons are </a:t>
            </a:r>
            <a:r>
              <a:rPr lang="en-US" sz="2800" u="sng">
                <a:latin typeface="Calibri"/>
                <a:cs typeface="Calibri"/>
              </a:rPr>
              <a:t>adrenergic</a:t>
            </a:r>
            <a:r>
              <a:rPr lang="en-US" sz="2800">
                <a:latin typeface="Calibri"/>
                <a:cs typeface="Calibri"/>
              </a:rPr>
              <a:t> and the receptors are </a:t>
            </a:r>
            <a:r>
              <a:rPr lang="en-US" sz="2800" b="1">
                <a:solidFill>
                  <a:srgbClr val="C2283C"/>
                </a:solidFill>
                <a:latin typeface="Calibri"/>
                <a:cs typeface="Calibri"/>
              </a:rPr>
              <a:t>alpha</a:t>
            </a:r>
            <a:r>
              <a:rPr lang="en-US" sz="2800" b="1">
                <a:latin typeface="Calibri"/>
                <a:cs typeface="Calibri"/>
              </a:rPr>
              <a:t> </a:t>
            </a:r>
            <a:r>
              <a:rPr lang="en-US" sz="2800">
                <a:latin typeface="Calibri"/>
                <a:cs typeface="Calibri"/>
              </a:rPr>
              <a:t>and</a:t>
            </a:r>
            <a:r>
              <a:rPr lang="en-US" sz="2800" b="1">
                <a:latin typeface="Calibri"/>
                <a:cs typeface="Calibri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alibri"/>
                <a:cs typeface="Calibri"/>
              </a:rPr>
              <a:t>beta</a:t>
            </a:r>
            <a:r>
              <a:rPr lang="en-US" sz="2800" b="1">
                <a:latin typeface="Calibri"/>
                <a:cs typeface="Calibri"/>
              </a:rPr>
              <a:t> receptors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153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>
                <a:latin typeface="Calibri"/>
                <a:cs typeface="Calibri"/>
              </a:rPr>
              <a:t>NT for sympathetic -- Norepinephrine (NE)</a:t>
            </a:r>
          </a:p>
          <a:p>
            <a:r>
              <a:rPr lang="en-US" sz="2800">
                <a:latin typeface="Calibri"/>
                <a:cs typeface="Calibri"/>
              </a:rPr>
              <a:t>			</a:t>
            </a:r>
            <a:r>
              <a:rPr lang="en-US" sz="2800" b="1">
                <a:solidFill>
                  <a:srgbClr val="FF6600"/>
                </a:solidFill>
                <a:latin typeface="Calibri"/>
                <a:cs typeface="Calibri"/>
              </a:rPr>
              <a:t>α</a:t>
            </a:r>
            <a:r>
              <a:rPr lang="en-US" sz="2800" b="1" baseline="-25000">
                <a:solidFill>
                  <a:srgbClr val="FF6600"/>
                </a:solidFill>
                <a:latin typeface="Calibri"/>
                <a:cs typeface="Calibri"/>
              </a:rPr>
              <a:t>1</a:t>
            </a:r>
            <a:r>
              <a:rPr lang="en-US" sz="2800" b="1">
                <a:solidFill>
                  <a:srgbClr val="FF6600"/>
                </a:solidFill>
                <a:latin typeface="Calibri"/>
                <a:cs typeface="Calibri"/>
              </a:rPr>
              <a:t> and α</a:t>
            </a:r>
            <a:r>
              <a:rPr lang="en-US" sz="2800" b="1" baseline="-25000">
                <a:solidFill>
                  <a:srgbClr val="FF6600"/>
                </a:solidFill>
                <a:latin typeface="Calibri"/>
                <a:cs typeface="Calibri"/>
              </a:rPr>
              <a:t>2</a:t>
            </a:r>
            <a:r>
              <a:rPr lang="en-US" sz="2800" b="1">
                <a:solidFill>
                  <a:srgbClr val="FF6600"/>
                </a:solidFill>
                <a:latin typeface="Calibri"/>
                <a:cs typeface="Calibri"/>
              </a:rPr>
              <a:t> receptor</a:t>
            </a:r>
            <a:r>
              <a:rPr lang="en-US" b="1">
                <a:solidFill>
                  <a:srgbClr val="FF6600"/>
                </a:solidFill>
                <a:latin typeface="Calibri"/>
                <a:cs typeface="Calibri"/>
              </a:rPr>
              <a:t>s.</a:t>
            </a:r>
            <a:endParaRPr lang="en-US">
              <a:solidFill>
                <a:srgbClr val="FF6600"/>
              </a:solidFill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r>
              <a:rPr lang="en-US" sz="2800">
                <a:latin typeface="Calibri"/>
                <a:cs typeface="Calibri"/>
              </a:rPr>
              <a:t>a</a:t>
            </a:r>
            <a:r>
              <a:rPr lang="en-US" sz="2800" baseline="-25000">
                <a:latin typeface="Calibri"/>
                <a:cs typeface="Calibri"/>
              </a:rPr>
              <a:t>2</a:t>
            </a:r>
            <a:r>
              <a:rPr lang="en-US" sz="2800">
                <a:latin typeface="Calibri"/>
                <a:cs typeface="Calibri"/>
              </a:rPr>
              <a:t> receptor</a:t>
            </a:r>
            <a:r>
              <a:rPr lang="en-US">
                <a:latin typeface="Calibri"/>
                <a:cs typeface="Calibri"/>
              </a:rPr>
              <a:t>s are usually </a:t>
            </a:r>
            <a:r>
              <a:rPr lang="en-US" u="sng">
                <a:latin typeface="Calibri"/>
                <a:cs typeface="Calibri"/>
              </a:rPr>
              <a:t>pre-synaptic</a:t>
            </a:r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r>
              <a:rPr lang="en-US">
                <a:latin typeface="Calibri"/>
                <a:cs typeface="Calibri"/>
              </a:rPr>
              <a:t>Hormone for sympathetic is from the adrenal medulla </a:t>
            </a:r>
          </a:p>
          <a:p>
            <a:r>
              <a:rPr lang="en-US">
                <a:latin typeface="Calibri"/>
                <a:cs typeface="Calibri"/>
              </a:rPr>
              <a:t>(a </a:t>
            </a:r>
            <a:r>
              <a:rPr lang="en-US" b="1">
                <a:latin typeface="Calibri"/>
                <a:cs typeface="Calibri"/>
              </a:rPr>
              <a:t>ganglion</a:t>
            </a:r>
            <a:r>
              <a:rPr lang="en-US">
                <a:latin typeface="Calibri"/>
                <a:cs typeface="Calibri"/>
              </a:rPr>
              <a:t>) -- it is epinephrine (E). </a:t>
            </a:r>
          </a:p>
          <a:p>
            <a:endParaRPr lang="en-US">
              <a:latin typeface="Calibri"/>
              <a:cs typeface="Calibri"/>
            </a:endParaRPr>
          </a:p>
          <a:p>
            <a:r>
              <a:rPr lang="en-US">
                <a:latin typeface="Calibri"/>
                <a:cs typeface="Calibri"/>
              </a:rPr>
              <a:t>The main receptors for E are called  </a:t>
            </a:r>
            <a:r>
              <a:rPr lang="en-US" b="1">
                <a:solidFill>
                  <a:srgbClr val="FF6600"/>
                </a:solidFill>
                <a:latin typeface="Calibri"/>
                <a:cs typeface="Calibri"/>
              </a:rPr>
              <a:t>β receptors</a:t>
            </a:r>
            <a:r>
              <a:rPr lang="en-US" b="1">
                <a:latin typeface="Calibri"/>
                <a:cs typeface="Calibri"/>
              </a:rPr>
              <a:t> </a:t>
            </a:r>
            <a:r>
              <a:rPr lang="en-US">
                <a:latin typeface="Calibri"/>
                <a:cs typeface="Calibri"/>
              </a:rPr>
              <a:t>of which there are several subtypes (these are given numbers).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Sympathetic Post-ganglionic 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4876800" cy="762000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chemeClr val="tx1"/>
                </a:solidFill>
                <a:ea typeface="ＭＳ Ｐゴシック" charset="0"/>
              </a:rPr>
              <a:t>Catecholamines</a:t>
            </a:r>
            <a:endParaRPr lang="en-US" dirty="0">
              <a:solidFill>
                <a:schemeClr val="tx1"/>
              </a:solidFill>
              <a:ea typeface="ＭＳ Ｐゴシック" charset="0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Calibri"/>
                <a:cs typeface="Calibri"/>
              </a:rPr>
              <a:t>-- these are NTs that are derivatives of tyrosine:</a:t>
            </a:r>
          </a:p>
        </p:txBody>
      </p:sp>
      <p:pic>
        <p:nvPicPr>
          <p:cNvPr id="49155" name="Picture 5" descr="730px-L-tyrosine-skele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1000"/>
            <a:ext cx="2590800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44196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Norepinephrine (NE)</a:t>
            </a:r>
          </a:p>
          <a:p>
            <a:pPr>
              <a:spcBef>
                <a:spcPct val="50000"/>
              </a:spcBef>
            </a:pPr>
            <a:endParaRPr lang="en-US"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endParaRPr lang="en-US"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Epinephrine (E) </a:t>
            </a:r>
          </a:p>
          <a:p>
            <a:pPr>
              <a:spcBef>
                <a:spcPct val="50000"/>
              </a:spcBef>
            </a:pPr>
            <a:endParaRPr lang="en-US"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endParaRPr lang="en-US"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Dopamine</a:t>
            </a:r>
          </a:p>
        </p:txBody>
      </p:sp>
      <p:pic>
        <p:nvPicPr>
          <p:cNvPr id="49157" name="Picture 6" descr="265px-Adrenalin_-_Adrenal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86200"/>
            <a:ext cx="23749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7" descr="230px-Noradrenalin_-_Noradrenal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86038"/>
            <a:ext cx="2062163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9" descr="230px-Dopamin_-_Dopam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86400"/>
            <a:ext cx="2062163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6553200" y="6019800"/>
            <a:ext cx="18351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latin typeface="Comic Sans MS" charset="0"/>
              </a:rPr>
              <a:t>All images http://en.wikipedia.org/</a:t>
            </a:r>
          </a:p>
        </p:txBody>
      </p:sp>
      <p:sp>
        <p:nvSpPr>
          <p:cNvPr id="66574" name="Freeform 14"/>
          <p:cNvSpPr>
            <a:spLocks/>
          </p:cNvSpPr>
          <p:nvPr/>
        </p:nvSpPr>
        <p:spPr bwMode="auto">
          <a:xfrm>
            <a:off x="5800725" y="1560513"/>
            <a:ext cx="1168400" cy="992187"/>
          </a:xfrm>
          <a:custGeom>
            <a:avLst/>
            <a:gdLst>
              <a:gd name="T0" fmla="*/ 187 w 736"/>
              <a:gd name="T1" fmla="*/ 22 h 625"/>
              <a:gd name="T2" fmla="*/ 518 w 736"/>
              <a:gd name="T3" fmla="*/ 9 h 625"/>
              <a:gd name="T4" fmla="*/ 610 w 736"/>
              <a:gd name="T5" fmla="*/ 48 h 625"/>
              <a:gd name="T6" fmla="*/ 656 w 736"/>
              <a:gd name="T7" fmla="*/ 82 h 625"/>
              <a:gd name="T8" fmla="*/ 736 w 736"/>
              <a:gd name="T9" fmla="*/ 313 h 625"/>
              <a:gd name="T10" fmla="*/ 571 w 736"/>
              <a:gd name="T11" fmla="*/ 584 h 625"/>
              <a:gd name="T12" fmla="*/ 385 w 736"/>
              <a:gd name="T13" fmla="*/ 610 h 625"/>
              <a:gd name="T14" fmla="*/ 207 w 736"/>
              <a:gd name="T15" fmla="*/ 597 h 625"/>
              <a:gd name="T16" fmla="*/ 42 w 736"/>
              <a:gd name="T17" fmla="*/ 491 h 625"/>
              <a:gd name="T18" fmla="*/ 2 w 736"/>
              <a:gd name="T19" fmla="*/ 419 h 625"/>
              <a:gd name="T20" fmla="*/ 15 w 736"/>
              <a:gd name="T21" fmla="*/ 320 h 625"/>
              <a:gd name="T22" fmla="*/ 42 w 736"/>
              <a:gd name="T23" fmla="*/ 280 h 625"/>
              <a:gd name="T24" fmla="*/ 55 w 736"/>
              <a:gd name="T25" fmla="*/ 260 h 625"/>
              <a:gd name="T26" fmla="*/ 114 w 736"/>
              <a:gd name="T27" fmla="*/ 194 h 625"/>
              <a:gd name="T28" fmla="*/ 174 w 736"/>
              <a:gd name="T29" fmla="*/ 121 h 625"/>
              <a:gd name="T30" fmla="*/ 266 w 736"/>
              <a:gd name="T31" fmla="*/ 82 h 625"/>
              <a:gd name="T32" fmla="*/ 313 w 736"/>
              <a:gd name="T33" fmla="*/ 35 h 625"/>
              <a:gd name="T34" fmla="*/ 458 w 736"/>
              <a:gd name="T35" fmla="*/ 9 h 625"/>
              <a:gd name="T36" fmla="*/ 498 w 736"/>
              <a:gd name="T37" fmla="*/ 2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36" h="625">
                <a:moveTo>
                  <a:pt x="187" y="22"/>
                </a:moveTo>
                <a:cubicBezTo>
                  <a:pt x="297" y="19"/>
                  <a:pt x="407" y="9"/>
                  <a:pt x="518" y="9"/>
                </a:cubicBezTo>
                <a:cubicBezTo>
                  <a:pt x="554" y="9"/>
                  <a:pt x="581" y="27"/>
                  <a:pt x="610" y="48"/>
                </a:cubicBezTo>
                <a:cubicBezTo>
                  <a:pt x="625" y="58"/>
                  <a:pt x="656" y="82"/>
                  <a:pt x="656" y="82"/>
                </a:cubicBezTo>
                <a:cubicBezTo>
                  <a:pt x="684" y="158"/>
                  <a:pt x="708" y="235"/>
                  <a:pt x="736" y="313"/>
                </a:cubicBezTo>
                <a:cubicBezTo>
                  <a:pt x="725" y="425"/>
                  <a:pt x="673" y="526"/>
                  <a:pt x="571" y="584"/>
                </a:cubicBezTo>
                <a:cubicBezTo>
                  <a:pt x="526" y="609"/>
                  <a:pt x="426" y="607"/>
                  <a:pt x="385" y="610"/>
                </a:cubicBezTo>
                <a:cubicBezTo>
                  <a:pt x="325" y="607"/>
                  <a:pt x="259" y="625"/>
                  <a:pt x="207" y="597"/>
                </a:cubicBezTo>
                <a:cubicBezTo>
                  <a:pt x="146" y="564"/>
                  <a:pt x="106" y="514"/>
                  <a:pt x="42" y="491"/>
                </a:cubicBezTo>
                <a:cubicBezTo>
                  <a:pt x="20" y="470"/>
                  <a:pt x="18" y="443"/>
                  <a:pt x="2" y="419"/>
                </a:cubicBezTo>
                <a:cubicBezTo>
                  <a:pt x="5" y="385"/>
                  <a:pt x="0" y="349"/>
                  <a:pt x="15" y="320"/>
                </a:cubicBezTo>
                <a:cubicBezTo>
                  <a:pt x="22" y="305"/>
                  <a:pt x="33" y="293"/>
                  <a:pt x="42" y="280"/>
                </a:cubicBezTo>
                <a:cubicBezTo>
                  <a:pt x="46" y="273"/>
                  <a:pt x="55" y="260"/>
                  <a:pt x="55" y="260"/>
                </a:cubicBezTo>
                <a:cubicBezTo>
                  <a:pt x="64" y="229"/>
                  <a:pt x="94" y="219"/>
                  <a:pt x="114" y="194"/>
                </a:cubicBezTo>
                <a:cubicBezTo>
                  <a:pt x="137" y="163"/>
                  <a:pt x="143" y="140"/>
                  <a:pt x="174" y="121"/>
                </a:cubicBezTo>
                <a:cubicBezTo>
                  <a:pt x="194" y="88"/>
                  <a:pt x="230" y="93"/>
                  <a:pt x="266" y="82"/>
                </a:cubicBezTo>
                <a:cubicBezTo>
                  <a:pt x="284" y="68"/>
                  <a:pt x="293" y="45"/>
                  <a:pt x="313" y="35"/>
                </a:cubicBezTo>
                <a:cubicBezTo>
                  <a:pt x="353" y="12"/>
                  <a:pt x="414" y="12"/>
                  <a:pt x="458" y="9"/>
                </a:cubicBezTo>
                <a:cubicBezTo>
                  <a:pt x="489" y="0"/>
                  <a:pt x="475" y="2"/>
                  <a:pt x="498" y="2"/>
                </a:cubicBezTo>
              </a:path>
            </a:pathLst>
          </a:custGeom>
          <a:noFill/>
          <a:ln w="28575" cmpd="sng">
            <a:solidFill>
              <a:srgbClr val="ED31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575" name="Freeform 15"/>
          <p:cNvSpPr>
            <a:spLocks/>
          </p:cNvSpPr>
          <p:nvPr/>
        </p:nvSpPr>
        <p:spPr bwMode="auto">
          <a:xfrm>
            <a:off x="6192838" y="115888"/>
            <a:ext cx="2241550" cy="1281112"/>
          </a:xfrm>
          <a:custGeom>
            <a:avLst/>
            <a:gdLst>
              <a:gd name="T0" fmla="*/ 86 w 1412"/>
              <a:gd name="T1" fmla="*/ 0 h 807"/>
              <a:gd name="T2" fmla="*/ 866 w 1412"/>
              <a:gd name="T3" fmla="*/ 79 h 807"/>
              <a:gd name="T4" fmla="*/ 958 w 1412"/>
              <a:gd name="T5" fmla="*/ 92 h 807"/>
              <a:gd name="T6" fmla="*/ 1104 w 1412"/>
              <a:gd name="T7" fmla="*/ 106 h 807"/>
              <a:gd name="T8" fmla="*/ 1269 w 1412"/>
              <a:gd name="T9" fmla="*/ 132 h 807"/>
              <a:gd name="T10" fmla="*/ 1355 w 1412"/>
              <a:gd name="T11" fmla="*/ 158 h 807"/>
              <a:gd name="T12" fmla="*/ 1375 w 1412"/>
              <a:gd name="T13" fmla="*/ 344 h 807"/>
              <a:gd name="T14" fmla="*/ 1276 w 1412"/>
              <a:gd name="T15" fmla="*/ 568 h 807"/>
              <a:gd name="T16" fmla="*/ 1117 w 1412"/>
              <a:gd name="T17" fmla="*/ 734 h 807"/>
              <a:gd name="T18" fmla="*/ 952 w 1412"/>
              <a:gd name="T19" fmla="*/ 780 h 807"/>
              <a:gd name="T20" fmla="*/ 548 w 1412"/>
              <a:gd name="T21" fmla="*/ 740 h 807"/>
              <a:gd name="T22" fmla="*/ 423 w 1412"/>
              <a:gd name="T23" fmla="*/ 707 h 807"/>
              <a:gd name="T24" fmla="*/ 370 w 1412"/>
              <a:gd name="T25" fmla="*/ 681 h 807"/>
              <a:gd name="T26" fmla="*/ 343 w 1412"/>
              <a:gd name="T27" fmla="*/ 668 h 807"/>
              <a:gd name="T28" fmla="*/ 271 w 1412"/>
              <a:gd name="T29" fmla="*/ 628 h 807"/>
              <a:gd name="T30" fmla="*/ 244 w 1412"/>
              <a:gd name="T31" fmla="*/ 615 h 807"/>
              <a:gd name="T32" fmla="*/ 231 w 1412"/>
              <a:gd name="T33" fmla="*/ 601 h 807"/>
              <a:gd name="T34" fmla="*/ 165 w 1412"/>
              <a:gd name="T35" fmla="*/ 582 h 807"/>
              <a:gd name="T36" fmla="*/ 138 w 1412"/>
              <a:gd name="T37" fmla="*/ 562 h 807"/>
              <a:gd name="T38" fmla="*/ 119 w 1412"/>
              <a:gd name="T39" fmla="*/ 555 h 807"/>
              <a:gd name="T40" fmla="*/ 112 w 1412"/>
              <a:gd name="T41" fmla="*/ 535 h 807"/>
              <a:gd name="T42" fmla="*/ 79 w 1412"/>
              <a:gd name="T43" fmla="*/ 496 h 807"/>
              <a:gd name="T44" fmla="*/ 46 w 1412"/>
              <a:gd name="T45" fmla="*/ 429 h 807"/>
              <a:gd name="T46" fmla="*/ 39 w 1412"/>
              <a:gd name="T47" fmla="*/ 403 h 807"/>
              <a:gd name="T48" fmla="*/ 26 w 1412"/>
              <a:gd name="T49" fmla="*/ 383 h 807"/>
              <a:gd name="T50" fmla="*/ 6 w 1412"/>
              <a:gd name="T51" fmla="*/ 304 h 807"/>
              <a:gd name="T52" fmla="*/ 0 w 1412"/>
              <a:gd name="T53" fmla="*/ 258 h 807"/>
              <a:gd name="T54" fmla="*/ 6 w 1412"/>
              <a:gd name="T55" fmla="*/ 139 h 807"/>
              <a:gd name="T56" fmla="*/ 119 w 1412"/>
              <a:gd name="T57" fmla="*/ 53 h 807"/>
              <a:gd name="T58" fmla="*/ 257 w 1412"/>
              <a:gd name="T59" fmla="*/ 33 h 807"/>
              <a:gd name="T60" fmla="*/ 343 w 1412"/>
              <a:gd name="T61" fmla="*/ 26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412" h="807">
                <a:moveTo>
                  <a:pt x="86" y="0"/>
                </a:moveTo>
                <a:cubicBezTo>
                  <a:pt x="347" y="19"/>
                  <a:pt x="606" y="37"/>
                  <a:pt x="866" y="79"/>
                </a:cubicBezTo>
                <a:cubicBezTo>
                  <a:pt x="896" y="83"/>
                  <a:pt x="927" y="88"/>
                  <a:pt x="958" y="92"/>
                </a:cubicBezTo>
                <a:cubicBezTo>
                  <a:pt x="1006" y="97"/>
                  <a:pt x="1055" y="98"/>
                  <a:pt x="1104" y="106"/>
                </a:cubicBezTo>
                <a:cubicBezTo>
                  <a:pt x="1159" y="114"/>
                  <a:pt x="1269" y="132"/>
                  <a:pt x="1269" y="132"/>
                </a:cubicBezTo>
                <a:cubicBezTo>
                  <a:pt x="1297" y="141"/>
                  <a:pt x="1326" y="149"/>
                  <a:pt x="1355" y="158"/>
                </a:cubicBezTo>
                <a:cubicBezTo>
                  <a:pt x="1412" y="198"/>
                  <a:pt x="1383" y="274"/>
                  <a:pt x="1375" y="344"/>
                </a:cubicBezTo>
                <a:cubicBezTo>
                  <a:pt x="1363" y="435"/>
                  <a:pt x="1320" y="491"/>
                  <a:pt x="1276" y="568"/>
                </a:cubicBezTo>
                <a:cubicBezTo>
                  <a:pt x="1225" y="654"/>
                  <a:pt x="1228" y="714"/>
                  <a:pt x="1117" y="734"/>
                </a:cubicBezTo>
                <a:cubicBezTo>
                  <a:pt x="1063" y="755"/>
                  <a:pt x="1008" y="768"/>
                  <a:pt x="952" y="780"/>
                </a:cubicBezTo>
                <a:cubicBezTo>
                  <a:pt x="666" y="773"/>
                  <a:pt x="703" y="807"/>
                  <a:pt x="548" y="740"/>
                </a:cubicBezTo>
                <a:cubicBezTo>
                  <a:pt x="508" y="722"/>
                  <a:pt x="462" y="723"/>
                  <a:pt x="423" y="707"/>
                </a:cubicBezTo>
                <a:cubicBezTo>
                  <a:pt x="404" y="699"/>
                  <a:pt x="387" y="689"/>
                  <a:pt x="370" y="681"/>
                </a:cubicBezTo>
                <a:cubicBezTo>
                  <a:pt x="361" y="676"/>
                  <a:pt x="343" y="668"/>
                  <a:pt x="343" y="668"/>
                </a:cubicBezTo>
                <a:cubicBezTo>
                  <a:pt x="321" y="645"/>
                  <a:pt x="300" y="634"/>
                  <a:pt x="271" y="628"/>
                </a:cubicBezTo>
                <a:cubicBezTo>
                  <a:pt x="262" y="623"/>
                  <a:pt x="252" y="620"/>
                  <a:pt x="244" y="615"/>
                </a:cubicBezTo>
                <a:cubicBezTo>
                  <a:pt x="238" y="611"/>
                  <a:pt x="236" y="603"/>
                  <a:pt x="231" y="601"/>
                </a:cubicBezTo>
                <a:cubicBezTo>
                  <a:pt x="214" y="592"/>
                  <a:pt x="184" y="586"/>
                  <a:pt x="165" y="582"/>
                </a:cubicBezTo>
                <a:cubicBezTo>
                  <a:pt x="156" y="575"/>
                  <a:pt x="147" y="567"/>
                  <a:pt x="138" y="562"/>
                </a:cubicBezTo>
                <a:cubicBezTo>
                  <a:pt x="132" y="558"/>
                  <a:pt x="123" y="559"/>
                  <a:pt x="119" y="555"/>
                </a:cubicBezTo>
                <a:cubicBezTo>
                  <a:pt x="114" y="549"/>
                  <a:pt x="115" y="540"/>
                  <a:pt x="112" y="535"/>
                </a:cubicBezTo>
                <a:cubicBezTo>
                  <a:pt x="102" y="520"/>
                  <a:pt x="88" y="510"/>
                  <a:pt x="79" y="496"/>
                </a:cubicBezTo>
                <a:cubicBezTo>
                  <a:pt x="72" y="469"/>
                  <a:pt x="65" y="449"/>
                  <a:pt x="46" y="429"/>
                </a:cubicBezTo>
                <a:cubicBezTo>
                  <a:pt x="43" y="420"/>
                  <a:pt x="42" y="411"/>
                  <a:pt x="39" y="403"/>
                </a:cubicBezTo>
                <a:cubicBezTo>
                  <a:pt x="35" y="395"/>
                  <a:pt x="28" y="390"/>
                  <a:pt x="26" y="383"/>
                </a:cubicBezTo>
                <a:cubicBezTo>
                  <a:pt x="17" y="357"/>
                  <a:pt x="15" y="329"/>
                  <a:pt x="6" y="304"/>
                </a:cubicBezTo>
                <a:cubicBezTo>
                  <a:pt x="4" y="288"/>
                  <a:pt x="0" y="273"/>
                  <a:pt x="0" y="258"/>
                </a:cubicBezTo>
                <a:cubicBezTo>
                  <a:pt x="0" y="218"/>
                  <a:pt x="0" y="178"/>
                  <a:pt x="6" y="139"/>
                </a:cubicBezTo>
                <a:cubicBezTo>
                  <a:pt x="9" y="115"/>
                  <a:pt x="97" y="65"/>
                  <a:pt x="119" y="53"/>
                </a:cubicBezTo>
                <a:cubicBezTo>
                  <a:pt x="153" y="32"/>
                  <a:pt x="220" y="36"/>
                  <a:pt x="257" y="33"/>
                </a:cubicBezTo>
                <a:cubicBezTo>
                  <a:pt x="285" y="30"/>
                  <a:pt x="343" y="26"/>
                  <a:pt x="343" y="26"/>
                </a:cubicBezTo>
              </a:path>
            </a:pathLst>
          </a:custGeom>
          <a:noFill/>
          <a:ln w="28575" cmpd="sng">
            <a:solidFill>
              <a:srgbClr val="4C4CE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576" name="Freeform 16"/>
          <p:cNvSpPr>
            <a:spLocks/>
          </p:cNvSpPr>
          <p:nvPr/>
        </p:nvSpPr>
        <p:spPr bwMode="auto">
          <a:xfrm>
            <a:off x="5791200" y="1066800"/>
            <a:ext cx="457200" cy="457200"/>
          </a:xfrm>
          <a:custGeom>
            <a:avLst/>
            <a:gdLst>
              <a:gd name="T0" fmla="*/ 0 w 297"/>
              <a:gd name="T1" fmla="*/ 0 h 269"/>
              <a:gd name="T2" fmla="*/ 218 w 297"/>
              <a:gd name="T3" fmla="*/ 39 h 269"/>
              <a:gd name="T4" fmla="*/ 257 w 297"/>
              <a:gd name="T5" fmla="*/ 86 h 269"/>
              <a:gd name="T6" fmla="*/ 297 w 297"/>
              <a:gd name="T7" fmla="*/ 251 h 269"/>
              <a:gd name="T8" fmla="*/ 138 w 297"/>
              <a:gd name="T9" fmla="*/ 238 h 269"/>
              <a:gd name="T10" fmla="*/ 99 w 297"/>
              <a:gd name="T11" fmla="*/ 231 h 269"/>
              <a:gd name="T12" fmla="*/ 39 w 297"/>
              <a:gd name="T13" fmla="*/ 218 h 269"/>
              <a:gd name="T14" fmla="*/ 0 w 297"/>
              <a:gd name="T15" fmla="*/ 158 h 269"/>
              <a:gd name="T16" fmla="*/ 66 w 297"/>
              <a:gd name="T17" fmla="*/ 33 h 269"/>
              <a:gd name="T18" fmla="*/ 132 w 297"/>
              <a:gd name="T19" fmla="*/ 46 h 269"/>
              <a:gd name="T20" fmla="*/ 178 w 297"/>
              <a:gd name="T21" fmla="*/ 59 h 269"/>
              <a:gd name="T22" fmla="*/ 233 w 297"/>
              <a:gd name="T23" fmla="*/ 8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7" h="269">
                <a:moveTo>
                  <a:pt x="0" y="0"/>
                </a:moveTo>
                <a:cubicBezTo>
                  <a:pt x="82" y="7"/>
                  <a:pt x="146" y="4"/>
                  <a:pt x="218" y="39"/>
                </a:cubicBezTo>
                <a:cubicBezTo>
                  <a:pt x="235" y="57"/>
                  <a:pt x="249" y="60"/>
                  <a:pt x="257" y="86"/>
                </a:cubicBezTo>
                <a:cubicBezTo>
                  <a:pt x="264" y="142"/>
                  <a:pt x="278" y="196"/>
                  <a:pt x="297" y="251"/>
                </a:cubicBezTo>
                <a:cubicBezTo>
                  <a:pt x="234" y="269"/>
                  <a:pt x="270" y="261"/>
                  <a:pt x="138" y="238"/>
                </a:cubicBezTo>
                <a:cubicBezTo>
                  <a:pt x="125" y="235"/>
                  <a:pt x="111" y="233"/>
                  <a:pt x="99" y="231"/>
                </a:cubicBezTo>
                <a:cubicBezTo>
                  <a:pt x="78" y="226"/>
                  <a:pt x="39" y="218"/>
                  <a:pt x="39" y="218"/>
                </a:cubicBezTo>
                <a:cubicBezTo>
                  <a:pt x="8" y="198"/>
                  <a:pt x="6" y="195"/>
                  <a:pt x="0" y="158"/>
                </a:cubicBezTo>
                <a:cubicBezTo>
                  <a:pt x="12" y="108"/>
                  <a:pt x="27" y="68"/>
                  <a:pt x="66" y="33"/>
                </a:cubicBezTo>
                <a:cubicBezTo>
                  <a:pt x="88" y="37"/>
                  <a:pt x="110" y="41"/>
                  <a:pt x="132" y="46"/>
                </a:cubicBezTo>
                <a:cubicBezTo>
                  <a:pt x="147" y="49"/>
                  <a:pt x="178" y="59"/>
                  <a:pt x="178" y="59"/>
                </a:cubicBezTo>
                <a:lnTo>
                  <a:pt x="233" y="80"/>
                </a:lnTo>
              </a:path>
            </a:pathLst>
          </a:custGeom>
          <a:noFill/>
          <a:ln w="28575" cmpd="sng">
            <a:solidFill>
              <a:srgbClr val="6DCD5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Nicotinic Neuromuscular Junction  (NNMJ)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66800" y="3048000"/>
          <a:ext cx="6248400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Document" r:id="rId4" imgW="5486400" imgH="3124200" progId="Word.Document.8">
                  <p:embed/>
                </p:oleObj>
              </mc:Choice>
              <mc:Fallback>
                <p:oleObj name="Document" r:id="rId4" imgW="5486400" imgH="3124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6248400" cy="355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777240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>
                <a:latin typeface="Calibri"/>
                <a:cs typeface="Calibri"/>
              </a:rPr>
              <a:t>At junction between motor neuron and muscle cell.</a:t>
            </a:r>
          </a:p>
          <a:p>
            <a:pPr eaLnBrk="1" hangingPunct="1">
              <a:spcBef>
                <a:spcPct val="20000"/>
              </a:spcBef>
            </a:pPr>
            <a:r>
              <a:rPr lang="en-US">
                <a:latin typeface="Calibri"/>
                <a:cs typeface="Calibri"/>
              </a:rPr>
              <a:t>Optimized for high likelihood of conduction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Group 6"/>
          <p:cNvGrpSpPr>
            <a:grpSpLocks/>
          </p:cNvGrpSpPr>
          <p:nvPr/>
        </p:nvGrpSpPr>
        <p:grpSpPr bwMode="auto">
          <a:xfrm>
            <a:off x="152400" y="177800"/>
            <a:ext cx="6030913" cy="6502400"/>
            <a:chOff x="96" y="112"/>
            <a:chExt cx="3799" cy="4096"/>
          </a:xfrm>
        </p:grpSpPr>
        <p:pic>
          <p:nvPicPr>
            <p:cNvPr id="51203" name="Picture 3" descr="Adrenoceptor-Signal_transduk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12"/>
              <a:ext cx="3799" cy="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1056" y="3888"/>
              <a:ext cx="80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">
                  <a:latin typeface="Comic Sans MS" charset="0"/>
                </a:rPr>
                <a:t>http://en.wikipedia.org</a:t>
              </a:r>
            </a:p>
          </p:txBody>
        </p:sp>
      </p:grpSp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8800" y="152400"/>
            <a:ext cx="3429000" cy="1600200"/>
          </a:xfrm>
          <a:solidFill>
            <a:srgbClr val="EDEDED"/>
          </a:solidFill>
          <a:ln>
            <a:solidFill>
              <a:srgbClr val="6DCD53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  <a:ea typeface="ＭＳ Ｐゴシック" charset="0"/>
              </a:rPr>
              <a:t>Actions of Catecholamine Receptors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Object 2"/>
          <p:cNvGraphicFramePr>
            <a:graphicFrameLocks noChangeAspect="1"/>
          </p:cNvGraphicFramePr>
          <p:nvPr/>
        </p:nvGraphicFramePr>
        <p:xfrm>
          <a:off x="914400" y="1223963"/>
          <a:ext cx="8229600" cy="494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Document" r:id="rId4" imgW="5600700" imgH="3365500" progId="Word.Document.8">
                  <p:embed/>
                </p:oleObj>
              </mc:Choice>
              <mc:Fallback>
                <p:oleObj name="Document" r:id="rId4" imgW="5600700" imgH="33655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23963"/>
                        <a:ext cx="8229600" cy="494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Autonomic Receptors, Agonists, and Antagonists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Object 2"/>
          <p:cNvGraphicFramePr>
            <a:graphicFrameLocks noChangeAspect="1"/>
          </p:cNvGraphicFramePr>
          <p:nvPr/>
        </p:nvGraphicFramePr>
        <p:xfrm>
          <a:off x="3487738" y="0"/>
          <a:ext cx="527526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Document" r:id="rId4" imgW="5600700" imgH="7264400" progId="Word.Document.8">
                  <p:embed/>
                </p:oleObj>
              </mc:Choice>
              <mc:Fallback>
                <p:oleObj name="Document" r:id="rId4" imgW="5600700" imgH="7264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0"/>
                        <a:ext cx="5275262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676400"/>
            <a:ext cx="2971800" cy="3429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Autonomic Responses in Different Tissues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352800" cy="5791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Behavior of the Post-synaptic Membrane Following ACH Binding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062413" y="228600"/>
          <a:ext cx="5081587" cy="624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Document" r:id="rId4" imgW="5080000" imgH="6248400" progId="Word.Document.8">
                  <p:embed/>
                </p:oleObj>
              </mc:Choice>
              <mc:Fallback>
                <p:oleObj name="Document" r:id="rId4" imgW="5080000" imgH="6248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3" y="228600"/>
                        <a:ext cx="5081587" cy="624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Summary of Observations</a:t>
            </a:r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alibri"/>
                <a:cs typeface="Calibri"/>
              </a:rPr>
              <a:t> We see that the </a:t>
            </a:r>
            <a:r>
              <a:rPr lang="en-US" b="1">
                <a:latin typeface="Calibri"/>
                <a:cs typeface="Calibri"/>
              </a:rPr>
              <a:t>reversal potential</a:t>
            </a:r>
            <a:r>
              <a:rPr lang="en-US">
                <a:latin typeface="Calibri"/>
                <a:cs typeface="Calibri"/>
              </a:rPr>
              <a:t> for a typical neuron is when </a:t>
            </a:r>
            <a:r>
              <a:rPr lang="en-US" b="1" i="1">
                <a:latin typeface="Calibri"/>
                <a:cs typeface="Calibri"/>
              </a:rPr>
              <a:t>E</a:t>
            </a:r>
            <a:r>
              <a:rPr lang="en-US" b="1" i="1" baseline="-25000">
                <a:latin typeface="Calibri"/>
                <a:cs typeface="Calibri"/>
              </a:rPr>
              <a:t>m</a:t>
            </a:r>
            <a:r>
              <a:rPr lang="en-US" b="1">
                <a:latin typeface="Calibri"/>
                <a:cs typeface="Calibri"/>
              </a:rPr>
              <a:t> </a:t>
            </a:r>
            <a:r>
              <a:rPr lang="en-US" b="1">
                <a:latin typeface="Calibri"/>
                <a:ea typeface="Comic Sans MS" charset="0"/>
                <a:cs typeface="Calibri"/>
                <a:sym typeface="Symbol" charset="0"/>
              </a:rPr>
              <a:t>≅</a:t>
            </a:r>
            <a:r>
              <a:rPr lang="en-US" b="1">
                <a:latin typeface="Calibri"/>
                <a:cs typeface="Calibri"/>
              </a:rPr>
              <a:t> -16 mV.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7200" y="2667000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alibri"/>
                <a:cs typeface="Calibri"/>
              </a:rPr>
              <a:t> Note that this is above the Nernst (reversal) potential for K</a:t>
            </a:r>
            <a:r>
              <a:rPr lang="en-US" baseline="30000">
                <a:latin typeface="Calibri"/>
                <a:cs typeface="Calibri"/>
              </a:rPr>
              <a:t>+</a:t>
            </a:r>
            <a:r>
              <a:rPr lang="en-US">
                <a:latin typeface="Calibri"/>
                <a:cs typeface="Calibri"/>
              </a:rPr>
              <a:t> and Cl</a:t>
            </a:r>
            <a:r>
              <a:rPr lang="en-US" baseline="30000">
                <a:latin typeface="Calibri"/>
                <a:cs typeface="Calibri"/>
              </a:rPr>
              <a:t>-</a:t>
            </a:r>
            <a:r>
              <a:rPr lang="en-US">
                <a:latin typeface="Calibri"/>
                <a:cs typeface="Calibri"/>
              </a:rPr>
              <a:t> and below that of Na</a:t>
            </a:r>
            <a:r>
              <a:rPr lang="en-US" baseline="30000">
                <a:latin typeface="Calibri"/>
                <a:cs typeface="Calibri"/>
              </a:rPr>
              <a:t>+</a:t>
            </a:r>
            <a:endParaRPr lang="en-US">
              <a:latin typeface="Calibri"/>
              <a:cs typeface="Calibri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09600" y="419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latin typeface="Calibri"/>
                <a:cs typeface="Calibri"/>
              </a:rPr>
              <a:t> Can theory shed some light?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The Chord Conductance Equation</a:t>
            </a:r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04800" y="2971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The Chord conductance equation:  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>
                <a:latin typeface="Calibri"/>
                <a:cs typeface="Calibri"/>
              </a:rPr>
              <a:t>i</a:t>
            </a:r>
            <a:r>
              <a:rPr lang="en-US" i="1" baseline="-25000" dirty="0">
                <a:latin typeface="Calibri"/>
                <a:cs typeface="Calibri"/>
              </a:rPr>
              <a:t>m</a:t>
            </a:r>
            <a:r>
              <a:rPr lang="en-US" i="1" dirty="0">
                <a:latin typeface="Calibri"/>
                <a:cs typeface="Calibri"/>
              </a:rPr>
              <a:t> = </a:t>
            </a:r>
            <a:r>
              <a:rPr lang="en-US" i="1" dirty="0" err="1">
                <a:latin typeface="Calibri"/>
                <a:cs typeface="Calibri"/>
              </a:rPr>
              <a:t>i</a:t>
            </a:r>
            <a:r>
              <a:rPr lang="en-US" i="1" baseline="-25000" dirty="0" err="1">
                <a:latin typeface="Calibri"/>
                <a:cs typeface="Calibri"/>
              </a:rPr>
              <a:t>K</a:t>
            </a:r>
            <a:r>
              <a:rPr lang="en-US" i="1" baseline="-25000" dirty="0">
                <a:latin typeface="Calibri"/>
                <a:cs typeface="Calibri"/>
              </a:rPr>
              <a:t>+</a:t>
            </a:r>
            <a:r>
              <a:rPr lang="en-US" i="1" dirty="0">
                <a:latin typeface="Calibri"/>
                <a:cs typeface="Calibri"/>
              </a:rPr>
              <a:t> + </a:t>
            </a:r>
            <a:r>
              <a:rPr lang="en-US" i="1" dirty="0" err="1">
                <a:latin typeface="Calibri"/>
                <a:cs typeface="Calibri"/>
              </a:rPr>
              <a:t>i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baseline="-25000" dirty="0">
                <a:latin typeface="Calibri"/>
                <a:cs typeface="Calibri"/>
              </a:rPr>
              <a:t>Na+ </a:t>
            </a:r>
            <a:r>
              <a:rPr lang="en-US" i="1" dirty="0">
                <a:latin typeface="Calibri"/>
                <a:cs typeface="Calibri"/>
              </a:rPr>
              <a:t>+ </a:t>
            </a:r>
            <a:r>
              <a:rPr lang="en-US" i="1" dirty="0" err="1">
                <a:latin typeface="Calibri"/>
                <a:cs typeface="Calibri"/>
              </a:rPr>
              <a:t>i</a:t>
            </a:r>
            <a:r>
              <a:rPr lang="en-US" i="1" dirty="0">
                <a:latin typeface="Calibri"/>
                <a:cs typeface="Calibri"/>
              </a:rPr>
              <a:t> </a:t>
            </a:r>
            <a:r>
              <a:rPr lang="en-US" i="1" baseline="-25000" dirty="0" err="1">
                <a:latin typeface="Calibri"/>
                <a:cs typeface="Calibri"/>
              </a:rPr>
              <a:t>Cl</a:t>
            </a:r>
            <a:r>
              <a:rPr lang="en-US" i="1" baseline="-25000" dirty="0">
                <a:latin typeface="Calibri"/>
                <a:cs typeface="Calibri"/>
              </a:rPr>
              <a:t>-</a:t>
            </a:r>
            <a:endParaRPr lang="en-US" baseline="-25000" dirty="0">
              <a:latin typeface="Calibri"/>
              <a:cs typeface="Calibri"/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2438400" y="3886200"/>
            <a:ext cx="510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At </a:t>
            </a:r>
            <a:r>
              <a:rPr lang="en-US" dirty="0" smtClean="0">
                <a:latin typeface="Calibri"/>
                <a:cs typeface="Calibri"/>
              </a:rPr>
              <a:t>steady-state (dV/dt=0):  </a:t>
            </a:r>
            <a:r>
              <a:rPr lang="en-US" i="1" dirty="0">
                <a:latin typeface="Calibri"/>
                <a:cs typeface="Calibri"/>
              </a:rPr>
              <a:t>i</a:t>
            </a:r>
            <a:r>
              <a:rPr lang="en-US" i="1" baseline="-25000" dirty="0">
                <a:latin typeface="Calibri"/>
                <a:cs typeface="Calibri"/>
              </a:rPr>
              <a:t>m</a:t>
            </a:r>
            <a:r>
              <a:rPr lang="en-US" dirty="0">
                <a:latin typeface="Calibri"/>
                <a:cs typeface="Calibri"/>
              </a:rPr>
              <a:t> = 0</a:t>
            </a:r>
            <a:endParaRPr lang="en-US" baseline="-25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Ionic Currents and </a:t>
            </a:r>
            <a:r>
              <a:rPr lang="en-US" i="1" dirty="0">
                <a:ea typeface="ＭＳ Ｐゴシック" charset="0"/>
              </a:rPr>
              <a:t>E</a:t>
            </a:r>
            <a:r>
              <a:rPr lang="en-US" baseline="-25000" dirty="0">
                <a:ea typeface="ＭＳ Ｐゴシック" charset="0"/>
              </a:rPr>
              <a:t>m</a:t>
            </a:r>
            <a:endParaRPr lang="en-US" dirty="0">
              <a:ea typeface="ＭＳ Ｐゴシック" charset="0"/>
            </a:endParaRP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685800" y="1219200"/>
            <a:ext cx="6553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At </a:t>
            </a:r>
            <a:r>
              <a:rPr lang="en-US" dirty="0" smtClean="0">
                <a:latin typeface="Calibri"/>
                <a:cs typeface="Calibri"/>
              </a:rPr>
              <a:t>stead-state,</a:t>
            </a:r>
            <a:r>
              <a:rPr lang="en-US" i="1" dirty="0" smtClean="0">
                <a:latin typeface="Calibri"/>
                <a:cs typeface="Calibri"/>
              </a:rPr>
              <a:t> </a:t>
            </a:r>
            <a:r>
              <a:rPr lang="en-US" i="1" dirty="0">
                <a:latin typeface="Calibri"/>
                <a:cs typeface="Calibri"/>
              </a:rPr>
              <a:t>i</a:t>
            </a:r>
            <a:r>
              <a:rPr lang="en-US" baseline="-25000" dirty="0">
                <a:latin typeface="Calibri"/>
                <a:cs typeface="Calibri"/>
              </a:rPr>
              <a:t>m</a:t>
            </a:r>
            <a:r>
              <a:rPr lang="en-US" dirty="0">
                <a:latin typeface="Calibri"/>
                <a:cs typeface="Calibri"/>
              </a:rPr>
              <a:t> = 0 and </a:t>
            </a:r>
            <a:r>
              <a:rPr lang="en-US" i="1" dirty="0" err="1">
                <a:latin typeface="Calibri"/>
                <a:cs typeface="Calibri"/>
              </a:rPr>
              <a:t>dE</a:t>
            </a:r>
            <a:r>
              <a:rPr lang="en-US" i="1" baseline="-25000" dirty="0" err="1">
                <a:latin typeface="Calibri"/>
                <a:cs typeface="Calibri"/>
              </a:rPr>
              <a:t>m</a:t>
            </a:r>
            <a:r>
              <a:rPr lang="en-US" i="1" dirty="0">
                <a:latin typeface="Calibri"/>
                <a:cs typeface="Calibri"/>
              </a:rPr>
              <a:t>/dt </a:t>
            </a:r>
            <a:r>
              <a:rPr lang="en-US" dirty="0">
                <a:latin typeface="Calibri"/>
                <a:cs typeface="Calibri"/>
              </a:rPr>
              <a:t>= 0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Remember that:   </a:t>
            </a:r>
            <a:r>
              <a:rPr lang="en-US" i="1" dirty="0" err="1">
                <a:latin typeface="Calibri"/>
                <a:cs typeface="Calibri"/>
              </a:rPr>
              <a:t>i</a:t>
            </a:r>
            <a:r>
              <a:rPr lang="en-US" baseline="-25000" dirty="0" err="1">
                <a:latin typeface="Calibri"/>
                <a:cs typeface="Calibri"/>
              </a:rPr>
              <a:t>ion</a:t>
            </a:r>
            <a:r>
              <a:rPr lang="en-US" i="1" dirty="0">
                <a:latin typeface="Calibri"/>
                <a:cs typeface="Calibri"/>
              </a:rPr>
              <a:t> = </a:t>
            </a:r>
            <a:r>
              <a:rPr lang="en-US" i="1" dirty="0" err="1">
                <a:latin typeface="Calibri"/>
                <a:cs typeface="Calibri"/>
              </a:rPr>
              <a:t>G</a:t>
            </a:r>
            <a:r>
              <a:rPr lang="en-US" baseline="-25000" dirty="0" err="1">
                <a:latin typeface="Calibri"/>
                <a:cs typeface="Calibri"/>
              </a:rPr>
              <a:t>ion</a:t>
            </a:r>
            <a:r>
              <a:rPr lang="en-US" i="1" dirty="0">
                <a:latin typeface="Calibri"/>
                <a:cs typeface="Calibri"/>
              </a:rPr>
              <a:t> * </a:t>
            </a:r>
            <a:r>
              <a:rPr lang="en-US" dirty="0">
                <a:latin typeface="Calibri"/>
                <a:cs typeface="Calibri"/>
                <a:sym typeface="Symbol" charset="0"/>
              </a:rPr>
              <a:t></a:t>
            </a:r>
            <a:r>
              <a:rPr lang="en-US" dirty="0">
                <a:latin typeface="Calibri"/>
                <a:cs typeface="Calibri"/>
              </a:rPr>
              <a:t>E</a:t>
            </a:r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207899"/>
              </p:ext>
            </p:extLst>
          </p:nvPr>
        </p:nvGraphicFramePr>
        <p:xfrm>
          <a:off x="685800" y="5181600"/>
          <a:ext cx="76962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4" imgW="3479800" imgH="431800" progId="Equation.DSMT4">
                  <p:embed/>
                </p:oleObj>
              </mc:Choice>
              <mc:Fallback>
                <p:oleObj name="Equation" r:id="rId4" imgW="34798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81600"/>
                        <a:ext cx="76962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266700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Let</a:t>
            </a:r>
            <a:r>
              <a:rPr lang="ja-JP" altLang="en-US">
                <a:latin typeface="Calibri"/>
                <a:cs typeface="Calibri"/>
              </a:rPr>
              <a:t>’</a:t>
            </a:r>
            <a:r>
              <a:rPr lang="en-US" altLang="ja-JP">
                <a:latin typeface="Calibri"/>
                <a:cs typeface="Calibri"/>
              </a:rPr>
              <a:t>s assume that only Na</a:t>
            </a:r>
            <a:r>
              <a:rPr lang="en-US" altLang="ja-JP" baseline="30000">
                <a:latin typeface="Calibri"/>
                <a:cs typeface="Calibri"/>
              </a:rPr>
              <a:t>+</a:t>
            </a:r>
            <a:r>
              <a:rPr lang="en-US" altLang="ja-JP">
                <a:latin typeface="Calibri"/>
                <a:cs typeface="Calibri"/>
              </a:rPr>
              <a:t> and K</a:t>
            </a:r>
            <a:r>
              <a:rPr lang="en-US" altLang="ja-JP" baseline="30000">
                <a:latin typeface="Calibri"/>
                <a:cs typeface="Calibri"/>
              </a:rPr>
              <a:t>+</a:t>
            </a:r>
            <a:r>
              <a:rPr lang="en-US" altLang="ja-JP">
                <a:latin typeface="Calibri"/>
                <a:cs typeface="Calibri"/>
              </a:rPr>
              <a:t> matter in an EPSP at the NNMJ.  Substituting into the chord conductance equation:</a:t>
            </a:r>
            <a:endParaRPr lang="en-US" baseline="-25000">
              <a:latin typeface="Calibri"/>
              <a:cs typeface="Calibri"/>
            </a:endParaRPr>
          </a:p>
        </p:txBody>
      </p:sp>
      <p:graphicFrame>
        <p:nvGraphicFramePr>
          <p:cNvPr id="133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77830"/>
              </p:ext>
            </p:extLst>
          </p:nvPr>
        </p:nvGraphicFramePr>
        <p:xfrm>
          <a:off x="457200" y="3657600"/>
          <a:ext cx="8001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6" imgW="3390900" imgH="203200" progId="Equation.DSMT4">
                  <p:embed/>
                </p:oleObj>
              </mc:Choice>
              <mc:Fallback>
                <p:oleObj name="Equation" r:id="rId6" imgW="33909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80010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3400" y="44196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Re-arranging and solving for </a:t>
            </a:r>
            <a:r>
              <a:rPr lang="en-US" i="1">
                <a:latin typeface="Calibri"/>
                <a:cs typeface="Calibri"/>
              </a:rPr>
              <a:t>E</a:t>
            </a:r>
            <a:r>
              <a:rPr lang="en-US" baseline="-25000">
                <a:latin typeface="Calibri"/>
                <a:cs typeface="Calibri"/>
              </a:rPr>
              <a:t>m</a:t>
            </a:r>
            <a:r>
              <a:rPr lang="en-US">
                <a:latin typeface="Calibri"/>
                <a:cs typeface="Calibri"/>
              </a:rPr>
              <a:t>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The Chord Conductance -- </a:t>
            </a:r>
            <a:br>
              <a:rPr lang="en-US" dirty="0">
                <a:ea typeface="ＭＳ Ｐゴシック" charset="0"/>
              </a:rPr>
            </a:br>
            <a:r>
              <a:rPr lang="en-US" dirty="0">
                <a:ea typeface="ＭＳ Ｐゴシック" charset="0"/>
              </a:rPr>
              <a:t>What if </a:t>
            </a:r>
            <a:r>
              <a:rPr lang="en-US" i="1" dirty="0" err="1">
                <a:ea typeface="ＭＳ Ｐゴシック" charset="0"/>
              </a:rPr>
              <a:t>G</a:t>
            </a:r>
            <a:r>
              <a:rPr lang="en-US" baseline="-25000" dirty="0" err="1">
                <a:ea typeface="ＭＳ Ｐゴシック" charset="0"/>
              </a:rPr>
              <a:t>Na</a:t>
            </a:r>
            <a:r>
              <a:rPr lang="en-US" baseline="-25000" dirty="0">
                <a:ea typeface="ＭＳ Ｐゴシック" charset="0"/>
              </a:rPr>
              <a:t>+</a:t>
            </a:r>
            <a:r>
              <a:rPr lang="en-US" dirty="0">
                <a:ea typeface="ＭＳ Ｐゴシック" charset="0"/>
              </a:rPr>
              <a:t> equals </a:t>
            </a:r>
            <a:r>
              <a:rPr lang="en-US" i="1" dirty="0">
                <a:ea typeface="ＭＳ Ｐゴシック" charset="0"/>
              </a:rPr>
              <a:t>G</a:t>
            </a:r>
            <a:r>
              <a:rPr lang="en-US" baseline="-25000" dirty="0">
                <a:ea typeface="ＭＳ Ｐゴシック" charset="0"/>
              </a:rPr>
              <a:t>K+</a:t>
            </a:r>
            <a:r>
              <a:rPr lang="en-US" dirty="0">
                <a:ea typeface="ＭＳ Ｐゴシック" charset="0"/>
              </a:rPr>
              <a:t>?</a:t>
            </a:r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3058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One possibility is that the ACH gated channel are not specific to univalent positive ions (K</a:t>
            </a:r>
            <a:r>
              <a:rPr lang="en-US" baseline="30000" dirty="0">
                <a:latin typeface="Calibri"/>
                <a:cs typeface="Calibri"/>
              </a:rPr>
              <a:t>+</a:t>
            </a:r>
            <a:r>
              <a:rPr lang="en-US" dirty="0">
                <a:latin typeface="Calibri"/>
                <a:cs typeface="Calibri"/>
              </a:rPr>
              <a:t> and Na</a:t>
            </a:r>
            <a:r>
              <a:rPr lang="en-US" baseline="30000" dirty="0">
                <a:latin typeface="Calibri"/>
                <a:cs typeface="Calibri"/>
              </a:rPr>
              <a:t>+</a:t>
            </a:r>
            <a:r>
              <a:rPr lang="en-US" dirty="0">
                <a:latin typeface="Calibri"/>
                <a:cs typeface="Calibri"/>
              </a:rPr>
              <a:t>) -- that both would pass equally well through the gate.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2819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If this is true, then </a:t>
            </a:r>
            <a:r>
              <a:rPr lang="en-US" i="1">
                <a:latin typeface="Calibri"/>
                <a:cs typeface="Calibri"/>
              </a:rPr>
              <a:t>G</a:t>
            </a:r>
            <a:r>
              <a:rPr lang="en-US" i="1" baseline="-25000">
                <a:latin typeface="Calibri"/>
                <a:cs typeface="Calibri"/>
              </a:rPr>
              <a:t>Na+</a:t>
            </a:r>
            <a:r>
              <a:rPr lang="en-US" i="1">
                <a:latin typeface="Calibri"/>
                <a:cs typeface="Calibri"/>
              </a:rPr>
              <a:t> =  G</a:t>
            </a:r>
            <a:r>
              <a:rPr lang="en-US" i="1" baseline="-25000">
                <a:latin typeface="Calibri"/>
                <a:cs typeface="Calibri"/>
              </a:rPr>
              <a:t>K+</a:t>
            </a:r>
            <a:r>
              <a:rPr lang="en-US">
                <a:latin typeface="Calibri"/>
                <a:cs typeface="Calibri"/>
              </a:rPr>
              <a:t> = 1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The chord conductance equation solves to:</a:t>
            </a:r>
          </a:p>
        </p:txBody>
      </p:sp>
      <p:graphicFrame>
        <p:nvGraphicFramePr>
          <p:cNvPr id="174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641031"/>
              </p:ext>
            </p:extLst>
          </p:nvPr>
        </p:nvGraphicFramePr>
        <p:xfrm>
          <a:off x="1295400" y="4038600"/>
          <a:ext cx="5943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4" imgW="3479800" imgH="431800" progId="Equation.DSMT4">
                  <p:embed/>
                </p:oleObj>
              </mc:Choice>
              <mc:Fallback>
                <p:oleObj name="Equation" r:id="rId4" imgW="34798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38600"/>
                        <a:ext cx="59436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738236"/>
              </p:ext>
            </p:extLst>
          </p:nvPr>
        </p:nvGraphicFramePr>
        <p:xfrm>
          <a:off x="1676400" y="5334000"/>
          <a:ext cx="58674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6" imgW="2044700" imgH="393700" progId="Equation.DSMT4">
                  <p:embed/>
                </p:oleObj>
              </mc:Choice>
              <mc:Fallback>
                <p:oleObj name="Equation" r:id="rId6" imgW="20447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34000"/>
                        <a:ext cx="58674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</a:rPr>
              <a:t>Prediction – If </a:t>
            </a:r>
            <a:r>
              <a:rPr lang="en-US" i="1" dirty="0" err="1" smtClean="0">
                <a:ea typeface="ＭＳ Ｐゴシック" charset="0"/>
              </a:rPr>
              <a:t>G</a:t>
            </a:r>
            <a:r>
              <a:rPr lang="en-US" baseline="-25000" dirty="0" err="1" smtClean="0">
                <a:ea typeface="ＭＳ Ｐゴシック" charset="0"/>
              </a:rPr>
              <a:t>Na</a:t>
            </a:r>
            <a:r>
              <a:rPr lang="en-US" baseline="-25000" dirty="0" smtClean="0">
                <a:ea typeface="ＭＳ Ｐゴシック" charset="0"/>
              </a:rPr>
              <a:t>+</a:t>
            </a:r>
            <a:r>
              <a:rPr lang="en-US" dirty="0" smtClean="0">
                <a:ea typeface="ＭＳ Ｐゴシック" charset="0"/>
              </a:rPr>
              <a:t> =</a:t>
            </a:r>
            <a:r>
              <a:rPr lang="en-US" i="1" dirty="0" smtClean="0">
                <a:ea typeface="ＭＳ Ｐゴシック" charset="0"/>
              </a:rPr>
              <a:t> G</a:t>
            </a:r>
            <a:r>
              <a:rPr lang="en-US" baseline="-25000" dirty="0" smtClean="0">
                <a:ea typeface="ＭＳ Ｐゴシック" charset="0"/>
              </a:rPr>
              <a:t>K+</a:t>
            </a:r>
            <a:r>
              <a:rPr lang="en-US" dirty="0" smtClean="0">
                <a:ea typeface="ＭＳ Ｐゴシック" charset="0"/>
              </a:rPr>
              <a:t> …</a:t>
            </a:r>
            <a:endParaRPr lang="en-US" dirty="0">
              <a:ea typeface="ＭＳ Ｐゴシック" charset="0"/>
            </a:endParaRPr>
          </a:p>
        </p:txBody>
      </p:sp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7924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The peak depolarization of the post synaptic membrane should be the average of the equilibrium potentials for the ions involved</a:t>
            </a:r>
          </a:p>
          <a:p>
            <a:pPr>
              <a:spcBef>
                <a:spcPct val="50000"/>
              </a:spcBef>
            </a:pPr>
            <a:endParaRPr lang="en-US">
              <a:latin typeface="Calibri"/>
              <a:cs typeface="Calibri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 -- the predicted value for Na+ and K+ with equal conductance matches the actual empirical evidence.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352800" cy="5791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Behavior of the Post-synaptic Membrane Following ACH Binding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062413" y="228600"/>
          <a:ext cx="5081587" cy="624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4" imgW="5080000" imgH="6248400" progId="Word.Document.8">
                  <p:embed/>
                </p:oleObj>
              </mc:Choice>
              <mc:Fallback>
                <p:oleObj name="Document" r:id="rId4" imgW="5080000" imgH="6248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413" y="228600"/>
                        <a:ext cx="5081587" cy="624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70044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682</Words>
  <Application>Microsoft Macintosh PowerPoint</Application>
  <PresentationFormat>On-screen Show (4:3)</PresentationFormat>
  <Paragraphs>86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Blank Presentation</vt:lpstr>
      <vt:lpstr>Document</vt:lpstr>
      <vt:lpstr>Equation</vt:lpstr>
      <vt:lpstr>Cell-to-Cell Communication</vt:lpstr>
      <vt:lpstr>Nicotinic Neuromuscular Junction  (NNMJ)</vt:lpstr>
      <vt:lpstr>Behavior of the Post-synaptic Membrane Following ACH Binding</vt:lpstr>
      <vt:lpstr>Summary of Observations</vt:lpstr>
      <vt:lpstr>The Chord Conductance Equation</vt:lpstr>
      <vt:lpstr>Ionic Currents and Em</vt:lpstr>
      <vt:lpstr>The Chord Conductance --  What if GNa+ equals GK+?</vt:lpstr>
      <vt:lpstr>Prediction – If GNa+ = GK+ …</vt:lpstr>
      <vt:lpstr>Behavior of the Post-synaptic Membrane Following ACH Binding</vt:lpstr>
      <vt:lpstr>Neural computation</vt:lpstr>
      <vt:lpstr>No Summation</vt:lpstr>
      <vt:lpstr>Spatial Summation</vt:lpstr>
      <vt:lpstr>Temporal Summation</vt:lpstr>
      <vt:lpstr>Inhibition</vt:lpstr>
      <vt:lpstr>Peripheral Nervous Systems</vt:lpstr>
      <vt:lpstr>Gross Morphology</vt:lpstr>
      <vt:lpstr>Pharmacology</vt:lpstr>
      <vt:lpstr>Sympathetic Post-ganglionic NT</vt:lpstr>
      <vt:lpstr>Catecholamines</vt:lpstr>
      <vt:lpstr>Actions of Catecholamine Receptors</vt:lpstr>
      <vt:lpstr>Autonomic Receptors, Agonists, and Antagonists</vt:lpstr>
      <vt:lpstr>Autonomic Responses in Different Tissues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Cell-Cell Communication</dc:title>
  <cp:lastModifiedBy>Prestwich Ken</cp:lastModifiedBy>
  <cp:revision>32</cp:revision>
  <dcterms:created xsi:type="dcterms:W3CDTF">2008-11-03T13:28:35Z</dcterms:created>
  <dcterms:modified xsi:type="dcterms:W3CDTF">2016-10-05T13:37:27Z</dcterms:modified>
</cp:coreProperties>
</file>