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77" r:id="rId3"/>
    <p:sldId id="257" r:id="rId4"/>
    <p:sldId id="258" r:id="rId5"/>
    <p:sldId id="274" r:id="rId6"/>
    <p:sldId id="280" r:id="rId7"/>
    <p:sldId id="275" r:id="rId8"/>
    <p:sldId id="276" r:id="rId9"/>
    <p:sldId id="273" r:id="rId10"/>
    <p:sldId id="263" r:id="rId11"/>
    <p:sldId id="278" r:id="rId12"/>
    <p:sldId id="264" r:id="rId13"/>
    <p:sldId id="265" r:id="rId14"/>
    <p:sldId id="267" r:id="rId15"/>
    <p:sldId id="27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0B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18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8435BA0-CBEF-D94B-8A94-7ED4A5AEB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4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F0012F7-1CD5-8F41-8AD3-09892F59A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3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77F29E8-BAB5-4846-872E-77A2FBD44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0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0F3DC7C-DCAB-0A40-85F1-EBAFF56A5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9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AE2D93D-5276-094E-A78C-B7CF39BC3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4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9562B7D-C17F-034C-90D5-8574C5F99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3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AB6FEA2-242D-FF44-9F27-596F271F1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5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C84F95F-B2C4-504F-8841-2FEAA6897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9F2284E-5F7C-D147-AE22-5A832911B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2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63A1908-1083-C247-B24B-85C3FCA6A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9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844B69B-6D06-0D48-BCDC-E9326826A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1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/>
          <a:ea typeface="ＭＳ Ｐゴシック" pitchFamily="-65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-65" charset="0"/>
          <a:ea typeface="ＭＳ Ｐゴシック" pitchFamily="-65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-65" charset="0"/>
          <a:ea typeface="ＭＳ Ｐゴシック" pitchFamily="-65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-65" charset="0"/>
          <a:ea typeface="ＭＳ Ｐゴシック" pitchFamily="-65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-65" charset="0"/>
          <a:ea typeface="ＭＳ Ｐゴシック" pitchFamily="-65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image" Target="../media/image2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682456"/>
              </p:ext>
            </p:extLst>
          </p:nvPr>
        </p:nvGraphicFramePr>
        <p:xfrm>
          <a:off x="914400" y="1371600"/>
          <a:ext cx="7010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Document" r:id="rId3" imgW="3860800" imgH="965200" progId="Word.Document.8">
                  <p:embed/>
                </p:oleObj>
              </mc:Choice>
              <mc:Fallback>
                <p:oleObj name="Document" r:id="rId3" imgW="3860800" imgH="965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7010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5257800" cy="1143000"/>
          </a:xfrm>
        </p:spPr>
        <p:txBody>
          <a:bodyPr/>
          <a:lstStyle/>
          <a:p>
            <a:r>
              <a:rPr lang="en-US" sz="3200" dirty="0">
                <a:latin typeface="Calibri"/>
                <a:ea typeface="ＭＳ Ｐゴシック" charset="0"/>
                <a:cs typeface="Calibri"/>
              </a:rPr>
              <a:t>General Shape of a Smooth Muscle Cell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362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3200400"/>
            <a:ext cx="8229600" cy="3429000"/>
            <a:chOff x="685800" y="3200400"/>
            <a:chExt cx="8229600" cy="3429000"/>
          </a:xfrm>
        </p:grpSpPr>
        <p:pic>
          <p:nvPicPr>
            <p:cNvPr id="2" name="Picture 1" descr="Smooth_muscle_tissu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3200400"/>
              <a:ext cx="4572000" cy="3429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85800" y="5410200"/>
              <a:ext cx="3276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latin typeface="Calibri"/>
                  <a:cs typeface="Calibri"/>
                </a:rPr>
                <a:t>"Smooth muscle tissue" by Juan Carlos Fonseca Mata - Own work. Licensed under CC BY-SA 4.0 via Commons - https://</a:t>
              </a:r>
              <a:r>
                <a:rPr lang="en-US" sz="800" dirty="0" err="1">
                  <a:latin typeface="Calibri"/>
                  <a:cs typeface="Calibri"/>
                </a:rPr>
                <a:t>commons.wikimedia.org</a:t>
              </a:r>
              <a:r>
                <a:rPr lang="en-US" sz="800" dirty="0">
                  <a:latin typeface="Calibri"/>
                  <a:cs typeface="Calibri"/>
                </a:rPr>
                <a:t>/wiki/</a:t>
              </a:r>
              <a:r>
                <a:rPr lang="en-US" sz="800" dirty="0" err="1">
                  <a:latin typeface="Calibri"/>
                  <a:cs typeface="Calibri"/>
                </a:rPr>
                <a:t>File:Smooth_muscle_tissue.jpg</a:t>
              </a:r>
              <a:r>
                <a:rPr lang="en-US" sz="800" dirty="0">
                  <a:latin typeface="Calibri"/>
                  <a:cs typeface="Calibri"/>
                </a:rPr>
                <a:t>#/media/</a:t>
              </a:r>
              <a:r>
                <a:rPr lang="en-US" sz="800" dirty="0" err="1">
                  <a:latin typeface="Calibri"/>
                  <a:cs typeface="Calibri"/>
                </a:rPr>
                <a:t>File:Smooth_muscle_tissue.jpg</a:t>
              </a:r>
              <a:endParaRPr lang="en-US" sz="800" dirty="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Calcium and the Control of MLCK Leading to Control of the Myosin Light Chain</a:t>
            </a:r>
          </a:p>
        </p:txBody>
      </p:sp>
      <p:grpSp>
        <p:nvGrpSpPr>
          <p:cNvPr id="21506" name="Group 7"/>
          <p:cNvGrpSpPr>
            <a:grpSpLocks/>
          </p:cNvGrpSpPr>
          <p:nvPr/>
        </p:nvGrpSpPr>
        <p:grpSpPr bwMode="auto">
          <a:xfrm>
            <a:off x="304800" y="2209800"/>
            <a:ext cx="8458200" cy="3138488"/>
            <a:chOff x="192" y="1392"/>
            <a:chExt cx="5328" cy="1977"/>
          </a:xfrm>
        </p:grpSpPr>
        <p:graphicFrame>
          <p:nvGraphicFramePr>
            <p:cNvPr id="21507" name="Object 2"/>
            <p:cNvGraphicFramePr>
              <a:graphicFrameLocks noChangeAspect="1"/>
            </p:cNvGraphicFramePr>
            <p:nvPr/>
          </p:nvGraphicFramePr>
          <p:xfrm>
            <a:off x="192" y="1392"/>
            <a:ext cx="5040" cy="9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4" name="Document" r:id="rId3" imgW="5511800" imgH="1054100" progId="Word.Document.8">
                    <p:embed/>
                  </p:oleObj>
                </mc:Choice>
                <mc:Fallback>
                  <p:oleObj name="Document" r:id="rId3" imgW="5511800" imgH="1054100" progId="Word.Documen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1392"/>
                          <a:ext cx="5040" cy="9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08" name="Object 3"/>
            <p:cNvGraphicFramePr>
              <a:graphicFrameLocks noChangeAspect="1"/>
            </p:cNvGraphicFramePr>
            <p:nvPr/>
          </p:nvGraphicFramePr>
          <p:xfrm>
            <a:off x="336" y="3072"/>
            <a:ext cx="5184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5" name="Document" r:id="rId5" imgW="5511800" imgH="317500" progId="Word.Document.8">
                    <p:embed/>
                  </p:oleObj>
                </mc:Choice>
                <mc:Fallback>
                  <p:oleObj name="Document" r:id="rId5" imgW="5511800" imgH="317500" progId="Word.Documen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3072"/>
                          <a:ext cx="5184" cy="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 flipH="1">
              <a:off x="2880" y="2400"/>
              <a:ext cx="72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 flipV="1">
              <a:off x="3024" y="2400"/>
              <a:ext cx="72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Contracted </a:t>
            </a:r>
            <a:r>
              <a:rPr lang="en-US" sz="3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Smooth Muscle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22530" name="Picture 3" descr="Contracted_SmoothMus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45185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Object 2"/>
          <p:cNvGraphicFramePr>
            <a:graphicFrameLocks noChangeAspect="1"/>
          </p:cNvGraphicFramePr>
          <p:nvPr/>
        </p:nvGraphicFramePr>
        <p:xfrm>
          <a:off x="838200" y="2819400"/>
          <a:ext cx="77724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Document" r:id="rId3" imgW="4889500" imgH="304800" progId="Word.Document.8">
                  <p:embed/>
                </p:oleObj>
              </mc:Choice>
              <mc:Fallback>
                <p:oleObj name="Document" r:id="rId3" imgW="4889500" imgH="3048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19400"/>
                        <a:ext cx="77724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355725" y="1508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There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altLang="ja-JP" sz="3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s </a:t>
            </a:r>
            <a:r>
              <a:rPr lang="en-US" altLang="ja-JP" sz="32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A</a:t>
            </a:r>
            <a:r>
              <a:rPr lang="en-US" altLang="ja-JP" sz="3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lways </a:t>
            </a:r>
            <a:r>
              <a:rPr lang="en-US" altLang="ja-JP" sz="32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a </a:t>
            </a:r>
            <a:r>
              <a:rPr lang="en-US" altLang="ja-JP" sz="3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Reverse Process</a:t>
            </a:r>
            <a:r>
              <a:rPr lang="en-US" altLang="ja-JP" sz="32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: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600200" y="4267200"/>
            <a:ext cx="67818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Calibri"/>
                <a:cs typeface="Calibri"/>
              </a:rPr>
              <a:t>MLCP phosphatase is inhibited by a Ca</a:t>
            </a:r>
            <a:r>
              <a:rPr lang="en-US" baseline="30000" dirty="0">
                <a:latin typeface="Calibri"/>
                <a:cs typeface="Calibri"/>
              </a:rPr>
              <a:t>++</a:t>
            </a:r>
            <a:r>
              <a:rPr lang="en-US" dirty="0">
                <a:latin typeface="Calibri"/>
                <a:cs typeface="Calibri"/>
              </a:rPr>
              <a:t> dependent pathway (but in any case, its maximum activity is lower than MLCK)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Object 2"/>
          <p:cNvGraphicFramePr>
            <a:graphicFrameLocks noChangeAspect="1"/>
          </p:cNvGraphicFramePr>
          <p:nvPr/>
        </p:nvGraphicFramePr>
        <p:xfrm>
          <a:off x="533400" y="1676400"/>
          <a:ext cx="7772400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Document" r:id="rId3" imgW="5321300" imgH="3225800" progId="Word.Document.8">
                  <p:embed/>
                </p:oleObj>
              </mc:Choice>
              <mc:Fallback>
                <p:oleObj name="Document" r:id="rId3" imgW="5321300" imgH="32258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7772400" cy="471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915400" cy="1524000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charset="0"/>
                <a:cs typeface="Calibri"/>
              </a:rPr>
              <a:t>SM Contraction </a:t>
            </a:r>
            <a:r>
              <a:rPr lang="en-US" sz="2800" u="sng" dirty="0">
                <a:latin typeface="Calibri"/>
                <a:ea typeface="ＭＳ Ｐゴシック" charset="0"/>
                <a:cs typeface="Calibri"/>
              </a:rPr>
              <a:t>and</a:t>
            </a:r>
            <a:r>
              <a:rPr lang="en-US" sz="2800" dirty="0">
                <a:latin typeface="Calibri"/>
                <a:ea typeface="ＭＳ Ｐゴシック" charset="0"/>
                <a:cs typeface="Calibri"/>
              </a:rPr>
              <a:t> Relaxation: Ca</a:t>
            </a:r>
            <a:r>
              <a:rPr lang="en-US" sz="2800" baseline="30000" dirty="0">
                <a:latin typeface="Calibri"/>
                <a:ea typeface="ＭＳ Ｐゴシック" charset="0"/>
                <a:cs typeface="Calibri"/>
              </a:rPr>
              <a:t>++</a:t>
            </a:r>
            <a:r>
              <a:rPr lang="en-US" sz="2800" dirty="0">
                <a:latin typeface="Calibri"/>
                <a:ea typeface="ＭＳ Ｐゴシック" charset="0"/>
                <a:cs typeface="Calibri"/>
              </a:rPr>
              <a:t>  and the Regulation of Phosphorylation of the Myosin Light Chain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sz="3200" dirty="0">
                <a:solidFill>
                  <a:srgbClr val="720B00"/>
                </a:solidFill>
                <a:latin typeface="Calibri"/>
                <a:ea typeface="ＭＳ Ｐゴシック" charset="0"/>
                <a:cs typeface="Calibri"/>
              </a:rPr>
              <a:t>Regulation via the PKC Pathway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814388"/>
            <a:ext cx="8763000" cy="6043612"/>
            <a:chOff x="228600" y="814388"/>
            <a:chExt cx="8763000" cy="6043612"/>
          </a:xfrm>
        </p:grpSpPr>
        <p:pic>
          <p:nvPicPr>
            <p:cNvPr id="2560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814388"/>
              <a:ext cx="6781800" cy="6043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543800" y="2667000"/>
              <a:ext cx="1447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PKC = protein kinase C</a:t>
              </a:r>
              <a:endParaRPr lang="en-US" sz="20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5486400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PLC = phospholipase C</a:t>
              </a:r>
              <a:endParaRPr lang="en-US" sz="20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00600" y="3048000"/>
              <a:ext cx="990600" cy="553998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DAG</a:t>
              </a:r>
            </a:p>
            <a:p>
              <a:pPr algn="ctr"/>
              <a:r>
                <a:rPr lang="en-US" sz="1000" dirty="0" smtClean="0">
                  <a:solidFill>
                    <a:srgbClr val="FF0000"/>
                  </a:solidFill>
                  <a:latin typeface="Calibri"/>
                  <a:cs typeface="Calibri"/>
                </a:rPr>
                <a:t>(</a:t>
              </a:r>
              <a:r>
                <a:rPr lang="en-US" sz="1000" dirty="0" err="1" smtClean="0">
                  <a:solidFill>
                    <a:srgbClr val="FF0000"/>
                  </a:solidFill>
                  <a:latin typeface="Calibri"/>
                  <a:cs typeface="Calibri"/>
                </a:rPr>
                <a:t>diacyl</a:t>
              </a:r>
              <a:r>
                <a:rPr lang="en-US" sz="1000" dirty="0" smtClean="0">
                  <a:solidFill>
                    <a:srgbClr val="FF0000"/>
                  </a:solidFill>
                  <a:latin typeface="Calibri"/>
                  <a:cs typeface="Calibri"/>
                </a:rPr>
                <a:t> glycerol)</a:t>
              </a:r>
              <a:endParaRPr lang="en-US" sz="10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720B00"/>
                </a:solidFill>
                <a:latin typeface="Calibri"/>
                <a:ea typeface="ＭＳ Ｐゴシック" charset="0"/>
                <a:cs typeface="Calibri"/>
              </a:rPr>
              <a:t>Latch Mechanism?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>
                <a:latin typeface="Calibri"/>
                <a:ea typeface="ＭＳ Ｐゴシック" charset="0"/>
                <a:cs typeface="Calibri"/>
              </a:rPr>
              <a:t>Smooth Muscle Motor Units?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2" name="Picture 1" descr="1029_Smooth_Muscle_Motor_Uni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7995733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5410200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Calibri"/>
                <a:cs typeface="Calibri"/>
              </a:rPr>
              <a:t>"1029 Smooth Muscle Motor Units" by </a:t>
            </a:r>
            <a:r>
              <a:rPr lang="en-US" sz="800" dirty="0" err="1">
                <a:latin typeface="Calibri"/>
                <a:cs typeface="Calibri"/>
              </a:rPr>
              <a:t>OpenStax</a:t>
            </a:r>
            <a:r>
              <a:rPr lang="en-US" sz="800" dirty="0">
                <a:latin typeface="Calibri"/>
                <a:cs typeface="Calibri"/>
              </a:rPr>
              <a:t> College - Anatomy &amp; Physiology, </a:t>
            </a:r>
            <a:r>
              <a:rPr lang="en-US" sz="800" dirty="0" err="1">
                <a:latin typeface="Calibri"/>
                <a:cs typeface="Calibri"/>
              </a:rPr>
              <a:t>Connexions</a:t>
            </a:r>
            <a:r>
              <a:rPr lang="en-US" sz="800" dirty="0">
                <a:latin typeface="Calibri"/>
                <a:cs typeface="Calibri"/>
              </a:rPr>
              <a:t> Web site. http://</a:t>
            </a:r>
            <a:r>
              <a:rPr lang="en-US" sz="800" dirty="0" err="1">
                <a:latin typeface="Calibri"/>
                <a:cs typeface="Calibri"/>
              </a:rPr>
              <a:t>cnx.org</a:t>
            </a:r>
            <a:r>
              <a:rPr lang="en-US" sz="800" dirty="0">
                <a:latin typeface="Calibri"/>
                <a:cs typeface="Calibri"/>
              </a:rPr>
              <a:t>/content/col11496/1.6/, Jun 19, 2013.. Licensed under CC BY 3.0 via Commons - https://</a:t>
            </a:r>
            <a:r>
              <a:rPr lang="en-US" sz="800" dirty="0" err="1">
                <a:latin typeface="Calibri"/>
                <a:cs typeface="Calibri"/>
              </a:rPr>
              <a:t>commons.wikimedia.org</a:t>
            </a:r>
            <a:r>
              <a:rPr lang="en-US" sz="800" dirty="0">
                <a:latin typeface="Calibri"/>
                <a:cs typeface="Calibri"/>
              </a:rPr>
              <a:t>/wiki/File:1029_Smooth_Muscle_Motor_Units.jpg#/media/File:1029_Smooth_Muscle_Motor_Units.jpg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2"/>
          <p:cNvGraphicFramePr>
            <a:graphicFrameLocks noChangeAspect="1"/>
          </p:cNvGraphicFramePr>
          <p:nvPr/>
        </p:nvGraphicFramePr>
        <p:xfrm>
          <a:off x="1600200" y="4084638"/>
          <a:ext cx="7127875" cy="253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Document" r:id="rId3" imgW="5753100" imgH="2044700" progId="Word.Document.8">
                  <p:embed/>
                </p:oleObj>
              </mc:Choice>
              <mc:Fallback>
                <p:oleObj name="Document" r:id="rId3" imgW="5753100" imgH="20447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084638"/>
                        <a:ext cx="7127875" cy="253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1066800" y="1295400"/>
          <a:ext cx="6858000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Document" r:id="rId5" imgW="4902200" imgH="1701800" progId="Word.Document.8">
                  <p:embed/>
                </p:oleObj>
              </mc:Choice>
              <mc:Fallback>
                <p:oleObj name="Document" r:id="rId5" imgW="4902200" imgH="17018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6858000" cy="23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 sz="3200" dirty="0">
                <a:latin typeface="Calibri"/>
                <a:ea typeface="ＭＳ Ｐゴシック" charset="0"/>
                <a:cs typeface="Calibri"/>
              </a:rPr>
              <a:t>Contraction Patterns in Smooth Muscles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90800" y="3733800"/>
            <a:ext cx="601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C65228"/>
                </a:solidFill>
                <a:latin typeface="Calibri"/>
                <a:cs typeface="Calibri"/>
              </a:rPr>
              <a:t>Phasic (quick, SkMus-like) and tonic contractions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2"/>
          <p:cNvGraphicFramePr>
            <a:graphicFrameLocks noChangeAspect="1"/>
          </p:cNvGraphicFramePr>
          <p:nvPr/>
        </p:nvGraphicFramePr>
        <p:xfrm>
          <a:off x="533400" y="609600"/>
          <a:ext cx="4611688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Document" r:id="rId3" imgW="4610100" imgH="1968500" progId="Word.Document.8">
                  <p:embed/>
                </p:oleObj>
              </mc:Choice>
              <mc:Fallback>
                <p:oleObj name="Document" r:id="rId3" imgW="4610100" imgH="19685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4611688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3351213" y="2286000"/>
          <a:ext cx="5792787" cy="246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Document" r:id="rId5" imgW="5791200" imgH="2463800" progId="Word.Document.8">
                  <p:embed/>
                </p:oleObj>
              </mc:Choice>
              <mc:Fallback>
                <p:oleObj name="Document" r:id="rId5" imgW="5791200" imgH="24638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2286000"/>
                        <a:ext cx="5792787" cy="246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0" y="4584700"/>
          <a:ext cx="549910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Document" r:id="rId7" imgW="5499100" imgH="2273300" progId="Word.Document.8">
                  <p:embed/>
                </p:oleObj>
              </mc:Choice>
              <mc:Fallback>
                <p:oleObj name="Document" r:id="rId7" imgW="5499100" imgH="22733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84700"/>
                        <a:ext cx="5499100" cy="227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6781800" cy="609600"/>
          </a:xfrm>
        </p:spPr>
        <p:txBody>
          <a:bodyPr/>
          <a:lstStyle/>
          <a:p>
            <a:r>
              <a:rPr lang="en-US" sz="3200" dirty="0">
                <a:latin typeface="Calibri"/>
                <a:ea typeface="ＭＳ Ｐゴシック" charset="0"/>
                <a:cs typeface="Calibri"/>
              </a:rPr>
              <a:t>EC Coupling in Smooth Muscle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dirty="0">
                <a:latin typeface="Calibri"/>
                <a:ea typeface="ＭＳ Ｐゴシック" charset="0"/>
                <a:cs typeface="Calibri"/>
              </a:rPr>
              <a:t>Thin and Thick Filament Arrangements in Smooth Muscle</a:t>
            </a:r>
          </a:p>
        </p:txBody>
      </p:sp>
      <p:pic>
        <p:nvPicPr>
          <p:cNvPr id="17410" name="Picture 4" descr="Sm_filamentAngles&amp;Conn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6962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971800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Calibri"/>
                <a:cs typeface="Calibri"/>
              </a:rPr>
              <a:t>"1028 Smooth Muscle Contraction" by </a:t>
            </a:r>
            <a:r>
              <a:rPr lang="en-US" sz="800" dirty="0" err="1">
                <a:latin typeface="Calibri"/>
                <a:cs typeface="Calibri"/>
              </a:rPr>
              <a:t>OpenStax</a:t>
            </a:r>
            <a:r>
              <a:rPr lang="en-US" sz="800" dirty="0">
                <a:latin typeface="Calibri"/>
                <a:cs typeface="Calibri"/>
              </a:rPr>
              <a:t> College - Anatomy &amp; Physiology, </a:t>
            </a:r>
            <a:r>
              <a:rPr lang="en-US" sz="800" dirty="0" err="1">
                <a:latin typeface="Calibri"/>
                <a:cs typeface="Calibri"/>
              </a:rPr>
              <a:t>Connexions</a:t>
            </a:r>
            <a:r>
              <a:rPr lang="en-US" sz="800" dirty="0">
                <a:latin typeface="Calibri"/>
                <a:cs typeface="Calibri"/>
              </a:rPr>
              <a:t> Web site. http://</a:t>
            </a:r>
            <a:r>
              <a:rPr lang="en-US" sz="800" dirty="0" err="1">
                <a:latin typeface="Calibri"/>
                <a:cs typeface="Calibri"/>
              </a:rPr>
              <a:t>cnx.org</a:t>
            </a:r>
            <a:r>
              <a:rPr lang="en-US" sz="800" dirty="0">
                <a:latin typeface="Calibri"/>
                <a:cs typeface="Calibri"/>
              </a:rPr>
              <a:t>/content/col11496/1.6/, Jun 19, 2013.. Licensed under CC BY 3.0 via Commons - https://</a:t>
            </a:r>
            <a:r>
              <a:rPr lang="en-US" sz="800" dirty="0" err="1">
                <a:latin typeface="Calibri"/>
                <a:cs typeface="Calibri"/>
              </a:rPr>
              <a:t>commons.wikimedia.org</a:t>
            </a:r>
            <a:r>
              <a:rPr lang="en-US" sz="800" dirty="0">
                <a:latin typeface="Calibri"/>
                <a:cs typeface="Calibri"/>
              </a:rPr>
              <a:t>/wiki/File:1028_Smooth_Muscle_Contraction.jpg#/media/File:1028_Smooth_Muscle_Contraction.jpg</a:t>
            </a:r>
          </a:p>
        </p:txBody>
      </p:sp>
      <p:pic>
        <p:nvPicPr>
          <p:cNvPr id="3" name="Picture 2" descr="1028_Smooth_Muscle_Contra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846084" cy="16235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6248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Calibri"/>
                <a:cs typeface="Calibri"/>
              </a:rPr>
              <a:t>"Actin myosin filaments" by </a:t>
            </a:r>
            <a:r>
              <a:rPr lang="en-US" sz="800" dirty="0" err="1">
                <a:latin typeface="Calibri"/>
                <a:cs typeface="Calibri"/>
              </a:rPr>
              <a:t>Boumphreyfr</a:t>
            </a:r>
            <a:r>
              <a:rPr lang="en-US" sz="800" dirty="0">
                <a:latin typeface="Calibri"/>
                <a:cs typeface="Calibri"/>
              </a:rPr>
              <a:t> - Own work. Licensed under CC BY-SA 3.0 via Commons - https://</a:t>
            </a:r>
            <a:r>
              <a:rPr lang="en-US" sz="800" dirty="0" err="1">
                <a:latin typeface="Calibri"/>
                <a:cs typeface="Calibri"/>
              </a:rPr>
              <a:t>commons.wikimedia.org</a:t>
            </a:r>
            <a:r>
              <a:rPr lang="en-US" sz="800" dirty="0">
                <a:latin typeface="Calibri"/>
                <a:cs typeface="Calibri"/>
              </a:rPr>
              <a:t>/wiki/</a:t>
            </a:r>
            <a:r>
              <a:rPr lang="en-US" sz="800" dirty="0" err="1">
                <a:latin typeface="Calibri"/>
                <a:cs typeface="Calibri"/>
              </a:rPr>
              <a:t>File:Actin_myosin_filaments.png</a:t>
            </a:r>
            <a:r>
              <a:rPr lang="en-US" sz="800" dirty="0">
                <a:latin typeface="Calibri"/>
                <a:cs typeface="Calibri"/>
              </a:rPr>
              <a:t>#/media/</a:t>
            </a:r>
            <a:r>
              <a:rPr lang="en-US" sz="800" dirty="0" err="1">
                <a:latin typeface="Calibri"/>
                <a:cs typeface="Calibri"/>
              </a:rPr>
              <a:t>File:Actin_myosin_filaments.png</a:t>
            </a:r>
            <a:endParaRPr lang="en-US" sz="800" dirty="0">
              <a:latin typeface="Calibri"/>
              <a:cs typeface="Calibri"/>
            </a:endParaRPr>
          </a:p>
        </p:txBody>
      </p:sp>
      <p:pic>
        <p:nvPicPr>
          <p:cNvPr id="5" name="Picture 4" descr="Actin_myosin_filamen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86200"/>
            <a:ext cx="5105400" cy="2233613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/>
                <a:ea typeface="ＭＳ Ｐゴシック" pitchFamily="-65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 pitchFamily="-65" charset="0"/>
                <a:ea typeface="ＭＳ Ｐゴシック" pitchFamily="-65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 pitchFamily="-65" charset="0"/>
                <a:ea typeface="ＭＳ Ｐゴシック" pitchFamily="-65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 pitchFamily="-65" charset="0"/>
                <a:ea typeface="ＭＳ Ｐゴシック" pitchFamily="-65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omic Sans MS" pitchFamily="-65" charset="0"/>
                <a:ea typeface="ＭＳ Ｐゴシック" pitchFamily="-65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Contraction in Smooth Muscle -</a:t>
            </a:r>
            <a:r>
              <a:rPr lang="en-US" sz="3200" smtClean="0">
                <a:latin typeface="Calibri"/>
                <a:ea typeface="ＭＳ Ｐゴシック" charset="0"/>
                <a:cs typeface="Calibri"/>
              </a:rPr>
              <a:t>- Overview</a:t>
            </a:r>
            <a:endParaRPr lang="en-US" sz="3200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27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dirty="0">
                <a:latin typeface="Calibri"/>
                <a:ea typeface="ＭＳ Ｐゴシック" charset="0"/>
                <a:cs typeface="Calibri"/>
              </a:rPr>
              <a:t>Caldesmon</a:t>
            </a:r>
          </a:p>
        </p:txBody>
      </p:sp>
      <p:pic>
        <p:nvPicPr>
          <p:cNvPr id="18434" name="Picture 3" descr="Caldesm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42290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>
                <a:latin typeface="Calibri"/>
                <a:ea typeface="ＭＳ Ｐゴシック" charset="0"/>
                <a:cs typeface="Calibri"/>
              </a:rPr>
              <a:t>Caldesmon In Relaxed Fibers</a:t>
            </a:r>
          </a:p>
        </p:txBody>
      </p:sp>
      <p:pic>
        <p:nvPicPr>
          <p:cNvPr id="19458" name="Picture 3" descr="SmoothMuscl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0104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305800" cy="762000"/>
          </a:xfrm>
        </p:spPr>
        <p:txBody>
          <a:bodyPr/>
          <a:lstStyle/>
          <a:p>
            <a:r>
              <a:rPr lang="en-US" sz="3200" dirty="0">
                <a:latin typeface="Calibri"/>
                <a:ea typeface="ＭＳ Ｐゴシック" charset="0"/>
                <a:cs typeface="Calibri"/>
              </a:rPr>
              <a:t>Regulation of Smooth Muscle Contraction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04800" y="1325940"/>
            <a:ext cx="800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 dirty="0">
                <a:latin typeface="Calibri"/>
                <a:cs typeface="Calibri"/>
              </a:rPr>
              <a:t>Thick Filament Regulation (on myosin light chain)</a:t>
            </a:r>
            <a:r>
              <a:rPr lang="en-US" dirty="0">
                <a:latin typeface="Calibri"/>
                <a:cs typeface="Calibri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	-- Modulation by MLCK/MLCP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	-- Other Mechanisms</a:t>
            </a:r>
            <a:endParaRPr lang="en-US" u="sng" dirty="0">
              <a:latin typeface="Calibri"/>
              <a:cs typeface="Calibri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0500" y="3581400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>
                <a:latin typeface="Calibri"/>
                <a:cs typeface="Calibri"/>
              </a:rPr>
              <a:t>Thin Filament Regulation (?)</a:t>
            </a:r>
            <a:r>
              <a:rPr lang="en-US">
                <a:latin typeface="Calibri"/>
                <a:cs typeface="Calibri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	--  Does caldesmon have a regulatory role?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	--  Other mechanisms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364</Words>
  <Application>Microsoft Macintosh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Blank Presentation</vt:lpstr>
      <vt:lpstr>Document</vt:lpstr>
      <vt:lpstr>General Shape of a Smooth Muscle Cell</vt:lpstr>
      <vt:lpstr>Smooth Muscle Motor Units?</vt:lpstr>
      <vt:lpstr>Contraction Patterns in Smooth Muscles</vt:lpstr>
      <vt:lpstr>EC Coupling in Smooth Muscle</vt:lpstr>
      <vt:lpstr>Thin and Thick Filament Arrangements in Smooth Muscle</vt:lpstr>
      <vt:lpstr>PowerPoint Presentation</vt:lpstr>
      <vt:lpstr>Caldesmon</vt:lpstr>
      <vt:lpstr>Caldesmon In Relaxed Fibers</vt:lpstr>
      <vt:lpstr>Regulation of Smooth Muscle Contraction</vt:lpstr>
      <vt:lpstr>Calcium and the Control of MLCK Leading to Control of the Myosin Light Chain</vt:lpstr>
      <vt:lpstr>Contracted Smooth Muscle</vt:lpstr>
      <vt:lpstr>There is Always a Reverse Process:</vt:lpstr>
      <vt:lpstr>SM Contraction and Relaxation: Ca++  and the Regulation of Phosphorylation of the Myosin Light Chain</vt:lpstr>
      <vt:lpstr>Regulation via the PKC Pathway</vt:lpstr>
      <vt:lpstr>Latch Mechanism?</vt:lpstr>
    </vt:vector>
  </TitlesOfParts>
  <Company>College Of The Holy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Kooka T. Cat</dc:creator>
  <cp:lastModifiedBy>Prestwich Ken</cp:lastModifiedBy>
  <cp:revision>37</cp:revision>
  <dcterms:created xsi:type="dcterms:W3CDTF">2002-02-08T12:31:13Z</dcterms:created>
  <dcterms:modified xsi:type="dcterms:W3CDTF">2016-10-28T10:46:06Z</dcterms:modified>
</cp:coreProperties>
</file>