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7" r:id="rId19"/>
    <p:sldId id="278" r:id="rId20"/>
    <p:sldId id="279" r:id="rId21"/>
    <p:sldId id="280" r:id="rId22"/>
    <p:sldId id="281" r:id="rId23"/>
    <p:sldId id="282" r:id="rId24"/>
    <p:sldId id="286" r:id="rId25"/>
    <p:sldId id="283" r:id="rId26"/>
    <p:sldId id="305" r:id="rId27"/>
    <p:sldId id="284" r:id="rId28"/>
    <p:sldId id="285" r:id="rId29"/>
    <p:sldId id="306" r:id="rId30"/>
    <p:sldId id="273" r:id="rId31"/>
    <p:sldId id="304" r:id="rId32"/>
    <p:sldId id="274" r:id="rId33"/>
    <p:sldId id="275" r:id="rId34"/>
    <p:sldId id="303" r:id="rId35"/>
    <p:sldId id="295" r:id="rId36"/>
    <p:sldId id="296" r:id="rId37"/>
    <p:sldId id="298" r:id="rId38"/>
    <p:sldId id="297" r:id="rId39"/>
    <p:sldId id="299" r:id="rId40"/>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b="1"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b="1"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b="1"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b="1" kern="1200">
        <a:solidFill>
          <a:schemeClr val="tx1"/>
        </a:solidFill>
        <a:latin typeface="Times" charset="0"/>
        <a:ea typeface="ＭＳ Ｐゴシック" charset="0"/>
        <a:cs typeface="+mn-cs"/>
      </a:defRPr>
    </a:lvl5pPr>
    <a:lvl6pPr marL="2286000" algn="l" defTabSz="457200" rtl="0" eaLnBrk="1" latinLnBrk="0" hangingPunct="1">
      <a:defRPr sz="2400" b="1" kern="1200">
        <a:solidFill>
          <a:schemeClr val="tx1"/>
        </a:solidFill>
        <a:latin typeface="Times" charset="0"/>
        <a:ea typeface="ＭＳ Ｐゴシック" charset="0"/>
        <a:cs typeface="+mn-cs"/>
      </a:defRPr>
    </a:lvl6pPr>
    <a:lvl7pPr marL="2743200" algn="l" defTabSz="457200" rtl="0" eaLnBrk="1" latinLnBrk="0" hangingPunct="1">
      <a:defRPr sz="2400" b="1" kern="1200">
        <a:solidFill>
          <a:schemeClr val="tx1"/>
        </a:solidFill>
        <a:latin typeface="Times" charset="0"/>
        <a:ea typeface="ＭＳ Ｐゴシック" charset="0"/>
        <a:cs typeface="+mn-cs"/>
      </a:defRPr>
    </a:lvl7pPr>
    <a:lvl8pPr marL="3200400" algn="l" defTabSz="457200" rtl="0" eaLnBrk="1" latinLnBrk="0" hangingPunct="1">
      <a:defRPr sz="2400" b="1" kern="1200">
        <a:solidFill>
          <a:schemeClr val="tx1"/>
        </a:solidFill>
        <a:latin typeface="Times" charset="0"/>
        <a:ea typeface="ＭＳ Ｐゴシック" charset="0"/>
        <a:cs typeface="+mn-cs"/>
      </a:defRPr>
    </a:lvl8pPr>
    <a:lvl9pPr marL="3657600" algn="l" defTabSz="457200" rtl="0" eaLnBrk="1" latinLnBrk="0" hangingPunct="1">
      <a:defRPr sz="2400" b="1"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56" d="100"/>
          <a:sy n="156" d="100"/>
        </p:scale>
        <p:origin x="-120" y="-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 Id="rId3"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emf"/><Relationship Id="rId1" Type="http://schemas.openxmlformats.org/officeDocument/2006/relationships/image" Target="../media/image45.emf"/><Relationship Id="rId2" Type="http://schemas.openxmlformats.org/officeDocument/2006/relationships/image" Target="../media/image4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1" Type="http://schemas.openxmlformats.org/officeDocument/2006/relationships/image" Target="../media/image52.emf"/><Relationship Id="rId2"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21209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rtl="0" eaLnBrk="0" fontAlgn="base" hangingPunct="0">
        <a:spcBef>
          <a:spcPct val="0"/>
        </a:spcBef>
        <a:spcAft>
          <a:spcPct val="0"/>
        </a:spcAft>
        <a:defRPr sz="4400" b="1" i="0">
          <a:solidFill>
            <a:schemeClr val="tx2"/>
          </a:solidFill>
          <a:latin typeface="Calibri"/>
          <a:ea typeface="+mj-ea"/>
          <a:cs typeface="Calibri"/>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6.emf"/><Relationship Id="rId5" Type="http://schemas.openxmlformats.org/officeDocument/2006/relationships/oleObject" Target="../embeddings/oleObject10.bin"/><Relationship Id="rId6" Type="http://schemas.openxmlformats.org/officeDocument/2006/relationships/image" Target="../media/image17.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9.e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0.emf"/><Relationship Id="rId5" Type="http://schemas.openxmlformats.org/officeDocument/2006/relationships/oleObject" Target="../embeddings/oleObject12.bin"/><Relationship Id="rId6" Type="http://schemas.openxmlformats.org/officeDocument/2006/relationships/image" Target="../media/image21.emf"/><Relationship Id="rId7" Type="http://schemas.openxmlformats.org/officeDocument/2006/relationships/oleObject" Target="../embeddings/oleObject13.bin"/><Relationship Id="rId8" Type="http://schemas.openxmlformats.org/officeDocument/2006/relationships/image" Target="../media/image22.e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3.emf"/><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emf"/><Relationship Id="rId3" Type="http://schemas.openxmlformats.org/officeDocument/2006/relationships/image" Target="../media/image2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emf"/><Relationship Id="rId3" Type="http://schemas.openxmlformats.org/officeDocument/2006/relationships/image" Target="../media/image2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emf"/><Relationship Id="rId3"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1" Type="http://schemas.openxmlformats.org/officeDocument/2006/relationships/slideLayout" Target="../slideLayouts/slideLayout1.xml"/><Relationship Id="rId2" Type="http://schemas.openxmlformats.org/officeDocument/2006/relationships/image" Target="../media/image3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emf"/><Relationship Id="rId3" Type="http://schemas.openxmlformats.org/officeDocument/2006/relationships/image" Target="../media/image3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emf"/><Relationship Id="rId3" Type="http://schemas.openxmlformats.org/officeDocument/2006/relationships/image" Target="../media/image3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emf"/><Relationship Id="rId3" Type="http://schemas.openxmlformats.org/officeDocument/2006/relationships/image" Target="../media/image4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emf"/><Relationship Id="rId3" Type="http://schemas.openxmlformats.org/officeDocument/2006/relationships/image" Target="../media/image4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49.emf"/><Relationship Id="rId13" Type="http://schemas.openxmlformats.org/officeDocument/2006/relationships/image" Target="../media/image50.emf"/><Relationship Id="rId1" Type="http://schemas.openxmlformats.org/officeDocument/2006/relationships/vmlDrawing" Target="../drawings/vmlDrawing13.vml"/><Relationship Id="rId2" Type="http://schemas.openxmlformats.org/officeDocument/2006/relationships/slideLayout" Target="../slideLayouts/slideLayout1.xml"/><Relationship Id="rId3" Type="http://schemas.openxmlformats.org/officeDocument/2006/relationships/oleObject" Target="../embeddings/oleObject15.bin"/><Relationship Id="rId4" Type="http://schemas.openxmlformats.org/officeDocument/2006/relationships/image" Target="../media/image45.emf"/><Relationship Id="rId5" Type="http://schemas.openxmlformats.org/officeDocument/2006/relationships/oleObject" Target="../embeddings/oleObject16.bin"/><Relationship Id="rId6" Type="http://schemas.openxmlformats.org/officeDocument/2006/relationships/image" Target="../media/image46.emf"/><Relationship Id="rId7" Type="http://schemas.openxmlformats.org/officeDocument/2006/relationships/oleObject" Target="../embeddings/oleObject17.bin"/><Relationship Id="rId8" Type="http://schemas.openxmlformats.org/officeDocument/2006/relationships/image" Target="../media/image47.emf"/><Relationship Id="rId9" Type="http://schemas.openxmlformats.org/officeDocument/2006/relationships/oleObject" Target="../embeddings/oleObject18.bin"/><Relationship Id="rId10" Type="http://schemas.openxmlformats.org/officeDocument/2006/relationships/image" Target="../media/image4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52.emf"/><Relationship Id="rId5" Type="http://schemas.openxmlformats.org/officeDocument/2006/relationships/oleObject" Target="../embeddings/oleObject21.bin"/><Relationship Id="rId6" Type="http://schemas.openxmlformats.org/officeDocument/2006/relationships/image" Target="../media/image53.emf"/><Relationship Id="rId7" Type="http://schemas.openxmlformats.org/officeDocument/2006/relationships/oleObject" Target="../embeddings/oleObject22.bin"/><Relationship Id="rId8" Type="http://schemas.openxmlformats.org/officeDocument/2006/relationships/image" Target="../media/image54.emf"/><Relationship Id="rId9" Type="http://schemas.openxmlformats.org/officeDocument/2006/relationships/oleObject" Target="../embeddings/oleObject23.bin"/><Relationship Id="rId10" Type="http://schemas.openxmlformats.org/officeDocument/2006/relationships/image" Target="../media/image55.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56.emf"/><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57.emf"/><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7.emf"/><Relationship Id="rId5" Type="http://schemas.openxmlformats.org/officeDocument/2006/relationships/image" Target="../media/image8.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24138"/>
            <a:ext cx="8382000"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2" name="Rectangle 4"/>
          <p:cNvSpPr>
            <a:spLocks noGrp="1" noChangeArrowheads="1"/>
          </p:cNvSpPr>
          <p:nvPr>
            <p:ph type="title" idx="4294967295"/>
          </p:nvPr>
        </p:nvSpPr>
        <p:spPr/>
        <p:txBody>
          <a:bodyPr/>
          <a:lstStyle/>
          <a:p>
            <a:r>
              <a:rPr lang="en-US"/>
              <a:t>Surface Tension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685800" y="1447800"/>
          <a:ext cx="8001000" cy="4741863"/>
        </p:xfrm>
        <a:graphic>
          <a:graphicData uri="http://schemas.openxmlformats.org/presentationml/2006/ole">
            <mc:AlternateContent xmlns:mc="http://schemas.openxmlformats.org/markup-compatibility/2006">
              <mc:Choice xmlns:v="urn:schemas-microsoft-com:vml" Requires="v">
                <p:oleObj spid="_x0000_s11279" name="Document" r:id="rId3" imgW="5181600" imgH="3072384" progId="Word.Document.8">
                  <p:embed/>
                </p:oleObj>
              </mc:Choice>
              <mc:Fallback>
                <p:oleObj name="Document" r:id="rId3" imgW="5181600" imgH="307238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8001000" cy="474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267" name="Rectangle 3"/>
          <p:cNvSpPr>
            <a:spLocks noGrp="1" noChangeArrowheads="1"/>
          </p:cNvSpPr>
          <p:nvPr>
            <p:ph type="title" idx="4294967295"/>
          </p:nvPr>
        </p:nvSpPr>
        <p:spPr>
          <a:xfrm>
            <a:off x="685800" y="0"/>
            <a:ext cx="7772400" cy="1143000"/>
          </a:xfrm>
        </p:spPr>
        <p:txBody>
          <a:bodyPr/>
          <a:lstStyle/>
          <a:p>
            <a:r>
              <a:rPr lang="en-US" sz="3600"/>
              <a:t>Compliance of Alveolar Fluid and Saline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457200" y="2819400"/>
          <a:ext cx="8382000" cy="2222500"/>
        </p:xfrm>
        <a:graphic>
          <a:graphicData uri="http://schemas.openxmlformats.org/presentationml/2006/ole">
            <mc:AlternateContent xmlns:mc="http://schemas.openxmlformats.org/markup-compatibility/2006">
              <mc:Choice xmlns:v="urn:schemas-microsoft-com:vml" Requires="v">
                <p:oleObj spid="_x0000_s12303" name="Document" r:id="rId3" imgW="4062984" imgH="1078992" progId="Word.Document.8">
                  <p:embed/>
                </p:oleObj>
              </mc:Choice>
              <mc:Fallback>
                <p:oleObj name="Document" r:id="rId3" imgW="4062984" imgH="1078992"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19400"/>
                        <a:ext cx="83820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291" name="Rectangle 3"/>
          <p:cNvSpPr>
            <a:spLocks noGrp="1" noChangeArrowheads="1"/>
          </p:cNvSpPr>
          <p:nvPr>
            <p:ph type="title" idx="4294967295"/>
          </p:nvPr>
        </p:nvSpPr>
        <p:spPr/>
        <p:txBody>
          <a:bodyPr/>
          <a:lstStyle/>
          <a:p>
            <a:r>
              <a:rPr lang="en-US"/>
              <a:t>Schematic of a Pulmonary Surfactant Molecule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381000" y="1219200"/>
          <a:ext cx="5411788" cy="2362200"/>
        </p:xfrm>
        <a:graphic>
          <a:graphicData uri="http://schemas.openxmlformats.org/presentationml/2006/ole">
            <mc:AlternateContent xmlns:mc="http://schemas.openxmlformats.org/markup-compatibility/2006">
              <mc:Choice xmlns:v="urn:schemas-microsoft-com:vml" Requires="v">
                <p:oleObj spid="_x0000_s13329" name="Document" r:id="rId3" imgW="5410200" imgH="2362200" progId="Word.Document.8">
                  <p:embed/>
                </p:oleObj>
              </mc:Choice>
              <mc:Fallback>
                <p:oleObj name="Document" r:id="rId3" imgW="5410200" imgH="23622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541178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16" name="Rectangle 4"/>
          <p:cNvSpPr>
            <a:spLocks noGrp="1" noChangeArrowheads="1"/>
          </p:cNvSpPr>
          <p:nvPr>
            <p:ph type="title" idx="4294967295"/>
          </p:nvPr>
        </p:nvSpPr>
        <p:spPr>
          <a:xfrm>
            <a:off x="0" y="0"/>
            <a:ext cx="9144000" cy="1143000"/>
          </a:xfrm>
        </p:spPr>
        <p:txBody>
          <a:bodyPr/>
          <a:lstStyle/>
          <a:p>
            <a:r>
              <a:rPr lang="en-US" sz="3200"/>
              <a:t>The Effect of Surface Area on Surfactant Density</a:t>
            </a:r>
          </a:p>
        </p:txBody>
      </p:sp>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343400"/>
            <a:ext cx="4724400"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457200" y="2514600"/>
          <a:ext cx="8153400" cy="2603500"/>
        </p:xfrm>
        <a:graphic>
          <a:graphicData uri="http://schemas.openxmlformats.org/presentationml/2006/ole">
            <mc:AlternateContent xmlns:mc="http://schemas.openxmlformats.org/markup-compatibility/2006">
              <mc:Choice xmlns:v="urn:schemas-microsoft-com:vml" Requires="v">
                <p:oleObj spid="_x0000_s14351" name="Document" r:id="rId3" imgW="5891784" imgH="1880616" progId="Word.Document.8">
                  <p:embed/>
                </p:oleObj>
              </mc:Choice>
              <mc:Fallback>
                <p:oleObj name="Document" r:id="rId3" imgW="5891784" imgH="188061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4600"/>
                        <a:ext cx="81534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339" name="Rectangle 3"/>
          <p:cNvSpPr>
            <a:spLocks noGrp="1" noChangeArrowheads="1"/>
          </p:cNvSpPr>
          <p:nvPr>
            <p:ph type="title" idx="4294967295"/>
          </p:nvPr>
        </p:nvSpPr>
        <p:spPr>
          <a:xfrm>
            <a:off x="457200" y="457200"/>
            <a:ext cx="8305800" cy="1066800"/>
          </a:xfrm>
        </p:spPr>
        <p:txBody>
          <a:bodyPr/>
          <a:lstStyle/>
          <a:p>
            <a:r>
              <a:rPr lang="en-US" sz="3600"/>
              <a:t>The Dynamic Effects of Breathing </a:t>
            </a:r>
            <a:br>
              <a:rPr lang="en-US" sz="3600"/>
            </a:br>
            <a:r>
              <a:rPr lang="en-US" sz="3600"/>
              <a:t>on Surfactant Distribution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ext uri="{D42A27DB-BD31-4B8C-83A1-F6EECF244321}">
                <p14:modId xmlns:p14="http://schemas.microsoft.com/office/powerpoint/2010/main" val="842355071"/>
              </p:ext>
            </p:extLst>
          </p:nvPr>
        </p:nvGraphicFramePr>
        <p:xfrm>
          <a:off x="304800" y="1447800"/>
          <a:ext cx="6705600" cy="2433638"/>
        </p:xfrm>
        <a:graphic>
          <a:graphicData uri="http://schemas.openxmlformats.org/presentationml/2006/ole">
            <mc:AlternateContent xmlns:mc="http://schemas.openxmlformats.org/markup-compatibility/2006">
              <mc:Choice xmlns:v="urn:schemas-microsoft-com:vml" Requires="v">
                <p:oleObj spid="_x0000_s15385" name="Document" r:id="rId3" imgW="3569208" imgH="1295400" progId="Word.Document.8">
                  <p:embed/>
                </p:oleObj>
              </mc:Choice>
              <mc:Fallback>
                <p:oleObj name="Document" r:id="rId3" imgW="3569208" imgH="12954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6705600" cy="243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364" name="Rectangle 4"/>
          <p:cNvSpPr>
            <a:spLocks noGrp="1" noChangeArrowheads="1"/>
          </p:cNvSpPr>
          <p:nvPr>
            <p:ph type="title" idx="4294967295"/>
          </p:nvPr>
        </p:nvSpPr>
        <p:spPr>
          <a:xfrm>
            <a:off x="304800" y="304800"/>
            <a:ext cx="8458200" cy="1143000"/>
          </a:xfrm>
        </p:spPr>
        <p:txBody>
          <a:bodyPr/>
          <a:lstStyle/>
          <a:p>
            <a:r>
              <a:rPr lang="en-US" sz="3600"/>
              <a:t>The Law of Laplace with Respect to Bubbles</a:t>
            </a:r>
            <a:endParaRPr lang="en-US"/>
          </a:p>
        </p:txBody>
      </p:sp>
      <p:graphicFrame>
        <p:nvGraphicFramePr>
          <p:cNvPr id="15365" name="Object 5"/>
          <p:cNvGraphicFramePr>
            <a:graphicFrameLocks noChangeAspect="1"/>
          </p:cNvGraphicFramePr>
          <p:nvPr>
            <p:extLst>
              <p:ext uri="{D42A27DB-BD31-4B8C-83A1-F6EECF244321}">
                <p14:modId xmlns:p14="http://schemas.microsoft.com/office/powerpoint/2010/main" val="1942784999"/>
              </p:ext>
            </p:extLst>
          </p:nvPr>
        </p:nvGraphicFramePr>
        <p:xfrm>
          <a:off x="5867400" y="3962400"/>
          <a:ext cx="1905000" cy="1454150"/>
        </p:xfrm>
        <a:graphic>
          <a:graphicData uri="http://schemas.openxmlformats.org/presentationml/2006/ole">
            <mc:AlternateContent xmlns:mc="http://schemas.openxmlformats.org/markup-compatibility/2006">
              <mc:Choice xmlns:v="urn:schemas-microsoft-com:vml" Requires="v">
                <p:oleObj spid="_x0000_s15386" name="Equation" r:id="rId5" imgW="482600" imgH="368300" progId="Equation.3">
                  <p:embed/>
                </p:oleObj>
              </mc:Choice>
              <mc:Fallback>
                <p:oleObj name="Equation" r:id="rId5" imgW="482600" imgH="368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962400"/>
                        <a:ext cx="1905000" cy="145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TextBox 2"/>
          <p:cNvSpPr txBox="1"/>
          <p:nvPr/>
        </p:nvSpPr>
        <p:spPr>
          <a:xfrm>
            <a:off x="1524000" y="5867400"/>
            <a:ext cx="7315200" cy="461665"/>
          </a:xfrm>
          <a:prstGeom prst="rect">
            <a:avLst/>
          </a:prstGeom>
          <a:noFill/>
        </p:spPr>
        <p:txBody>
          <a:bodyPr wrap="square" rtlCol="0">
            <a:spAutoFit/>
          </a:bodyPr>
          <a:lstStyle/>
          <a:p>
            <a:r>
              <a:rPr lang="en-US" dirty="0" smtClean="0">
                <a:solidFill>
                  <a:srgbClr val="0000FF"/>
                </a:solidFill>
                <a:latin typeface="Calibri"/>
                <a:cs typeface="Calibri"/>
              </a:rPr>
              <a:t>The tension is due to various elastic forces!</a:t>
            </a:r>
            <a:endParaRPr lang="en-US" dirty="0">
              <a:solidFill>
                <a:srgbClr val="0000FF"/>
              </a:solidFill>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a:xfrm>
            <a:off x="685800" y="9939"/>
            <a:ext cx="7772400" cy="1371600"/>
          </a:xfrm>
        </p:spPr>
        <p:txBody>
          <a:bodyPr/>
          <a:lstStyle/>
          <a:p>
            <a:r>
              <a:rPr lang="en-US" dirty="0"/>
              <a:t>The Law of Laplace and Lungs w/o Pulmonary Surfactant</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8534400" cy="429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152400" y="1676400"/>
            <a:ext cx="8839200" cy="461665"/>
          </a:xfrm>
          <a:prstGeom prst="rect">
            <a:avLst/>
          </a:prstGeom>
          <a:noFill/>
        </p:spPr>
        <p:txBody>
          <a:bodyPr wrap="square" rtlCol="0">
            <a:spAutoFit/>
          </a:bodyPr>
          <a:lstStyle/>
          <a:p>
            <a:r>
              <a:rPr lang="en-US" dirty="0" smtClean="0">
                <a:solidFill>
                  <a:srgbClr val="0000FF"/>
                </a:solidFill>
                <a:latin typeface="Calibri"/>
                <a:cs typeface="Calibri"/>
              </a:rPr>
              <a:t>Since the tension is mainly surface tension, if it is constant, then…</a:t>
            </a:r>
            <a:endParaRPr lang="en-US" dirty="0">
              <a:solidFill>
                <a:srgbClr val="0000FF"/>
              </a:solidFill>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r>
              <a:rPr lang="en-US"/>
              <a:t>The Elastic Properties of the Respiratory System</a:t>
            </a:r>
          </a:p>
        </p:txBody>
      </p:sp>
      <p:sp>
        <p:nvSpPr>
          <p:cNvPr id="20483" name="Text Box 3"/>
          <p:cNvSpPr txBox="1">
            <a:spLocks noChangeArrowheads="1"/>
          </p:cNvSpPr>
          <p:nvPr/>
        </p:nvSpPr>
        <p:spPr bwMode="auto">
          <a:xfrm>
            <a:off x="609600" y="2971800"/>
            <a:ext cx="7772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dirty="0">
                <a:latin typeface="Calibri"/>
                <a:cs typeface="Calibri"/>
              </a:rPr>
              <a:t>This is a topic of some difficulty to many but in fact, there is not much to it. We will use the same principles that we have learned earlier regarding the equality of opposing forces at static conditions. </a:t>
            </a:r>
          </a:p>
        </p:txBody>
      </p:sp>
      <p:sp>
        <p:nvSpPr>
          <p:cNvPr id="20484" name="Text Box 4"/>
          <p:cNvSpPr txBox="1">
            <a:spLocks noChangeArrowheads="1"/>
          </p:cNvSpPr>
          <p:nvPr/>
        </p:nvSpPr>
        <p:spPr bwMode="auto">
          <a:xfrm>
            <a:off x="609600" y="5257800"/>
            <a:ext cx="78486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a:latin typeface="Calibri"/>
                <a:cs typeface="Calibri"/>
              </a:rPr>
              <a:t>We will use what we learn about respiratory system elasticity to </a:t>
            </a:r>
            <a:r>
              <a:rPr lang="en-US">
                <a:solidFill>
                  <a:schemeClr val="accent2"/>
                </a:solidFill>
                <a:latin typeface="Calibri"/>
                <a:cs typeface="Calibri"/>
              </a:rPr>
              <a:t>understand the volumes of air found in the respiratory system and to understand the dynamic aspects of breathing.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3128946997"/>
              </p:ext>
            </p:extLst>
          </p:nvPr>
        </p:nvGraphicFramePr>
        <p:xfrm>
          <a:off x="990599" y="1752600"/>
          <a:ext cx="6780727" cy="4953000"/>
        </p:xfrm>
        <a:graphic>
          <a:graphicData uri="http://schemas.openxmlformats.org/presentationml/2006/ole">
            <mc:AlternateContent xmlns:mc="http://schemas.openxmlformats.org/markup-compatibility/2006">
              <mc:Choice xmlns:v="urn:schemas-microsoft-com:vml" Requires="v">
                <p:oleObj spid="_x0000_s25615" name="Document" r:id="rId3" imgW="4050792" imgH="2959608" progId="Word.Document.8">
                  <p:embed/>
                </p:oleObj>
              </mc:Choice>
              <mc:Fallback>
                <p:oleObj name="Document" r:id="rId3" imgW="4050792" imgH="2959608"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9" y="1752600"/>
                        <a:ext cx="6780727" cy="4953000"/>
                      </a:xfrm>
                      <a:prstGeom prst="rect">
                        <a:avLst/>
                      </a:prstGeom>
                      <a:noFill/>
                      <a:ln>
                        <a:noFill/>
                      </a:ln>
                      <a:effectLst/>
                      <a:extLst/>
                    </p:spPr>
                  </p:pic>
                </p:oleObj>
              </mc:Fallback>
            </mc:AlternateContent>
          </a:graphicData>
        </a:graphic>
      </p:graphicFrame>
      <p:sp>
        <p:nvSpPr>
          <p:cNvPr id="25603" name="Rectangle 3"/>
          <p:cNvSpPr>
            <a:spLocks noGrp="1" noChangeArrowheads="1"/>
          </p:cNvSpPr>
          <p:nvPr>
            <p:ph type="title" idx="4294967295"/>
          </p:nvPr>
        </p:nvSpPr>
        <p:spPr>
          <a:xfrm>
            <a:off x="609600" y="304800"/>
            <a:ext cx="7772400" cy="1143000"/>
          </a:xfrm>
        </p:spPr>
        <p:txBody>
          <a:bodyPr/>
          <a:lstStyle/>
          <a:p>
            <a:r>
              <a:rPr lang="en-US" dirty="0"/>
              <a:t>Respiratory Volumes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228600"/>
            <a:ext cx="7772400" cy="685800"/>
          </a:xfrm>
        </p:spPr>
        <p:txBody>
          <a:bodyPr/>
          <a:lstStyle/>
          <a:p>
            <a:r>
              <a:rPr lang="en-US"/>
              <a:t>The Recoil Concept</a:t>
            </a:r>
          </a:p>
        </p:txBody>
      </p:sp>
      <p:graphicFrame>
        <p:nvGraphicFramePr>
          <p:cNvPr id="26627" name="Object 3"/>
          <p:cNvGraphicFramePr>
            <a:graphicFrameLocks noChangeAspect="1"/>
          </p:cNvGraphicFramePr>
          <p:nvPr/>
        </p:nvGraphicFramePr>
        <p:xfrm>
          <a:off x="1295400" y="1066800"/>
          <a:ext cx="6705600" cy="2903538"/>
        </p:xfrm>
        <a:graphic>
          <a:graphicData uri="http://schemas.openxmlformats.org/presentationml/2006/ole">
            <mc:AlternateContent xmlns:mc="http://schemas.openxmlformats.org/markup-compatibility/2006">
              <mc:Choice xmlns:v="urn:schemas-microsoft-com:vml" Requires="v">
                <p:oleObj spid="_x0000_s26659" name="Document" r:id="rId3" imgW="5193792" imgH="2249424" progId="Word.Document.8">
                  <p:embed/>
                </p:oleObj>
              </mc:Choice>
              <mc:Fallback>
                <p:oleObj name="Document" r:id="rId3" imgW="5193792" imgH="2249424"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066800"/>
                        <a:ext cx="6705600" cy="290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8" name="Object 4"/>
          <p:cNvGraphicFramePr>
            <a:graphicFrameLocks noChangeAspect="1"/>
          </p:cNvGraphicFramePr>
          <p:nvPr>
            <p:extLst>
              <p:ext uri="{D42A27DB-BD31-4B8C-83A1-F6EECF244321}">
                <p14:modId xmlns:p14="http://schemas.microsoft.com/office/powerpoint/2010/main" val="4082009920"/>
              </p:ext>
            </p:extLst>
          </p:nvPr>
        </p:nvGraphicFramePr>
        <p:xfrm>
          <a:off x="1295400" y="4648200"/>
          <a:ext cx="12039600" cy="438150"/>
        </p:xfrm>
        <a:graphic>
          <a:graphicData uri="http://schemas.openxmlformats.org/presentationml/2006/ole">
            <mc:AlternateContent xmlns:mc="http://schemas.openxmlformats.org/markup-compatibility/2006">
              <mc:Choice xmlns:v="urn:schemas-microsoft-com:vml" Requires="v">
                <p:oleObj spid="_x0000_s26660" name="Document" r:id="rId5" imgW="5486400" imgH="201168" progId="Word.Document.8">
                  <p:embed/>
                </p:oleObj>
              </mc:Choice>
              <mc:Fallback>
                <p:oleObj name="Document" r:id="rId5" imgW="5486400" imgH="201168"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648200"/>
                        <a:ext cx="120396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629" name="Text Box 5"/>
          <p:cNvSpPr txBox="1">
            <a:spLocks noChangeArrowheads="1"/>
          </p:cNvSpPr>
          <p:nvPr/>
        </p:nvSpPr>
        <p:spPr bwMode="auto">
          <a:xfrm>
            <a:off x="441325" y="4175125"/>
            <a:ext cx="282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0" i="1">
                <a:latin typeface="Calibri"/>
                <a:cs typeface="Calibri"/>
              </a:rPr>
              <a:t>For static conditions:</a:t>
            </a:r>
          </a:p>
        </p:txBody>
      </p:sp>
      <p:sp>
        <p:nvSpPr>
          <p:cNvPr id="26630" name="Text Box 6"/>
          <p:cNvSpPr txBox="1">
            <a:spLocks noChangeArrowheads="1"/>
          </p:cNvSpPr>
          <p:nvPr/>
        </p:nvSpPr>
        <p:spPr bwMode="auto">
          <a:xfrm>
            <a:off x="533400" y="5181600"/>
            <a:ext cx="79406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b="0" dirty="0">
                <a:latin typeface="Calibri"/>
                <a:cs typeface="Calibri"/>
              </a:rPr>
              <a:t>Note the convention in this case that recoil forces are seen as always having a sign opposite to applied force, thus: </a:t>
            </a:r>
          </a:p>
        </p:txBody>
      </p:sp>
      <p:graphicFrame>
        <p:nvGraphicFramePr>
          <p:cNvPr id="26631" name="Object 7"/>
          <p:cNvGraphicFramePr>
            <a:graphicFrameLocks noChangeAspect="1"/>
          </p:cNvGraphicFramePr>
          <p:nvPr/>
        </p:nvGraphicFramePr>
        <p:xfrm>
          <a:off x="2057400" y="6172200"/>
          <a:ext cx="10210800" cy="381000"/>
        </p:xfrm>
        <a:graphic>
          <a:graphicData uri="http://schemas.openxmlformats.org/presentationml/2006/ole">
            <mc:AlternateContent xmlns:mc="http://schemas.openxmlformats.org/markup-compatibility/2006">
              <mc:Choice xmlns:v="urn:schemas-microsoft-com:vml" Requires="v">
                <p:oleObj spid="_x0000_s26661" name="Document" r:id="rId7" imgW="5486400" imgH="201168" progId="Word.Document.8">
                  <p:embed/>
                </p:oleObj>
              </mc:Choice>
              <mc:Fallback>
                <p:oleObj name="Document" r:id="rId7" imgW="5486400" imgH="201168" progId="Word.Document.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6172200"/>
                        <a:ext cx="10210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a:t>Recoil With Volumes</a:t>
            </a:r>
          </a:p>
        </p:txBody>
      </p:sp>
      <p:sp>
        <p:nvSpPr>
          <p:cNvPr id="27651" name="Text Box 3"/>
          <p:cNvSpPr txBox="1">
            <a:spLocks noChangeArrowheads="1"/>
          </p:cNvSpPr>
          <p:nvPr/>
        </p:nvSpPr>
        <p:spPr bwMode="auto">
          <a:xfrm>
            <a:off x="304800" y="1905000"/>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dirty="0">
                <a:latin typeface="Calibri"/>
                <a:cs typeface="Calibri"/>
              </a:rPr>
              <a:t>If we think about containers with elastic walls (such as the lungs and the chest cavity) these must also have recoils.  Since they are volumes, we can deal with the recoils as pressures instead of forces. </a:t>
            </a:r>
          </a:p>
        </p:txBody>
      </p:sp>
      <p:sp>
        <p:nvSpPr>
          <p:cNvPr id="27652" name="Text Box 4"/>
          <p:cNvSpPr txBox="1">
            <a:spLocks noChangeArrowheads="1"/>
          </p:cNvSpPr>
          <p:nvPr/>
        </p:nvSpPr>
        <p:spPr bwMode="auto">
          <a:xfrm>
            <a:off x="304800" y="3657600"/>
            <a:ext cx="83820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a:latin typeface="Calibri"/>
                <a:cs typeface="Calibri"/>
              </a:rPr>
              <a:t>At equilibrium (i.e., where dV/dt = 0) the pressures tending to distort a container from V</a:t>
            </a:r>
            <a:r>
              <a:rPr lang="en-US" b="0" baseline="-25000">
                <a:latin typeface="Calibri"/>
                <a:cs typeface="Calibri"/>
              </a:rPr>
              <a:t>0</a:t>
            </a:r>
            <a:r>
              <a:rPr lang="en-US" b="0">
                <a:latin typeface="Calibri"/>
                <a:cs typeface="Calibri"/>
              </a:rPr>
              <a:t> must be exactly balanced by the tendency of the container to rebound elastically:</a:t>
            </a:r>
          </a:p>
        </p:txBody>
      </p:sp>
      <p:graphicFrame>
        <p:nvGraphicFramePr>
          <p:cNvPr id="27653" name="Object 5"/>
          <p:cNvGraphicFramePr>
            <a:graphicFrameLocks noChangeAspect="1"/>
          </p:cNvGraphicFramePr>
          <p:nvPr/>
        </p:nvGraphicFramePr>
        <p:xfrm>
          <a:off x="2286000" y="5105400"/>
          <a:ext cx="11736388" cy="427038"/>
        </p:xfrm>
        <a:graphic>
          <a:graphicData uri="http://schemas.openxmlformats.org/presentationml/2006/ole">
            <mc:AlternateContent xmlns:mc="http://schemas.openxmlformats.org/markup-compatibility/2006">
              <mc:Choice xmlns:v="urn:schemas-microsoft-com:vml" Requires="v">
                <p:oleObj spid="_x0000_s27666" name="Document" r:id="rId3" imgW="5486400" imgH="201168" progId="Word.Document.8">
                  <p:embed/>
                </p:oleObj>
              </mc:Choice>
              <mc:Fallback>
                <p:oleObj name="Document" r:id="rId3" imgW="5486400" imgH="201168"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105400"/>
                        <a:ext cx="11736388"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295400" y="1828800"/>
          <a:ext cx="6477000" cy="4584700"/>
        </p:xfrm>
        <a:graphic>
          <a:graphicData uri="http://schemas.openxmlformats.org/presentationml/2006/ole">
            <mc:AlternateContent xmlns:mc="http://schemas.openxmlformats.org/markup-compatibility/2006">
              <mc:Choice xmlns:v="urn:schemas-microsoft-com:vml" Requires="v">
                <p:oleObj spid="_x0000_s3087" name="Document" r:id="rId3" imgW="3569208" imgH="2526792" progId="Word.Document.8">
                  <p:embed/>
                </p:oleObj>
              </mc:Choice>
              <mc:Fallback>
                <p:oleObj name="Document" r:id="rId3" imgW="3569208" imgH="2526792"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28800"/>
                        <a:ext cx="64770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5" name="Rectangle 3"/>
          <p:cNvSpPr>
            <a:spLocks noGrp="1" noChangeArrowheads="1"/>
          </p:cNvSpPr>
          <p:nvPr>
            <p:ph type="title" idx="4294967295"/>
          </p:nvPr>
        </p:nvSpPr>
        <p:spPr/>
        <p:txBody>
          <a:bodyPr/>
          <a:lstStyle/>
          <a:p>
            <a:r>
              <a:rPr lang="en-US"/>
              <a:t>Compliance Curve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0"/>
            <a:ext cx="8839200" cy="1143000"/>
          </a:xfrm>
        </p:spPr>
        <p:txBody>
          <a:bodyPr/>
          <a:lstStyle/>
          <a:p>
            <a:r>
              <a:rPr lang="en-US" sz="3600"/>
              <a:t>Recoil and Internal and External Forces: </a:t>
            </a:r>
            <a:r>
              <a:rPr lang="en-US" sz="3600" i="1"/>
              <a:t>V</a:t>
            </a:r>
            <a:r>
              <a:rPr lang="en-US" sz="3600" baseline="-25000"/>
              <a:t>0</a:t>
            </a:r>
            <a:endParaRPr lang="en-US"/>
          </a:p>
        </p:txBody>
      </p:sp>
      <p:pic>
        <p:nvPicPr>
          <p:cNvPr id="28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319246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429000"/>
            <a:ext cx="562292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304800"/>
            <a:ext cx="9144000" cy="685800"/>
          </a:xfrm>
        </p:spPr>
        <p:txBody>
          <a:bodyPr/>
          <a:lstStyle/>
          <a:p>
            <a:r>
              <a:rPr lang="en-US" sz="3600"/>
              <a:t>Recoil and Internal and External Forces: </a:t>
            </a:r>
            <a:r>
              <a:rPr lang="en-US" sz="3600" i="1"/>
              <a:t>V</a:t>
            </a:r>
            <a:r>
              <a:rPr lang="en-US" sz="3600"/>
              <a:t> &gt; </a:t>
            </a:r>
            <a:r>
              <a:rPr lang="en-US" sz="3600" i="1"/>
              <a:t>V</a:t>
            </a:r>
            <a:r>
              <a:rPr lang="en-US" sz="3600" baseline="-25000"/>
              <a:t>0</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390366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562600"/>
            <a:ext cx="6400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0"/>
            <a:ext cx="9144000" cy="1143000"/>
          </a:xfrm>
        </p:spPr>
        <p:txBody>
          <a:bodyPr/>
          <a:lstStyle/>
          <a:p>
            <a:r>
              <a:rPr lang="en-US" sz="3600"/>
              <a:t>Recoil and Internal and External Forces: </a:t>
            </a:r>
            <a:r>
              <a:rPr lang="en-US" sz="3600" i="1"/>
              <a:t>V</a:t>
            </a:r>
            <a:r>
              <a:rPr lang="en-US" sz="3600"/>
              <a:t> &lt; </a:t>
            </a:r>
            <a:r>
              <a:rPr lang="en-US" sz="3600" i="1"/>
              <a:t>V</a:t>
            </a:r>
            <a:r>
              <a:rPr lang="en-US" sz="3600" baseline="-25000"/>
              <a:t>0</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5257800" cy="494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096000"/>
            <a:ext cx="56388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81000" y="228600"/>
            <a:ext cx="8458200" cy="1371600"/>
          </a:xfrm>
        </p:spPr>
        <p:txBody>
          <a:bodyPr/>
          <a:lstStyle/>
          <a:p>
            <a:r>
              <a:rPr lang="en-US"/>
              <a:t>Elastic Equations for </a:t>
            </a:r>
            <a:br>
              <a:rPr lang="en-US"/>
            </a:br>
            <a:r>
              <a:rPr lang="en-US"/>
              <a:t>the Respiratory System</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31242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95600"/>
            <a:ext cx="304800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86200"/>
            <a:ext cx="3276600"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750" name="Text Box 6"/>
          <p:cNvSpPr txBox="1">
            <a:spLocks noChangeArrowheads="1"/>
          </p:cNvSpPr>
          <p:nvPr/>
        </p:nvSpPr>
        <p:spPr bwMode="auto">
          <a:xfrm>
            <a:off x="457200" y="1905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b="0"/>
              <a:t>1. </a:t>
            </a:r>
          </a:p>
        </p:txBody>
      </p:sp>
      <p:sp>
        <p:nvSpPr>
          <p:cNvPr id="31751" name="Text Box 7"/>
          <p:cNvSpPr txBox="1">
            <a:spLocks noChangeArrowheads="1"/>
          </p:cNvSpPr>
          <p:nvPr/>
        </p:nvSpPr>
        <p:spPr bwMode="auto">
          <a:xfrm>
            <a:off x="304800" y="3048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0"/>
              <a:t>2. </a:t>
            </a:r>
          </a:p>
        </p:txBody>
      </p:sp>
      <p:sp>
        <p:nvSpPr>
          <p:cNvPr id="31752" name="Text Box 8"/>
          <p:cNvSpPr txBox="1">
            <a:spLocks noChangeArrowheads="1"/>
          </p:cNvSpPr>
          <p:nvPr/>
        </p:nvSpPr>
        <p:spPr bwMode="auto">
          <a:xfrm>
            <a:off x="898525" y="4022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0"/>
              <a:t>3. </a:t>
            </a:r>
          </a:p>
        </p:txBody>
      </p:sp>
      <p:sp>
        <p:nvSpPr>
          <p:cNvPr id="31753" name="Text Box 9"/>
          <p:cNvSpPr txBox="1">
            <a:spLocks noChangeArrowheads="1"/>
          </p:cNvSpPr>
          <p:nvPr/>
        </p:nvSpPr>
        <p:spPr bwMode="auto">
          <a:xfrm>
            <a:off x="822325" y="5546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0"/>
              <a:t>4. </a:t>
            </a:r>
          </a:p>
        </p:txBody>
      </p:sp>
      <p:pic>
        <p:nvPicPr>
          <p:cNvPr id="3" name="Picture 2"/>
          <p:cNvPicPr>
            <a:picLocks noChangeAspect="1"/>
          </p:cNvPicPr>
          <p:nvPr/>
        </p:nvPicPr>
        <p:blipFill>
          <a:blip r:embed="rId5"/>
          <a:stretch>
            <a:fillRect/>
          </a:stretch>
        </p:blipFill>
        <p:spPr>
          <a:xfrm>
            <a:off x="1828800" y="5333999"/>
            <a:ext cx="4513010" cy="137160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0"/>
            <a:ext cx="9144000" cy="1143000"/>
          </a:xfrm>
        </p:spPr>
        <p:txBody>
          <a:bodyPr/>
          <a:lstStyle/>
          <a:p>
            <a:r>
              <a:rPr lang="en-US"/>
              <a:t>Graphical Representation of Recoil Pressure/Volume Relations</a:t>
            </a: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8229600"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85800" y="0"/>
            <a:ext cx="7772400" cy="533400"/>
          </a:xfrm>
        </p:spPr>
        <p:txBody>
          <a:bodyPr/>
          <a:lstStyle/>
          <a:p>
            <a:r>
              <a:rPr lang="en-US"/>
              <a:t>Lung Recoil</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5344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685800"/>
            <a:ext cx="31242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title" idx="4294967295"/>
          </p:nvPr>
        </p:nvSpPr>
        <p:spPr>
          <a:xfrm>
            <a:off x="685800" y="0"/>
            <a:ext cx="7772400" cy="838200"/>
          </a:xfrm>
        </p:spPr>
        <p:txBody>
          <a:bodyPr/>
          <a:lstStyle/>
          <a:p>
            <a:r>
              <a:rPr lang="en-US"/>
              <a:t>Respiratory System Recoil</a:t>
            </a:r>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10600"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1"/>
          <p:cNvPicPr>
            <a:picLocks noChangeAspect="1"/>
          </p:cNvPicPr>
          <p:nvPr/>
        </p:nvPicPr>
        <p:blipFill>
          <a:blip r:embed="rId3"/>
          <a:stretch>
            <a:fillRect/>
          </a:stretch>
        </p:blipFill>
        <p:spPr>
          <a:xfrm>
            <a:off x="2362200" y="5638800"/>
            <a:ext cx="4187687" cy="609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09600" y="0"/>
            <a:ext cx="7772400" cy="609600"/>
          </a:xfrm>
        </p:spPr>
        <p:txBody>
          <a:bodyPr/>
          <a:lstStyle/>
          <a:p>
            <a:r>
              <a:rPr lang="en-US"/>
              <a:t>Thoracic Recoil</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943600"/>
            <a:ext cx="304800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458200"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486400"/>
            <a:ext cx="4191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819" name="Rectangle 3"/>
          <p:cNvSpPr>
            <a:spLocks noGrp="1" noChangeArrowheads="1"/>
          </p:cNvSpPr>
          <p:nvPr>
            <p:ph type="title" idx="4294967295"/>
          </p:nvPr>
        </p:nvSpPr>
        <p:spPr>
          <a:xfrm>
            <a:off x="685800" y="0"/>
            <a:ext cx="7772400" cy="838200"/>
          </a:xfrm>
        </p:spPr>
        <p:txBody>
          <a:bodyPr/>
          <a:lstStyle/>
          <a:p>
            <a:r>
              <a:rPr lang="en-US"/>
              <a:t>Respiratory System Recoil</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610600"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239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6324" name="Rectangle 1028"/>
          <p:cNvSpPr>
            <a:spLocks noGrp="1" noChangeArrowheads="1"/>
          </p:cNvSpPr>
          <p:nvPr>
            <p:ph type="title" idx="4294967295"/>
          </p:nvPr>
        </p:nvSpPr>
        <p:spPr>
          <a:xfrm>
            <a:off x="685800" y="304800"/>
            <a:ext cx="7772400" cy="762000"/>
          </a:xfrm>
        </p:spPr>
        <p:txBody>
          <a:bodyPr/>
          <a:lstStyle/>
          <a:p>
            <a:r>
              <a:rPr lang="en-US"/>
              <a:t>Recoil Graphs, compared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idx="4294967295"/>
          </p:nvPr>
        </p:nvSpPr>
        <p:spPr>
          <a:xfrm>
            <a:off x="304800" y="304800"/>
            <a:ext cx="8458200" cy="1143000"/>
          </a:xfrm>
        </p:spPr>
        <p:txBody>
          <a:bodyPr/>
          <a:lstStyle/>
          <a:p>
            <a:r>
              <a:rPr lang="en-US" sz="3600"/>
              <a:t>Review -- Muscle Elastic and Active Forces</a:t>
            </a:r>
            <a:endParaRPr 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5344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47750"/>
            <a:ext cx="8534400" cy="554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532" name="Rectangle 4"/>
          <p:cNvSpPr>
            <a:spLocks noGrp="1" noChangeArrowheads="1"/>
          </p:cNvSpPr>
          <p:nvPr>
            <p:ph type="title" idx="4294967295"/>
          </p:nvPr>
        </p:nvSpPr>
        <p:spPr>
          <a:xfrm>
            <a:off x="0" y="0"/>
            <a:ext cx="9144000" cy="533400"/>
          </a:xfrm>
        </p:spPr>
        <p:txBody>
          <a:bodyPr/>
          <a:lstStyle/>
          <a:p>
            <a:r>
              <a:rPr lang="en-US" sz="3600"/>
              <a:t>Spring Model of the Respiratory System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0" y="304800"/>
          <a:ext cx="11355388" cy="673100"/>
        </p:xfrm>
        <a:graphic>
          <a:graphicData uri="http://schemas.openxmlformats.org/presentationml/2006/ole">
            <mc:AlternateContent xmlns:mc="http://schemas.openxmlformats.org/markup-compatibility/2006">
              <mc:Choice xmlns:v="urn:schemas-microsoft-com:vml" Requires="v">
                <p:oleObj spid="_x0000_s23607" name="Document" r:id="rId3" imgW="5486400" imgH="326136" progId="Word.Document.8">
                  <p:embed/>
                </p:oleObj>
              </mc:Choice>
              <mc:Fallback>
                <p:oleObj name="Document" r:id="rId3" imgW="5486400" imgH="32613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
                        <a:ext cx="11355388"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914400" y="1219200"/>
          <a:ext cx="9983788" cy="592138"/>
        </p:xfrm>
        <a:graphic>
          <a:graphicData uri="http://schemas.openxmlformats.org/presentationml/2006/ole">
            <mc:AlternateContent xmlns:mc="http://schemas.openxmlformats.org/markup-compatibility/2006">
              <mc:Choice xmlns:v="urn:schemas-microsoft-com:vml" Requires="v">
                <p:oleObj spid="_x0000_s23608" name="Document" r:id="rId5" imgW="5486400" imgH="326136" progId="Word.Document.8">
                  <p:embed/>
                </p:oleObj>
              </mc:Choice>
              <mc:Fallback>
                <p:oleObj name="Document" r:id="rId5" imgW="5486400" imgH="326136"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200"/>
                        <a:ext cx="9983788"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1828800" y="2057400"/>
          <a:ext cx="9755188" cy="631825"/>
        </p:xfrm>
        <a:graphic>
          <a:graphicData uri="http://schemas.openxmlformats.org/presentationml/2006/ole">
            <mc:AlternateContent xmlns:mc="http://schemas.openxmlformats.org/markup-compatibility/2006">
              <mc:Choice xmlns:v="urn:schemas-microsoft-com:vml" Requires="v">
                <p:oleObj spid="_x0000_s23609" name="Document" r:id="rId7" imgW="5486400" imgH="356616" progId="Word.Document.8">
                  <p:embed/>
                </p:oleObj>
              </mc:Choice>
              <mc:Fallback>
                <p:oleObj name="Document" r:id="rId7" imgW="5486400" imgH="356616"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057400"/>
                        <a:ext cx="9755188"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2362200" y="2743200"/>
          <a:ext cx="7773988" cy="592138"/>
        </p:xfrm>
        <a:graphic>
          <a:graphicData uri="http://schemas.openxmlformats.org/presentationml/2006/ole">
            <mc:AlternateContent xmlns:mc="http://schemas.openxmlformats.org/markup-compatibility/2006">
              <mc:Choice xmlns:v="urn:schemas-microsoft-com:vml" Requires="v">
                <p:oleObj spid="_x0000_s23610" name="Document" r:id="rId9" imgW="5486400" imgH="417576" progId="Word.Document.8">
                  <p:embed/>
                </p:oleObj>
              </mc:Choice>
              <mc:Fallback>
                <p:oleObj name="Document" r:id="rId9" imgW="5486400" imgH="417576" progId="Word.Documen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2743200"/>
                        <a:ext cx="7773988"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2438400" y="3352800"/>
          <a:ext cx="10745788" cy="869950"/>
        </p:xfrm>
        <a:graphic>
          <a:graphicData uri="http://schemas.openxmlformats.org/presentationml/2006/ole">
            <mc:AlternateContent xmlns:mc="http://schemas.openxmlformats.org/markup-compatibility/2006">
              <mc:Choice xmlns:v="urn:schemas-microsoft-com:vml" Requires="v">
                <p:oleObj spid="_x0000_s23611" name="Document" r:id="rId11" imgW="5486400" imgH="445008" progId="Word.Document.8">
                  <p:embed/>
                </p:oleObj>
              </mc:Choice>
              <mc:Fallback>
                <p:oleObj name="Document" r:id="rId11" imgW="5486400" imgH="445008" progId="Word.Document.8">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3352800"/>
                        <a:ext cx="10745788"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561" name="Rectangle 9"/>
          <p:cNvSpPr>
            <a:spLocks noGrp="1" noChangeArrowheads="1"/>
          </p:cNvSpPr>
          <p:nvPr>
            <p:ph type="title" idx="4294967295"/>
          </p:nvPr>
        </p:nvSpPr>
        <p:spPr>
          <a:xfrm>
            <a:off x="3886200" y="228600"/>
            <a:ext cx="4953000" cy="1066800"/>
          </a:xfrm>
        </p:spPr>
        <p:txBody>
          <a:bodyPr/>
          <a:lstStyle/>
          <a:p>
            <a:r>
              <a:rPr lang="en-US"/>
              <a:t>Resistance and Flow in Newtonian Fluids</a:t>
            </a:r>
          </a:p>
        </p:txBody>
      </p:sp>
      <p:pic>
        <p:nvPicPr>
          <p:cNvPr id="23563"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4724400"/>
            <a:ext cx="3581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35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35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idx="4294967295"/>
          </p:nvPr>
        </p:nvSpPr>
        <p:spPr>
          <a:xfrm>
            <a:off x="5562600" y="228600"/>
            <a:ext cx="3200400" cy="1219200"/>
          </a:xfrm>
        </p:spPr>
        <p:txBody>
          <a:bodyPr/>
          <a:lstStyle/>
          <a:p>
            <a:r>
              <a:rPr lang="en-US"/>
              <a:t>Respiratory Dynamics</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52400"/>
            <a:ext cx="5446713"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457200" y="1295400"/>
          <a:ext cx="5562600" cy="2222500"/>
        </p:xfrm>
        <a:graphic>
          <a:graphicData uri="http://schemas.openxmlformats.org/presentationml/2006/ole">
            <mc:AlternateContent xmlns:mc="http://schemas.openxmlformats.org/markup-compatibility/2006">
              <mc:Choice xmlns:v="urn:schemas-microsoft-com:vml" Requires="v">
                <p:oleObj spid="_x0000_s53290" name="Document" r:id="rId3" imgW="4483608" imgH="1792224" progId="Word.Document.8">
                  <p:embed/>
                </p:oleObj>
              </mc:Choice>
              <mc:Fallback>
                <p:oleObj name="Document" r:id="rId3" imgW="4483608" imgH="179222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55626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2895600" y="3581400"/>
          <a:ext cx="5410200" cy="1676400"/>
        </p:xfrm>
        <a:graphic>
          <a:graphicData uri="http://schemas.openxmlformats.org/presentationml/2006/ole">
            <mc:AlternateContent xmlns:mc="http://schemas.openxmlformats.org/markup-compatibility/2006">
              <mc:Choice xmlns:v="urn:schemas-microsoft-com:vml" Requires="v">
                <p:oleObj spid="_x0000_s53291" name="Document" r:id="rId5" imgW="4255008" imgH="1319784" progId="Word.Document.8">
                  <p:embed/>
                </p:oleObj>
              </mc:Choice>
              <mc:Fallback>
                <p:oleObj name="Document" r:id="rId5" imgW="4255008" imgH="1319784"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581400"/>
                        <a:ext cx="5410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381000" y="5486400"/>
          <a:ext cx="12117388" cy="1076325"/>
        </p:xfrm>
        <a:graphic>
          <a:graphicData uri="http://schemas.openxmlformats.org/presentationml/2006/ole">
            <mc:AlternateContent xmlns:mc="http://schemas.openxmlformats.org/markup-compatibility/2006">
              <mc:Choice xmlns:v="urn:schemas-microsoft-com:vml" Requires="v">
                <p:oleObj spid="_x0000_s53292" name="Document" r:id="rId7" imgW="5486400" imgH="487680" progId="Word.Document.8">
                  <p:embed/>
                </p:oleObj>
              </mc:Choice>
              <mc:Fallback>
                <p:oleObj name="Document" r:id="rId7" imgW="5486400" imgH="48768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5486400"/>
                        <a:ext cx="12117388"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5181600" y="3276600"/>
          <a:ext cx="10821988" cy="393700"/>
        </p:xfrm>
        <a:graphic>
          <a:graphicData uri="http://schemas.openxmlformats.org/presentationml/2006/ole">
            <mc:AlternateContent xmlns:mc="http://schemas.openxmlformats.org/markup-compatibility/2006">
              <mc:Choice xmlns:v="urn:schemas-microsoft-com:vml" Requires="v">
                <p:oleObj spid="_x0000_s53293" name="Document" r:id="rId9" imgW="5486400" imgH="201168" progId="Word.Document.8">
                  <p:embed/>
                </p:oleObj>
              </mc:Choice>
              <mc:Fallback>
                <p:oleObj name="Document" r:id="rId9" imgW="5486400" imgH="201168" progId="Word.Documen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276600"/>
                        <a:ext cx="108219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254" name="Rectangle 6"/>
          <p:cNvSpPr>
            <a:spLocks noGrp="1" noChangeArrowheads="1"/>
          </p:cNvSpPr>
          <p:nvPr>
            <p:ph type="title" idx="4294967295"/>
          </p:nvPr>
        </p:nvSpPr>
        <p:spPr>
          <a:xfrm>
            <a:off x="0" y="0"/>
            <a:ext cx="9144000" cy="1143000"/>
          </a:xfrm>
        </p:spPr>
        <p:txBody>
          <a:bodyPr/>
          <a:lstStyle/>
          <a:p>
            <a:r>
              <a:rPr lang="en-US" sz="2800" b="1"/>
              <a:t>Airway Resistance in Successive Bronchiolar Generations</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1066800" y="2514600"/>
          <a:ext cx="6761163" cy="2012950"/>
        </p:xfrm>
        <a:graphic>
          <a:graphicData uri="http://schemas.openxmlformats.org/presentationml/2006/ole">
            <mc:AlternateContent xmlns:mc="http://schemas.openxmlformats.org/markup-compatibility/2006">
              <mc:Choice xmlns:v="urn:schemas-microsoft-com:vml" Requires="v">
                <p:oleObj spid="_x0000_s45071" name="Document" r:id="rId3" imgW="5596128" imgH="1667256" progId="Word.Document.8">
                  <p:embed/>
                </p:oleObj>
              </mc:Choice>
              <mc:Fallback>
                <p:oleObj name="Document" r:id="rId3" imgW="5596128" imgH="166725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14600"/>
                        <a:ext cx="6761163"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59" name="Rectangle 3"/>
          <p:cNvSpPr>
            <a:spLocks noGrp="1" noChangeArrowheads="1"/>
          </p:cNvSpPr>
          <p:nvPr>
            <p:ph type="title" idx="4294967295"/>
          </p:nvPr>
        </p:nvSpPr>
        <p:spPr/>
        <p:txBody>
          <a:bodyPr/>
          <a:lstStyle/>
          <a:p>
            <a:r>
              <a:rPr lang="en-US"/>
              <a:t>Factors that Alter Airway Resistance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609600" y="2590800"/>
          <a:ext cx="8077200" cy="3257550"/>
        </p:xfrm>
        <a:graphic>
          <a:graphicData uri="http://schemas.openxmlformats.org/presentationml/2006/ole">
            <mc:AlternateContent xmlns:mc="http://schemas.openxmlformats.org/markup-compatibility/2006">
              <mc:Choice xmlns:v="urn:schemas-microsoft-com:vml" Requires="v">
                <p:oleObj spid="_x0000_s46095" name="Document" r:id="rId3" imgW="4724400" imgH="1905000" progId="Word.Document.8">
                  <p:embed/>
                </p:oleObj>
              </mc:Choice>
              <mc:Fallback>
                <p:oleObj name="Document" r:id="rId3" imgW="4724400" imgH="19050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90800"/>
                        <a:ext cx="80772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a:t>Resistance as a Function of Lung Volume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1028"/>
          <p:cNvSpPr>
            <a:spLocks noGrp="1" noChangeArrowheads="1"/>
          </p:cNvSpPr>
          <p:nvPr>
            <p:ph type="title" idx="4294967295"/>
          </p:nvPr>
        </p:nvSpPr>
        <p:spPr>
          <a:xfrm>
            <a:off x="457200" y="0"/>
            <a:ext cx="8458200" cy="1143000"/>
          </a:xfrm>
        </p:spPr>
        <p:txBody>
          <a:bodyPr/>
          <a:lstStyle/>
          <a:p>
            <a:r>
              <a:rPr lang="en-US" sz="4000"/>
              <a:t>Flow Rates at Different Lung Volumes</a:t>
            </a:r>
            <a:endParaRPr lang="en-US"/>
          </a:p>
        </p:txBody>
      </p:sp>
      <p:pic>
        <p:nvPicPr>
          <p:cNvPr id="48134" name="Picture 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47800"/>
            <a:ext cx="60960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6800"/>
            <a:ext cx="6172200" cy="53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108" name="Rectangle 4"/>
          <p:cNvSpPr>
            <a:spLocks noGrp="1" noChangeArrowheads="1"/>
          </p:cNvSpPr>
          <p:nvPr>
            <p:ph type="title" idx="4294967295"/>
          </p:nvPr>
        </p:nvSpPr>
        <p:spPr>
          <a:xfrm>
            <a:off x="762000" y="304800"/>
            <a:ext cx="7772400" cy="762000"/>
          </a:xfrm>
        </p:spPr>
        <p:txBody>
          <a:bodyPr/>
          <a:lstStyle/>
          <a:p>
            <a:r>
              <a:rPr lang="en-US"/>
              <a:t>Flow Loops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idx="4294967295"/>
          </p:nvPr>
        </p:nvSpPr>
        <p:spPr>
          <a:xfrm>
            <a:off x="685800" y="228600"/>
            <a:ext cx="7772400" cy="1143000"/>
          </a:xfrm>
        </p:spPr>
        <p:txBody>
          <a:bodyPr/>
          <a:lstStyle/>
          <a:p>
            <a:r>
              <a:rPr lang="en-US" sz="3600" b="1">
                <a:solidFill>
                  <a:srgbClr val="000000"/>
                </a:solidFill>
                <a:latin typeface="Helvetica" charset="0"/>
              </a:rPr>
              <a:t>Distribution of Air at Different Lung Volumes</a:t>
            </a: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629400"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8763000" cy="34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4" name="Rectangle 4"/>
          <p:cNvSpPr>
            <a:spLocks noGrp="1" noChangeArrowheads="1"/>
          </p:cNvSpPr>
          <p:nvPr>
            <p:ph type="title" idx="4294967295"/>
          </p:nvPr>
        </p:nvSpPr>
        <p:spPr/>
        <p:txBody>
          <a:bodyPr/>
          <a:lstStyle/>
          <a:p>
            <a:r>
              <a:rPr lang="en-US"/>
              <a:t>Static Measurement of Compliance Curves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381000" y="1752600"/>
          <a:ext cx="8229600" cy="4687888"/>
        </p:xfrm>
        <a:graphic>
          <a:graphicData uri="http://schemas.openxmlformats.org/presentationml/2006/ole">
            <mc:AlternateContent xmlns:mc="http://schemas.openxmlformats.org/markup-compatibility/2006">
              <mc:Choice xmlns:v="urn:schemas-microsoft-com:vml" Requires="v">
                <p:oleObj spid="_x0000_s6159" name="Document" r:id="rId3" imgW="3633216" imgH="2069592" progId="Word.Document.8">
                  <p:embed/>
                </p:oleObj>
              </mc:Choice>
              <mc:Fallback>
                <p:oleObj name="Document" r:id="rId3" imgW="3633216" imgH="2069592"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8229600"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47" name="Rectangle 3"/>
          <p:cNvSpPr>
            <a:spLocks noGrp="1" noChangeArrowheads="1"/>
          </p:cNvSpPr>
          <p:nvPr>
            <p:ph type="title" idx="4294967295"/>
          </p:nvPr>
        </p:nvSpPr>
        <p:spPr>
          <a:xfrm>
            <a:off x="685800" y="304800"/>
            <a:ext cx="7772400" cy="1143000"/>
          </a:xfrm>
        </p:spPr>
        <p:txBody>
          <a:bodyPr/>
          <a:lstStyle/>
          <a:p>
            <a:r>
              <a:rPr lang="en-US" sz="3600"/>
              <a:t>The Compliance of an Air-Filled Lung</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457200" y="1676400"/>
          <a:ext cx="7772400" cy="4699000"/>
        </p:xfrm>
        <a:graphic>
          <a:graphicData uri="http://schemas.openxmlformats.org/presentationml/2006/ole">
            <mc:AlternateContent xmlns:mc="http://schemas.openxmlformats.org/markup-compatibility/2006">
              <mc:Choice xmlns:v="urn:schemas-microsoft-com:vml" Requires="v">
                <p:oleObj spid="_x0000_s7183" name="Document" r:id="rId3" imgW="3633216" imgH="2197608" progId="Word.Document.8">
                  <p:embed/>
                </p:oleObj>
              </mc:Choice>
              <mc:Fallback>
                <p:oleObj name="Document" r:id="rId3" imgW="3633216" imgH="2197608"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7772400"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71" name="Rectangle 3"/>
          <p:cNvSpPr>
            <a:spLocks noGrp="1" noChangeArrowheads="1"/>
          </p:cNvSpPr>
          <p:nvPr>
            <p:ph type="title" idx="4294967295"/>
          </p:nvPr>
        </p:nvSpPr>
        <p:spPr>
          <a:xfrm>
            <a:off x="609600" y="304800"/>
            <a:ext cx="7772400" cy="1143000"/>
          </a:xfrm>
        </p:spPr>
        <p:txBody>
          <a:bodyPr/>
          <a:lstStyle/>
          <a:p>
            <a:r>
              <a:rPr lang="en-US" sz="3600"/>
              <a:t>The Compliance of a Saline-Filled Lung</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extLst>
              <p:ext uri="{D42A27DB-BD31-4B8C-83A1-F6EECF244321}">
                <p14:modId xmlns:p14="http://schemas.microsoft.com/office/powerpoint/2010/main" val="1999383358"/>
              </p:ext>
            </p:extLst>
          </p:nvPr>
        </p:nvGraphicFramePr>
        <p:xfrm>
          <a:off x="228600" y="1828800"/>
          <a:ext cx="8686800" cy="3295650"/>
        </p:xfrm>
        <a:graphic>
          <a:graphicData uri="http://schemas.openxmlformats.org/presentationml/2006/ole">
            <mc:AlternateContent xmlns:mc="http://schemas.openxmlformats.org/markup-compatibility/2006">
              <mc:Choice xmlns:v="urn:schemas-microsoft-com:vml" Requires="v">
                <p:oleObj spid="_x0000_s8207" name="Document" r:id="rId3" imgW="5526024" imgH="2097024" progId="Word.Document.8">
                  <p:embed/>
                </p:oleObj>
              </mc:Choice>
              <mc:Fallback>
                <p:oleObj name="Document" r:id="rId3" imgW="5526024" imgH="209702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86868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195" name="Rectangle 3"/>
          <p:cNvSpPr>
            <a:spLocks noGrp="1" noChangeArrowheads="1"/>
          </p:cNvSpPr>
          <p:nvPr>
            <p:ph type="title" idx="4294967295"/>
          </p:nvPr>
        </p:nvSpPr>
        <p:spPr/>
        <p:txBody>
          <a:bodyPr/>
          <a:lstStyle/>
          <a:p>
            <a:r>
              <a:rPr lang="en-US"/>
              <a:t>Tissue Elastance in the Lung</a:t>
            </a:r>
          </a:p>
        </p:txBody>
      </p:sp>
      <p:pic>
        <p:nvPicPr>
          <p:cNvPr id="2" name="Picture 1" descr="elastin13552905559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4773968"/>
            <a:ext cx="2578100" cy="20840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idx="4294967295"/>
          </p:nvPr>
        </p:nvSpPr>
        <p:spPr>
          <a:xfrm>
            <a:off x="762000" y="228600"/>
            <a:ext cx="7772400" cy="1371600"/>
          </a:xfrm>
        </p:spPr>
        <p:txBody>
          <a:bodyPr/>
          <a:lstStyle/>
          <a:p>
            <a:r>
              <a:rPr lang="en-US"/>
              <a:t>Compliance of the Lung In Different Disease States</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75438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65325"/>
            <a:ext cx="845820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44" name="Rectangle 4"/>
          <p:cNvSpPr>
            <a:spLocks noGrp="1" noChangeArrowheads="1"/>
          </p:cNvSpPr>
          <p:nvPr>
            <p:ph type="title" idx="4294967295"/>
          </p:nvPr>
        </p:nvSpPr>
        <p:spPr>
          <a:xfrm>
            <a:off x="762000" y="304800"/>
            <a:ext cx="7772400" cy="1143000"/>
          </a:xfrm>
        </p:spPr>
        <p:txBody>
          <a:bodyPr/>
          <a:lstStyle/>
          <a:p>
            <a:r>
              <a:rPr lang="en-US" sz="3600"/>
              <a:t>A Device for Measuring Surface Tension</a:t>
            </a:r>
            <a:endParaRPr lang="en-US"/>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1266</TotalTime>
  <Words>418</Words>
  <Application>Microsoft Macintosh PowerPoint</Application>
  <PresentationFormat>On-screen Show (4:3)</PresentationFormat>
  <Paragraphs>50</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Blank Presentation</vt:lpstr>
      <vt:lpstr>Document</vt:lpstr>
      <vt:lpstr>Equation</vt:lpstr>
      <vt:lpstr>Surface Tension</vt:lpstr>
      <vt:lpstr>Compliance Curve</vt:lpstr>
      <vt:lpstr>Review -- Muscle Elastic and Active Forces</vt:lpstr>
      <vt:lpstr>Static Measurement of Compliance Curves</vt:lpstr>
      <vt:lpstr>The Compliance of an Air-Filled Lung</vt:lpstr>
      <vt:lpstr>The Compliance of a Saline-Filled Lung</vt:lpstr>
      <vt:lpstr>Tissue Elastance in the Lung</vt:lpstr>
      <vt:lpstr>Compliance of the Lung In Different Disease States</vt:lpstr>
      <vt:lpstr>A Device for Measuring Surface Tension</vt:lpstr>
      <vt:lpstr>Compliance of Alveolar Fluid and Saline</vt:lpstr>
      <vt:lpstr>Schematic of a Pulmonary Surfactant Molecule</vt:lpstr>
      <vt:lpstr>The Effect of Surface Area on Surfactant Density</vt:lpstr>
      <vt:lpstr>The Dynamic Effects of Breathing  on Surfactant Distribution</vt:lpstr>
      <vt:lpstr>The Law of Laplace with Respect to Bubbles</vt:lpstr>
      <vt:lpstr>The Law of Laplace and Lungs w/o Pulmonary Surfactant</vt:lpstr>
      <vt:lpstr>The Elastic Properties of the Respiratory System</vt:lpstr>
      <vt:lpstr>Respiratory Volumes</vt:lpstr>
      <vt:lpstr>The Recoil Concept</vt:lpstr>
      <vt:lpstr>Recoil With Volumes</vt:lpstr>
      <vt:lpstr>Recoil and Internal and External Forces: V0</vt:lpstr>
      <vt:lpstr>Recoil and Internal and External Forces: V &gt; V0</vt:lpstr>
      <vt:lpstr>Recoil and Internal and External Forces: V &lt; V0</vt:lpstr>
      <vt:lpstr>Elastic Equations for  the Respiratory System</vt:lpstr>
      <vt:lpstr>Graphical Representation of Recoil Pressure/Volume Relations</vt:lpstr>
      <vt:lpstr>Lung Recoil</vt:lpstr>
      <vt:lpstr>Respiratory System Recoil</vt:lpstr>
      <vt:lpstr>Thoracic Recoil</vt:lpstr>
      <vt:lpstr>Respiratory System Recoil</vt:lpstr>
      <vt:lpstr>Recoil Graphs, compared</vt:lpstr>
      <vt:lpstr>Spring Model of the Respiratory System</vt:lpstr>
      <vt:lpstr>PowerPoint Presentation</vt:lpstr>
      <vt:lpstr>Resistance and Flow in Newtonian Fluids</vt:lpstr>
      <vt:lpstr>Respiratory Dynamics</vt:lpstr>
      <vt:lpstr>Airway Resistance in Successive Bronchiolar Generations</vt:lpstr>
      <vt:lpstr>Factors that Alter Airway Resistance</vt:lpstr>
      <vt:lpstr>Resistance as a Function of Lung Volume</vt:lpstr>
      <vt:lpstr>Flow Rates at Different Lung Volumes</vt:lpstr>
      <vt:lpstr>Flow Loops</vt:lpstr>
      <vt:lpstr>Distribution of Air at Different Lung Volumes</vt:lpstr>
    </vt:vector>
  </TitlesOfParts>
  <Company>College Of The Holy Cross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Kooka T. Cat</dc:creator>
  <cp:lastModifiedBy>Administrator</cp:lastModifiedBy>
  <cp:revision>44</cp:revision>
  <dcterms:created xsi:type="dcterms:W3CDTF">2002-02-08T12:31:13Z</dcterms:created>
  <dcterms:modified xsi:type="dcterms:W3CDTF">2015-11-30T14:51:55Z</dcterms:modified>
</cp:coreProperties>
</file>