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1" r:id="rId2"/>
    <p:sldId id="259" r:id="rId3"/>
    <p:sldId id="260" r:id="rId4"/>
    <p:sldId id="264" r:id="rId5"/>
    <p:sldId id="265" r:id="rId6"/>
    <p:sldId id="269" r:id="rId7"/>
    <p:sldId id="266" r:id="rId8"/>
    <p:sldId id="271" r:id="rId9"/>
    <p:sldId id="272" r:id="rId10"/>
    <p:sldId id="270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35D4-1286-1B40-BB9E-3FBC4DF83C43}" type="datetimeFigureOut">
              <a:rPr lang="en-US" smtClean="0"/>
              <a:t>12/7/15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5CCA9-13E0-6549-AF3A-10F0EAF7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7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dead space is sometimes divided between anatomical</a:t>
            </a:r>
            <a:r>
              <a:rPr lang="en-US" baseline="0" dirty="0" smtClean="0"/>
              <a:t> (the volume of the conducting system) and physiological (alveoli that are under or not perfused but ventilated or alveoli where diffusion is lower than average.  </a:t>
            </a:r>
            <a:r>
              <a:rPr lang="en-US" b="1" baseline="0" dirty="0" smtClean="0"/>
              <a:t>Why does perfusion matter?  Should perfusion need to match alveolar ventilation?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5CCA9-13E0-6549-AF3A-10F0EAF7D7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63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5CCA9-13E0-6549-AF3A-10F0EAF7D7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4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class, we will see what happens when you hyper and hypo-ventilate and</a:t>
            </a:r>
            <a:r>
              <a:rPr lang="en-US" baseline="0" dirty="0" smtClean="0"/>
              <a:t> explore the notions of steady and non-steady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5CCA9-13E0-6549-AF3A-10F0EAF7D7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3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496" y="2741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1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4" Type="http://schemas.openxmlformats.org/officeDocument/2006/relationships/image" Target="../media/image22.emf"/><Relationship Id="rId5" Type="http://schemas.openxmlformats.org/officeDocument/2006/relationships/image" Target="../media/image23.emf"/><Relationship Id="rId6" Type="http://schemas.openxmlformats.org/officeDocument/2006/relationships/image" Target="../media/image24.emf"/><Relationship Id="rId7" Type="http://schemas.openxmlformats.org/officeDocument/2006/relationships/image" Target="../media/image25.emf"/><Relationship Id="rId8" Type="http://schemas.openxmlformats.org/officeDocument/2006/relationships/image" Target="../media/image26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4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emf"/><Relationship Id="rId12" Type="http://schemas.openxmlformats.org/officeDocument/2006/relationships/image" Target="../media/image10.e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6.e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5" Type="http://schemas.openxmlformats.org/officeDocument/2006/relationships/image" Target="../media/image18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Alveolar Gas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2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Let's Combine the Notions on the Last Two Slides: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76582" y="2561913"/>
            <a:ext cx="6355836" cy="701560"/>
            <a:chOff x="276582" y="2561913"/>
            <a:chExt cx="6355836" cy="7015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6582" y="2576819"/>
              <a:ext cx="3065420" cy="68665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016359" y="2768168"/>
              <a:ext cx="1183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</a:t>
              </a:r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04672" y="2561913"/>
              <a:ext cx="1127746" cy="657852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923" y="3745232"/>
            <a:ext cx="3122123" cy="607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3147" y="4743945"/>
            <a:ext cx="3223195" cy="510146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55911" y="5601469"/>
            <a:ext cx="8466918" cy="1074700"/>
            <a:chOff x="455911" y="5601469"/>
            <a:chExt cx="8466918" cy="10747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5911" y="5601469"/>
              <a:ext cx="3964221" cy="1074700"/>
              <a:chOff x="4591675" y="5601469"/>
              <a:chExt cx="3964221" cy="10747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591675" y="5601469"/>
                <a:ext cx="3964221" cy="10747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05753" y="5829500"/>
                <a:ext cx="2661309" cy="629557"/>
              </a:xfrm>
              <a:prstGeom prst="rect">
                <a:avLst/>
              </a:prstGeom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5764017" y="5601469"/>
              <a:ext cx="3158812" cy="1074700"/>
              <a:chOff x="5764017" y="5601469"/>
              <a:chExt cx="3158812" cy="10747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764017" y="5601469"/>
                <a:ext cx="3158812" cy="107470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46342" y="5706400"/>
                <a:ext cx="2460609" cy="752657"/>
              </a:xfrm>
              <a:prstGeom prst="rect">
                <a:avLst/>
              </a:prstGeom>
            </p:spPr>
          </p:pic>
        </p:grpSp>
        <p:sp>
          <p:nvSpPr>
            <p:cNvPr id="16" name="TextBox 15"/>
            <p:cNvSpPr txBox="1"/>
            <p:nvPr/>
          </p:nvSpPr>
          <p:spPr>
            <a:xfrm>
              <a:off x="4613385" y="5937991"/>
              <a:ext cx="8912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010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– O</a:t>
            </a:r>
            <a:r>
              <a:rPr lang="en-US" baseline="-25000" dirty="0" smtClean="0"/>
              <a:t>2</a:t>
            </a:r>
            <a:r>
              <a:rPr lang="en-US" dirty="0" smtClean="0"/>
              <a:t> Diagram and Gas Exchange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644" y="2458137"/>
            <a:ext cx="5638800" cy="410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496" y="1595767"/>
            <a:ext cx="1990376" cy="60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2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Exchange Volumes </a:t>
            </a:r>
            <a:br>
              <a:rPr lang="en-US" dirty="0" smtClean="0"/>
            </a:br>
            <a:r>
              <a:rPr lang="en-US" dirty="0" smtClean="0"/>
              <a:t>and Minute Volumes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11888"/>
              </p:ext>
            </p:extLst>
          </p:nvPr>
        </p:nvGraphicFramePr>
        <p:xfrm>
          <a:off x="1113171" y="2053542"/>
          <a:ext cx="2538551" cy="642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5" imgW="1054100" imgH="266700" progId="Word.Document.12">
                  <p:embed/>
                </p:oleObj>
              </mc:Choice>
              <mc:Fallback>
                <p:oleObj name="Document" r:id="rId5" imgW="1054100" imgH="266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3171" y="2053542"/>
                        <a:ext cx="2538551" cy="642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320715"/>
              </p:ext>
            </p:extLst>
          </p:nvPr>
        </p:nvGraphicFramePr>
        <p:xfrm>
          <a:off x="2245528" y="2955267"/>
          <a:ext cx="2924067" cy="592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7" imgW="1003300" imgH="203200" progId="Equation.3">
                  <p:embed/>
                </p:oleObj>
              </mc:Choice>
              <mc:Fallback>
                <p:oleObj name="Equation" r:id="rId7" imgW="1003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45528" y="2955267"/>
                        <a:ext cx="2924067" cy="592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133521"/>
              </p:ext>
            </p:extLst>
          </p:nvPr>
        </p:nvGraphicFramePr>
        <p:xfrm>
          <a:off x="3838659" y="4079405"/>
          <a:ext cx="2026051" cy="776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9" imgW="762000" imgH="292100" progId="Equation.3">
                  <p:embed/>
                </p:oleObj>
              </mc:Choice>
              <mc:Fallback>
                <p:oleObj name="Equation" r:id="rId9" imgW="7620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38659" y="4079405"/>
                        <a:ext cx="2026051" cy="776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24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80" y="0"/>
            <a:ext cx="8868554" cy="1470025"/>
          </a:xfrm>
        </p:spPr>
        <p:txBody>
          <a:bodyPr/>
          <a:lstStyle/>
          <a:p>
            <a:r>
              <a:rPr lang="en-US" dirty="0" smtClean="0"/>
              <a:t>Determination of Alveolar and Dead Space Ventilation and Volumes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758422"/>
              </p:ext>
            </p:extLst>
          </p:nvPr>
        </p:nvGraphicFramePr>
        <p:xfrm>
          <a:off x="1050199" y="1574056"/>
          <a:ext cx="4299670" cy="534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3" imgW="2451100" imgH="304800" progId="Equation.3">
                  <p:embed/>
                </p:oleObj>
              </mc:Choice>
              <mc:Fallback>
                <p:oleObj name="Equation" r:id="rId3" imgW="24511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0199" y="1574056"/>
                        <a:ext cx="4299670" cy="534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109216"/>
              </p:ext>
            </p:extLst>
          </p:nvPr>
        </p:nvGraphicFramePr>
        <p:xfrm>
          <a:off x="966139" y="2786416"/>
          <a:ext cx="1884464" cy="5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5" imgW="1028700" imgH="304800" progId="Equation.3">
                  <p:embed/>
                </p:oleObj>
              </mc:Choice>
              <mc:Fallback>
                <p:oleObj name="Equation" r:id="rId5" imgW="10287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6139" y="2786416"/>
                        <a:ext cx="1884464" cy="558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767850"/>
              </p:ext>
            </p:extLst>
          </p:nvPr>
        </p:nvGraphicFramePr>
        <p:xfrm>
          <a:off x="2616416" y="5905400"/>
          <a:ext cx="1469234" cy="563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7" imgW="762000" imgH="292100" progId="Equation.3">
                  <p:embed/>
                </p:oleObj>
              </mc:Choice>
              <mc:Fallback>
                <p:oleObj name="Equation" r:id="rId7" imgW="7620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16416" y="5905400"/>
                        <a:ext cx="1469234" cy="563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68402" y="2290523"/>
            <a:ext cx="57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we take </a:t>
            </a:r>
            <a:r>
              <a:rPr lang="en-US" i="1" dirty="0" smtClean="0"/>
              <a:t>F</a:t>
            </a:r>
            <a:r>
              <a:rPr lang="en-US" i="1" baseline="-25000" dirty="0" smtClean="0"/>
              <a:t>DCO2</a:t>
            </a:r>
            <a:r>
              <a:rPr lang="en-US" i="1" dirty="0" smtClean="0"/>
              <a:t> </a:t>
            </a:r>
            <a:r>
              <a:rPr lang="en-US" dirty="0" smtClean="0"/>
              <a:t>to be zero (b/c room air is defined as zero):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31896" y="4314461"/>
            <a:ext cx="5580166" cy="511459"/>
            <a:chOff x="531896" y="4515495"/>
            <a:chExt cx="5580166" cy="511459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1047875"/>
                </p:ext>
              </p:extLst>
            </p:nvPr>
          </p:nvGraphicFramePr>
          <p:xfrm>
            <a:off x="4385888" y="4515495"/>
            <a:ext cx="1726174" cy="511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4" name="Equation" r:id="rId9" imgW="1028700" imgH="304800" progId="Equation.3">
                    <p:embed/>
                  </p:oleObj>
                </mc:Choice>
                <mc:Fallback>
                  <p:oleObj name="Equation" r:id="rId9" imgW="1028700" imgH="304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385888" y="4515495"/>
                          <a:ext cx="1726174" cy="5114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531896" y="4570191"/>
              <a:ext cx="4168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One way to easily find CO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production: 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01278" y="3555160"/>
            <a:ext cx="2783154" cy="568113"/>
            <a:chOff x="1301278" y="3555160"/>
            <a:chExt cx="2783154" cy="568113"/>
          </a:xfrm>
        </p:grpSpPr>
        <p:sp>
          <p:nvSpPr>
            <p:cNvPr id="14" name="TextBox 13"/>
            <p:cNvSpPr txBox="1"/>
            <p:nvPr/>
          </p:nvSpPr>
          <p:spPr>
            <a:xfrm>
              <a:off x="1301278" y="3684421"/>
              <a:ext cx="2783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Therefore:  </a:t>
              </a:r>
              <a:endParaRPr lang="en-US" dirty="0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566437" y="3555160"/>
              <a:ext cx="1201778" cy="568113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388560" y="4943247"/>
            <a:ext cx="2997328" cy="589824"/>
            <a:chOff x="1388560" y="4943247"/>
            <a:chExt cx="2997328" cy="589824"/>
          </a:xfrm>
        </p:grpSpPr>
        <p:sp>
          <p:nvSpPr>
            <p:cNvPr id="20" name="Rectangle 19"/>
            <p:cNvSpPr/>
            <p:nvPr/>
          </p:nvSpPr>
          <p:spPr>
            <a:xfrm>
              <a:off x="1388560" y="5093842"/>
              <a:ext cx="11778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Therefore: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616416" y="4943247"/>
              <a:ext cx="1769472" cy="589824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4515690" y="5804460"/>
            <a:ext cx="1574460" cy="911239"/>
            <a:chOff x="4515690" y="5804460"/>
            <a:chExt cx="1574460" cy="911239"/>
          </a:xfrm>
        </p:grpSpPr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914957"/>
                </p:ext>
              </p:extLst>
            </p:nvPr>
          </p:nvGraphicFramePr>
          <p:xfrm>
            <a:off x="5112234" y="5804460"/>
            <a:ext cx="977916" cy="911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5" name="Equation" r:id="rId13" imgW="558800" imgH="520700" progId="Equation.3">
                    <p:embed/>
                  </p:oleObj>
                </mc:Choice>
                <mc:Fallback>
                  <p:oleObj name="Equation" r:id="rId13" imgW="558800" imgH="5207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112234" y="5804460"/>
                          <a:ext cx="977916" cy="9112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4515690" y="6068254"/>
              <a:ext cx="1085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And: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1824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840" y="35303"/>
            <a:ext cx="7262011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What Determines </a:t>
            </a:r>
            <a:r>
              <a:rPr lang="en-US" i="1" dirty="0" smtClean="0"/>
              <a:t>P</a:t>
            </a:r>
            <a:r>
              <a:rPr lang="en-US" baseline="-25000" dirty="0" smtClean="0"/>
              <a:t>ACO2</a:t>
            </a:r>
            <a:br>
              <a:rPr lang="en-US" baseline="-25000" dirty="0" smtClean="0"/>
            </a:br>
            <a:r>
              <a:rPr lang="en-US" sz="2800" dirty="0" smtClean="0"/>
              <a:t>(assuming inspired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0)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356" y="3893393"/>
            <a:ext cx="3623644" cy="2795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66" y="1518993"/>
            <a:ext cx="5246771" cy="287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5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Determines </a:t>
            </a:r>
            <a:r>
              <a:rPr lang="en-US" i="1" dirty="0" smtClean="0"/>
              <a:t>P</a:t>
            </a:r>
            <a:r>
              <a:rPr lang="en-US" baseline="-25000" dirty="0" smtClean="0"/>
              <a:t>AO2</a:t>
            </a:r>
            <a:endParaRPr lang="en-US" baseline="-250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042" y="2833301"/>
            <a:ext cx="5199555" cy="3604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45" y="1744150"/>
            <a:ext cx="3093746" cy="14977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0521" y="4363935"/>
            <a:ext cx="277888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Greater alveolar ventilation or higher inspired O</a:t>
            </a:r>
            <a:r>
              <a:rPr lang="en-US" baseline="-25000" dirty="0" smtClean="0"/>
              <a:t>2</a:t>
            </a:r>
            <a:r>
              <a:rPr lang="en-US" dirty="0" smtClean="0"/>
              <a:t> gives higher alveolar O</a:t>
            </a:r>
            <a:r>
              <a:rPr lang="en-US" baseline="-25000" dirty="0" smtClean="0"/>
              <a:t>2</a:t>
            </a:r>
            <a:r>
              <a:rPr lang="en-US" dirty="0" smtClean="0"/>
              <a:t>; </a:t>
            </a:r>
          </a:p>
          <a:p>
            <a:r>
              <a:rPr lang="en-US" dirty="0" smtClean="0"/>
              <a:t>Higher rate of oxygen consumption lowers alveolar O</a:t>
            </a:r>
            <a:r>
              <a:rPr lang="en-US" baseline="-25000" dirty="0" smtClean="0"/>
              <a:t>2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3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Combine These into One Overall Relationship to Describe Alveolar Gases?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00967" y="2008279"/>
            <a:ext cx="6632419" cy="1424832"/>
            <a:chOff x="900967" y="2008279"/>
            <a:chExt cx="6632419" cy="1424832"/>
          </a:xfrm>
        </p:grpSpPr>
        <p:sp>
          <p:nvSpPr>
            <p:cNvPr id="3" name="TextBox 2"/>
            <p:cNvSpPr txBox="1"/>
            <p:nvPr/>
          </p:nvSpPr>
          <p:spPr>
            <a:xfrm>
              <a:off x="900967" y="2008279"/>
              <a:ext cx="66324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c</a:t>
              </a:r>
              <a:r>
                <a:rPr lang="en-US" dirty="0" smtClean="0"/>
                <a:t> is the same in both equations (=1 / (P</a:t>
              </a:r>
              <a:r>
                <a:rPr lang="en-US" baseline="-25000" dirty="0" smtClean="0"/>
                <a:t>B</a:t>
              </a:r>
              <a:r>
                <a:rPr lang="en-US" dirty="0" smtClean="0"/>
                <a:t>-P</a:t>
              </a:r>
              <a:r>
                <a:rPr lang="en-US" baseline="-25000" dirty="0" smtClean="0"/>
                <a:t>H2</a:t>
              </a:r>
              <a:r>
                <a:rPr lang="en-US" dirty="0" smtClean="0"/>
                <a:t>O)):</a:t>
              </a:r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0967" y="2800734"/>
              <a:ext cx="1671282" cy="63237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126247" y="2909290"/>
              <a:ext cx="1194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</a:t>
              </a:r>
              <a:endParaRPr lang="en-US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20299" y="2800734"/>
              <a:ext cx="2053811" cy="567243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783496" y="3940568"/>
            <a:ext cx="5305942" cy="803312"/>
            <a:chOff x="783496" y="3940568"/>
            <a:chExt cx="5305942" cy="803312"/>
          </a:xfrm>
        </p:grpSpPr>
        <p:sp>
          <p:nvSpPr>
            <p:cNvPr id="8" name="TextBox 7"/>
            <p:cNvSpPr txBox="1"/>
            <p:nvPr/>
          </p:nvSpPr>
          <p:spPr>
            <a:xfrm>
              <a:off x="783496" y="3940568"/>
              <a:ext cx="4470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Since </a:t>
              </a:r>
              <a:r>
                <a:rPr lang="en-US" i="1" dirty="0" smtClean="0"/>
                <a:t>c</a:t>
              </a:r>
              <a:r>
                <a:rPr lang="en-US" dirty="0" smtClean="0"/>
                <a:t> = </a:t>
              </a:r>
              <a:r>
                <a:rPr lang="en-US" i="1" dirty="0" smtClean="0"/>
                <a:t>c: 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92214" y="4125750"/>
              <a:ext cx="3197224" cy="61813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5003845"/>
            <a:ext cx="3402310" cy="153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6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R</a:t>
            </a:r>
            <a:r>
              <a:rPr lang="en-US" dirty="0" smtClean="0"/>
              <a:t>: The Respiratory Exchange Ratio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78942"/>
              </p:ext>
            </p:extLst>
          </p:nvPr>
        </p:nvGraphicFramePr>
        <p:xfrm>
          <a:off x="2248923" y="1783976"/>
          <a:ext cx="1258232" cy="1179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609600" imgH="571500" progId="Equation.3">
                  <p:embed/>
                </p:oleObj>
              </mc:Choice>
              <mc:Fallback>
                <p:oleObj name="Equation" r:id="rId3" imgW="609600" imgH="571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8923" y="1783976"/>
                        <a:ext cx="1258232" cy="1179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07139" y="2963568"/>
            <a:ext cx="3799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Unlike </a:t>
            </a:r>
            <a:r>
              <a:rPr lang="en-US" i="1" dirty="0" smtClean="0"/>
              <a:t>RQ</a:t>
            </a:r>
            <a:r>
              <a:rPr lang="en-US" dirty="0" smtClean="0"/>
              <a:t>, defined at the respiratory exchanger (alveoli) – otherwise, mathematically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3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458200" cy="838200"/>
          </a:xfrm>
        </p:spPr>
        <p:txBody>
          <a:bodyPr/>
          <a:lstStyle/>
          <a:p>
            <a:r>
              <a:rPr lang="en-US" sz="3600"/>
              <a:t>Over and Under Ventilation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8001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Calibri"/>
                <a:cs typeface="Calibri"/>
              </a:rPr>
              <a:t>Hyperventilation</a:t>
            </a:r>
            <a:r>
              <a:rPr lang="en-US" dirty="0">
                <a:latin typeface="Calibri"/>
                <a:cs typeface="Calibri"/>
              </a:rPr>
              <a:t> -- where elimination of CO2 is greater than production at the tissue level.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 Normally considered as a difference between input (from tissues) and elimination (at exchanger) of blood CO</a:t>
            </a:r>
            <a:r>
              <a:rPr lang="en-US" baseline="-25000" dirty="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 But, we can also consider a sort of hyperventilation that might occur if we over perfuse the tissues where we consider the effects on tissues (? What controls perfusion??)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Calibri"/>
                <a:cs typeface="Calibri"/>
              </a:rPr>
              <a:t>Hypoventilation</a:t>
            </a:r>
            <a:r>
              <a:rPr lang="en-US">
                <a:latin typeface="Calibri"/>
                <a:cs typeface="Calibri"/>
              </a:rPr>
              <a:t> -- the opposite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09600" y="57912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What are the acid base disturbances associated with hyper- and hypo-ventilation.</a:t>
            </a:r>
          </a:p>
        </p:txBody>
      </p:sp>
    </p:spTree>
    <p:extLst>
      <p:ext uri="{BB962C8B-B14F-4D97-AF65-F5344CB8AC3E}">
        <p14:creationId xmlns:p14="http://schemas.microsoft.com/office/powerpoint/2010/main" val="167549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z="3600"/>
              <a:t>Steady and Non-Steady State Ventilation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800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Recall our multiple stage gas exchange model. 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In </a:t>
            </a:r>
            <a:r>
              <a:rPr lang="en-US" u="sng" dirty="0">
                <a:latin typeface="Calibri"/>
                <a:cs typeface="Calibri"/>
              </a:rPr>
              <a:t>steady-state</a:t>
            </a:r>
            <a:r>
              <a:rPr lang="en-US" dirty="0">
                <a:latin typeface="Calibri"/>
                <a:cs typeface="Calibri"/>
              </a:rPr>
              <a:t> ventilation: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219200" y="3124200"/>
          <a:ext cx="66294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3" imgW="3009900" imgH="292100" progId="Equation.3">
                  <p:embed/>
                </p:oleObj>
              </mc:Choice>
              <mc:Fallback>
                <p:oleObj name="Equation" r:id="rId3" imgW="3009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24200"/>
                        <a:ext cx="66294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5800" y="4800600"/>
            <a:ext cx="76073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/>
                <a:cs typeface="Calibri"/>
              </a:rPr>
              <a:t>In </a:t>
            </a:r>
            <a:r>
              <a:rPr lang="en-US" u="sng">
                <a:latin typeface="Calibri"/>
                <a:cs typeface="Calibri"/>
              </a:rPr>
              <a:t>non-steady state</a:t>
            </a:r>
            <a:r>
              <a:rPr lang="en-US">
                <a:latin typeface="Calibri"/>
                <a:cs typeface="Calibri"/>
              </a:rPr>
              <a:t>, one or more of these will not be equal.</a:t>
            </a:r>
          </a:p>
        </p:txBody>
      </p:sp>
    </p:spTree>
    <p:extLst>
      <p:ext uri="{BB962C8B-B14F-4D97-AF65-F5344CB8AC3E}">
        <p14:creationId xmlns:p14="http://schemas.microsoft.com/office/powerpoint/2010/main" val="290739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374</Words>
  <Application>Microsoft Macintosh PowerPoint</Application>
  <PresentationFormat>On-screen Show (4:3)</PresentationFormat>
  <Paragraphs>38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Document</vt:lpstr>
      <vt:lpstr>Equation</vt:lpstr>
      <vt:lpstr>Microsoft Equation</vt:lpstr>
      <vt:lpstr>Alveolar Gas Exchange</vt:lpstr>
      <vt:lpstr>Gas Exchange Volumes  and Minute Volumes</vt:lpstr>
      <vt:lpstr>Determination of Alveolar and Dead Space Ventilation and Volumes</vt:lpstr>
      <vt:lpstr>What Determines PACO2 (assuming inspired CO2 = 0)</vt:lpstr>
      <vt:lpstr>What Determines PAO2</vt:lpstr>
      <vt:lpstr>Can We Combine These into One Overall Relationship to Describe Alveolar Gases?</vt:lpstr>
      <vt:lpstr>R: The Respiratory Exchange Ratio</vt:lpstr>
      <vt:lpstr>Over and Under Ventilation</vt:lpstr>
      <vt:lpstr>Steady and Non-Steady State Ventilation</vt:lpstr>
      <vt:lpstr>Let's Combine the Notions on the Last Two Slides:</vt:lpstr>
      <vt:lpstr>CO2 – O2 Diagram and Gas Exchange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18</cp:revision>
  <dcterms:created xsi:type="dcterms:W3CDTF">2015-12-03T21:17:43Z</dcterms:created>
  <dcterms:modified xsi:type="dcterms:W3CDTF">2015-12-07T19:40:32Z</dcterms:modified>
</cp:coreProperties>
</file>