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56" r:id="rId2"/>
    <p:sldId id="257" r:id="rId3"/>
    <p:sldId id="268" r:id="rId4"/>
    <p:sldId id="269" r:id="rId5"/>
    <p:sldId id="270" r:id="rId6"/>
    <p:sldId id="284" r:id="rId7"/>
    <p:sldId id="271" r:id="rId8"/>
    <p:sldId id="272" r:id="rId9"/>
    <p:sldId id="274" r:id="rId10"/>
    <p:sldId id="273" r:id="rId11"/>
    <p:sldId id="275" r:id="rId12"/>
    <p:sldId id="276" r:id="rId13"/>
    <p:sldId id="277" r:id="rId14"/>
    <p:sldId id="267" r:id="rId15"/>
    <p:sldId id="280" r:id="rId16"/>
    <p:sldId id="281" r:id="rId17"/>
    <p:sldId id="279" r:id="rId18"/>
    <p:sldId id="282" r:id="rId19"/>
    <p:sldId id="283" r:id="rId20"/>
    <p:sldId id="258" r:id="rId21"/>
    <p:sldId id="259" r:id="rId22"/>
    <p:sldId id="260" r:id="rId23"/>
    <p:sldId id="261" r:id="rId24"/>
    <p:sldId id="262" r:id="rId25"/>
    <p:sldId id="263" r:id="rId26"/>
    <p:sldId id="264" r:id="rId27"/>
    <p:sldId id="265" r:id="rId28"/>
    <p:sldId id="266" r:id="rId29"/>
  </p:sldIdLst>
  <p:sldSz cx="9144000" cy="6858000" type="screen4x3"/>
  <p:notesSz cx="6858000" cy="9144000"/>
  <p:embeddedFontLst>
    <p:embeddedFont>
      <p:font typeface="Aharoni" pitchFamily="2" charset="-79"/>
      <p:bold r:id="rId31"/>
    </p:embeddedFont>
    <p:embeddedFont>
      <p:font typeface="Calibri" pitchFamily="34" charset="0"/>
      <p:regular r:id="rId32"/>
      <p:bold r:id="rId33"/>
      <p:italic r:id="rId34"/>
      <p:boldItalic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70" d="100"/>
          <a:sy n="70"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1599C57-2053-4115-BA48-8EB52C41E5EF}" type="datetimeFigureOut">
              <a:rPr lang="en-US"/>
              <a:pPr>
                <a:defRPr/>
              </a:pPr>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CDEA0DF-A75E-48B4-86F7-E06F82CE3E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22004A-B72D-4A3B-AC81-755B589D545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C8AFCC-8F9F-4B73-9615-082B055E69AE}"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2AB497-B7B3-4840-B51E-05C8EA6FFD5C}"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39B6C5-B0AB-4315-95A9-5A1F1A2F8622}"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AAC34-3D50-43F6-8378-2D100AC867EA}"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02FAC7-D841-48C6-A1C9-FA9927246F59}"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DEA0DF-A75E-48B4-86F7-E06F82CE3E4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DEA0DF-A75E-48B4-86F7-E06F82CE3E4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DEA0DF-A75E-48B4-86F7-E06F82CE3E4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DEA0DF-A75E-48B4-86F7-E06F82CE3E4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DEA0DF-A75E-48B4-86F7-E06F82CE3E4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D2DED-931A-4EDA-971C-61D03E3EC734}"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E230DD-2FC0-42D4-895C-1D7E3C3439E9}"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004EC-8F17-4EA1-BF2D-7DF3149A18B5}"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BDEDC8-2792-4728-A2C3-21EEB173C542}"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A90E13-F2E6-486B-9601-432204C1C33C}"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463FE-C384-47EE-B676-C017BE0C400B}"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FBE2C-3FEA-4513-9EA8-32A92517838B}"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90C3F7-9360-4264-800E-41610813CF46}"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F5847C-453B-43BB-B675-28EB324EFB39}"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25BE10-A8FE-4D5E-9794-E79F7A1D6939}" type="slidenum">
              <a:rPr lang="en-US"/>
              <a:pPr fontAlgn="base">
                <a:spcBef>
                  <a:spcPct val="0"/>
                </a:spcBef>
                <a:spcAft>
                  <a:spcPct val="0"/>
                </a:spcAft>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8AEA40-5461-4739-A548-8E2389DA5BF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971932-BC1D-4FD4-843E-501A4F7EBC7F}"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6843B-2EC1-40F7-A7FC-40B56EE7549E}"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DEA0DF-A75E-48B4-86F7-E06F82CE3E4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D514F-5E95-48FB-AC32-EE595AC792C3}"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B893F7-276E-46F5-9AB6-5ECBD905BEA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1F0146-4F25-45E8-9E4C-B4AA704E05C9}"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92E4D3-7FE9-4C1A-A21E-A2FD5F2394EF}" type="datetimeFigureOut">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C90FAD-69FC-4156-8BF5-A24953A09E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3309D-AABF-4CD9-98C2-326F70B9491E}" type="datetimeFigureOut">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6B832-4D4F-46BD-B4AD-D97D81573A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2DD0B4-5201-43C5-8355-75BB647EF3C6}" type="datetimeFigureOut">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C6EC6F-F8ED-4F7B-9D42-544F5440F1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452BA8-9525-4B4E-A10C-FE468BBD4B4C}" type="datetimeFigureOut">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065878-9792-473C-91A6-1F472F920D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EA1984-6332-4D0E-99B4-14346E752BAF}" type="datetimeFigureOut">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B0B0E-2754-4146-9AB6-0AC7B23E1E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3FF6AD-0289-4C9D-98DC-776BD68F43F6}" type="datetimeFigureOut">
              <a:rPr lang="en-US"/>
              <a:pPr>
                <a:defRPr/>
              </a:pPr>
              <a:t>7/27/2011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1699A5-97CF-4F14-BC35-D4478DA6B7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F98E9B-7148-40F9-8E8E-B1088C663DFB}" type="datetimeFigureOut">
              <a:rPr lang="en-US"/>
              <a:pPr>
                <a:defRPr/>
              </a:pPr>
              <a:t>7/27/2011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13DA8-2520-4956-A061-D0907705F6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20A0B7-15A6-4D56-8706-A9C267EA8A8C}" type="datetimeFigureOut">
              <a:rPr lang="en-US"/>
              <a:pPr>
                <a:defRPr/>
              </a:pPr>
              <a:t>7/27/2011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15FA6E-89A5-476D-A38B-5E0CF0EC1C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91420E-A152-4A1A-ABE6-852362E65A29}" type="datetimeFigureOut">
              <a:rPr lang="en-US"/>
              <a:pPr>
                <a:defRPr/>
              </a:pPr>
              <a:t>7/27/2011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38BA92-0EAB-4364-8ACE-498E34A426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F8075B-6D54-43E5-95F8-11FF25123243}" type="datetimeFigureOut">
              <a:rPr lang="en-US"/>
              <a:pPr>
                <a:defRPr/>
              </a:pPr>
              <a:t>7/27/2011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4E15B9-75E4-4EC3-8C22-87B5BF83E2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D6437D-886E-411B-80E5-5A091D67D909}" type="datetimeFigureOut">
              <a:rPr lang="en-US"/>
              <a:pPr>
                <a:defRPr/>
              </a:pPr>
              <a:t>7/27/2011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31024C-FA0B-4B64-8FD3-7AE2A72375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E8975D-9DBD-4C6B-9E93-A72C786D09D7}" type="datetimeFigureOut">
              <a:rPr lang="en-US"/>
              <a:pPr>
                <a:defRPr/>
              </a:pPr>
              <a:t>7/27/2011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A06F2A-71B3-492C-B282-4B06B86280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mlkonline.net/video-i-have-a-dream-speech.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solidFill>
                  <a:srgbClr val="FF0000"/>
                </a:solidFill>
                <a:latin typeface="Aharoni" pitchFamily="2" charset="-79"/>
                <a:cs typeface="Aharoni" pitchFamily="2" charset="-79"/>
              </a:rPr>
              <a:t>Civil Disobedience 19</a:t>
            </a:r>
            <a:r>
              <a:rPr lang="en-US" baseline="30000" smtClean="0">
                <a:solidFill>
                  <a:srgbClr val="FF0000"/>
                </a:solidFill>
                <a:latin typeface="Aharoni" pitchFamily="2" charset="-79"/>
                <a:cs typeface="Aharoni" pitchFamily="2" charset="-79"/>
              </a:rPr>
              <a:t>th</a:t>
            </a:r>
            <a:r>
              <a:rPr lang="en-US" smtClean="0">
                <a:solidFill>
                  <a:srgbClr val="FF0000"/>
                </a:solidFill>
                <a:latin typeface="Aharoni" pitchFamily="2" charset="-79"/>
                <a:cs typeface="Aharoni" pitchFamily="2" charset="-79"/>
              </a:rPr>
              <a:t> Century to 21</a:t>
            </a:r>
            <a:r>
              <a:rPr lang="en-US" baseline="30000" smtClean="0">
                <a:solidFill>
                  <a:srgbClr val="FF0000"/>
                </a:solidFill>
                <a:latin typeface="Aharoni" pitchFamily="2" charset="-79"/>
                <a:cs typeface="Aharoni" pitchFamily="2" charset="-79"/>
              </a:rPr>
              <a:t>st</a:t>
            </a:r>
            <a:r>
              <a:rPr lang="en-US" smtClean="0">
                <a:solidFill>
                  <a:srgbClr val="FF0000"/>
                </a:solidFill>
                <a:latin typeface="Aharoni" pitchFamily="2" charset="-79"/>
                <a:cs typeface="Aharoni" pitchFamily="2" charset="-79"/>
              </a:rPr>
              <a:t> Century</a:t>
            </a:r>
          </a:p>
        </p:txBody>
      </p:sp>
      <p:sp>
        <p:nvSpPr>
          <p:cNvPr id="3" name="Subtitle 2"/>
          <p:cNvSpPr>
            <a:spLocks noGrp="1"/>
          </p:cNvSpPr>
          <p:nvPr>
            <p:ph type="subTitle" idx="1"/>
          </p:nvPr>
        </p:nvSpPr>
        <p:spPr>
          <a:xfrm>
            <a:off x="1371600" y="5029200"/>
            <a:ext cx="6400800" cy="685800"/>
          </a:xfrm>
        </p:spPr>
        <p:txBody>
          <a:bodyPr rtlCol="0">
            <a:normAutofit fontScale="62500" lnSpcReduction="20000"/>
          </a:bodyPr>
          <a:lstStyle/>
          <a:p>
            <a:pPr fontAlgn="auto">
              <a:spcAft>
                <a:spcPts val="0"/>
              </a:spcAft>
              <a:buFont typeface="Arial" pitchFamily="34" charset="0"/>
              <a:buNone/>
              <a:defRPr/>
            </a:pPr>
            <a:r>
              <a:rPr lang="en-US" sz="2000" dirty="0" smtClean="0">
                <a:solidFill>
                  <a:schemeClr val="tx1"/>
                </a:solidFill>
                <a:latin typeface="Aharoni" pitchFamily="2" charset="-79"/>
                <a:cs typeface="Aharoni" pitchFamily="2" charset="-79"/>
              </a:rPr>
              <a:t>Elizabeth Thompson</a:t>
            </a:r>
          </a:p>
          <a:p>
            <a:pPr fontAlgn="auto">
              <a:spcAft>
                <a:spcPts val="0"/>
              </a:spcAft>
              <a:buFont typeface="Arial" pitchFamily="34" charset="0"/>
              <a:buNone/>
              <a:defRPr/>
            </a:pPr>
            <a:r>
              <a:rPr lang="en-US" sz="2000" dirty="0" smtClean="0">
                <a:solidFill>
                  <a:schemeClr val="tx1"/>
                </a:solidFill>
                <a:latin typeface="Aharoni" pitchFamily="2" charset="-79"/>
                <a:cs typeface="Aharoni" pitchFamily="2" charset="-79"/>
              </a:rPr>
              <a:t>Framingham High School</a:t>
            </a:r>
          </a:p>
          <a:p>
            <a:pPr fontAlgn="auto">
              <a:spcAft>
                <a:spcPts val="0"/>
              </a:spcAft>
              <a:buFont typeface="Arial" pitchFamily="34" charset="0"/>
              <a:buNone/>
              <a:defRPr/>
            </a:pPr>
            <a:r>
              <a:rPr lang="en-US" sz="2000" dirty="0" smtClean="0">
                <a:solidFill>
                  <a:schemeClr val="tx1"/>
                </a:solidFill>
                <a:latin typeface="Aharoni" pitchFamily="2" charset="-79"/>
                <a:cs typeface="Aharoni" pitchFamily="2" charset="-79"/>
              </a:rPr>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838200"/>
          </a:xfrm>
        </p:spPr>
        <p:txBody>
          <a:bodyPr/>
          <a:lstStyle/>
          <a:p>
            <a:r>
              <a:rPr lang="en-US" smtClean="0">
                <a:solidFill>
                  <a:srgbClr val="FF0000"/>
                </a:solidFill>
                <a:latin typeface="Aharoni" pitchFamily="2" charset="-79"/>
                <a:cs typeface="Aharoni" pitchFamily="2" charset="-79"/>
              </a:rPr>
              <a:t>Satyagraha in India</a:t>
            </a:r>
            <a:endParaRPr lang="en-US" smtClean="0"/>
          </a:p>
        </p:txBody>
      </p:sp>
      <p:sp>
        <p:nvSpPr>
          <p:cNvPr id="10243" name="Content Placeholder 2"/>
          <p:cNvSpPr>
            <a:spLocks noGrp="1"/>
          </p:cNvSpPr>
          <p:nvPr>
            <p:ph idx="1"/>
          </p:nvPr>
        </p:nvSpPr>
        <p:spPr>
          <a:xfrm>
            <a:off x="457200" y="914400"/>
            <a:ext cx="8229600" cy="5638800"/>
          </a:xfrm>
        </p:spPr>
        <p:txBody>
          <a:bodyPr/>
          <a:lstStyle/>
          <a:p>
            <a:r>
              <a:rPr lang="en-US" sz="2400" dirty="0" smtClean="0">
                <a:latin typeface="Aharoni" pitchFamily="2" charset="-79"/>
                <a:cs typeface="Aharoni" pitchFamily="2" charset="-79"/>
              </a:rPr>
              <a:t>March 1930 Initiates protest on British salt tax and marches 241 miles to make his own salt with thousands of citizens following</a:t>
            </a:r>
          </a:p>
          <a:p>
            <a:pPr lvl="1"/>
            <a:r>
              <a:rPr lang="en-US" sz="2400" dirty="0" smtClean="0">
                <a:latin typeface="Aharoni" pitchFamily="2" charset="-79"/>
                <a:cs typeface="Aharoni" pitchFamily="2" charset="-79"/>
              </a:rPr>
              <a:t>In response the British government imprisons over 60,000 people</a:t>
            </a:r>
          </a:p>
          <a:p>
            <a:r>
              <a:rPr lang="en-US" sz="2400" dirty="0" smtClean="0">
                <a:latin typeface="Aharoni" pitchFamily="2" charset="-79"/>
                <a:cs typeface="Aharoni" pitchFamily="2" charset="-79"/>
              </a:rPr>
              <a:t>The following year Gandhi negotiates a truce and calls of non-cooperation with the Gandhi-Irwin Pact</a:t>
            </a:r>
          </a:p>
          <a:p>
            <a:r>
              <a:rPr lang="en-US" sz="2400" dirty="0" smtClean="0">
                <a:latin typeface="Aharoni" pitchFamily="2" charset="-79"/>
                <a:cs typeface="Aharoni" pitchFamily="2" charset="-79"/>
              </a:rPr>
              <a:t>September 1932 initiates a fast to protest the segregation of untouchables</a:t>
            </a:r>
          </a:p>
          <a:p>
            <a:r>
              <a:rPr lang="en-US" sz="2400" dirty="0" smtClean="0">
                <a:latin typeface="Aharoni" pitchFamily="2" charset="-79"/>
                <a:cs typeface="Aharoni" pitchFamily="2" charset="-79"/>
              </a:rPr>
              <a:t>August 1942 launches Quit India Movement on the heels of WWII to compel the British to withdraw from India, and the British respond by imprisoning the leadership of the Indian National Congress</a:t>
            </a:r>
          </a:p>
          <a:p>
            <a:r>
              <a:rPr lang="en-US" sz="2400" dirty="0" smtClean="0">
                <a:latin typeface="Aharoni" pitchFamily="2" charset="-79"/>
                <a:cs typeface="Aharoni" pitchFamily="2" charset="-79"/>
              </a:rPr>
              <a:t>January 30, 1948 Gandhi is shot in Delhi en route to a prayer meeting</a:t>
            </a:r>
          </a:p>
          <a:p>
            <a:pPr>
              <a:buFont typeface="Arial" charset="0"/>
              <a:buNone/>
            </a:pPr>
            <a:endParaRPr lang="en-US" sz="2500"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FF0000"/>
                </a:solidFill>
                <a:latin typeface="Aharoni" pitchFamily="2" charset="-79"/>
                <a:cs typeface="Aharoni" pitchFamily="2" charset="-79"/>
              </a:rPr>
              <a:t>Satyagraha in India</a:t>
            </a:r>
            <a:endParaRPr lang="en-US" smtClean="0"/>
          </a:p>
        </p:txBody>
      </p:sp>
      <p:sp>
        <p:nvSpPr>
          <p:cNvPr id="11267" name="Content Placeholder 2"/>
          <p:cNvSpPr>
            <a:spLocks noGrp="1"/>
          </p:cNvSpPr>
          <p:nvPr>
            <p:ph idx="1"/>
          </p:nvPr>
        </p:nvSpPr>
        <p:spPr>
          <a:xfrm>
            <a:off x="457200" y="1371600"/>
            <a:ext cx="8229600" cy="4754563"/>
          </a:xfrm>
        </p:spPr>
        <p:txBody>
          <a:bodyPr/>
          <a:lstStyle/>
          <a:p>
            <a:pPr algn="ctr">
              <a:buFont typeface="Arial" charset="0"/>
              <a:buNone/>
            </a:pPr>
            <a:r>
              <a:rPr lang="en-US" smtClean="0">
                <a:latin typeface="Aharoni" pitchFamily="2" charset="-79"/>
                <a:cs typeface="Aharoni" pitchFamily="2" charset="-79"/>
              </a:rPr>
              <a:t>January 26, 1950 India forms constitution and becomes a republic</a:t>
            </a:r>
          </a:p>
          <a:p>
            <a:pPr>
              <a:buFont typeface="Arial" charset="0"/>
              <a:buNone/>
            </a:pPr>
            <a:endParaRPr lang="en-US" smtClean="0"/>
          </a:p>
        </p:txBody>
      </p:sp>
      <p:pic>
        <p:nvPicPr>
          <p:cNvPr id="11268" name="Picture 3" descr="republicdayindia01.jpg"/>
          <p:cNvPicPr>
            <a:picLocks noChangeAspect="1"/>
          </p:cNvPicPr>
          <p:nvPr/>
        </p:nvPicPr>
        <p:blipFill>
          <a:blip r:embed="rId3" cstate="print"/>
          <a:srcRect/>
          <a:stretch>
            <a:fillRect/>
          </a:stretch>
        </p:blipFill>
        <p:spPr bwMode="auto">
          <a:xfrm>
            <a:off x="3057525" y="2590800"/>
            <a:ext cx="302895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rgbClr val="FF0000"/>
                </a:solidFill>
                <a:latin typeface="Aharoni" pitchFamily="2" charset="-79"/>
                <a:cs typeface="Aharoni" pitchFamily="2" charset="-79"/>
              </a:rPr>
              <a:t>Comparison</a:t>
            </a:r>
          </a:p>
        </p:txBody>
      </p:sp>
      <p:sp>
        <p:nvSpPr>
          <p:cNvPr id="12291" name="Content Placeholder 2"/>
          <p:cNvSpPr>
            <a:spLocks noGrp="1"/>
          </p:cNvSpPr>
          <p:nvPr>
            <p:ph idx="1"/>
          </p:nvPr>
        </p:nvSpPr>
        <p:spPr>
          <a:xfrm>
            <a:off x="457200" y="1371600"/>
            <a:ext cx="8229600" cy="4754563"/>
          </a:xfrm>
        </p:spPr>
        <p:txBody>
          <a:bodyPr/>
          <a:lstStyle/>
          <a:p>
            <a:r>
              <a:rPr lang="en-US" smtClean="0">
                <a:latin typeface="Aharoni" pitchFamily="2" charset="-79"/>
                <a:cs typeface="Aharoni" pitchFamily="2" charset="-79"/>
              </a:rPr>
              <a:t>Based on what you have learned about Gandhi’s leadership in the struggle for independence, what comparisons can you draw to Dr. King and the Civil Rights Movement?</a:t>
            </a:r>
          </a:p>
          <a:p>
            <a:r>
              <a:rPr lang="en-US" smtClean="0">
                <a:latin typeface="Aharoni" pitchFamily="2" charset="-79"/>
                <a:cs typeface="Aharoni" pitchFamily="2" charset="-79"/>
              </a:rPr>
              <a:t>Think about:</a:t>
            </a:r>
          </a:p>
          <a:p>
            <a:pPr lvl="2"/>
            <a:r>
              <a:rPr lang="en-US" smtClean="0">
                <a:latin typeface="Aharoni" pitchFamily="2" charset="-79"/>
                <a:cs typeface="Aharoni" pitchFamily="2" charset="-79"/>
              </a:rPr>
              <a:t>Commitment to non-violence</a:t>
            </a:r>
          </a:p>
          <a:p>
            <a:pPr lvl="2"/>
            <a:r>
              <a:rPr lang="en-US" smtClean="0">
                <a:latin typeface="Aharoni" pitchFamily="2" charset="-79"/>
                <a:cs typeface="Aharoni" pitchFamily="2" charset="-79"/>
              </a:rPr>
              <a:t>Political tactics</a:t>
            </a:r>
          </a:p>
          <a:p>
            <a:pPr lvl="2"/>
            <a:r>
              <a:rPr lang="en-US" smtClean="0">
                <a:latin typeface="Aharoni" pitchFamily="2" charset="-79"/>
                <a:cs typeface="Aharoni" pitchFamily="2" charset="-79"/>
              </a:rPr>
              <a:t>Personal sacrifices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solidFill>
                  <a:srgbClr val="FF0000"/>
                </a:solidFill>
                <a:latin typeface="Aharoni" pitchFamily="2" charset="-79"/>
                <a:cs typeface="Aharoni" pitchFamily="2" charset="-79"/>
              </a:rPr>
              <a:t>Dr. King </a:t>
            </a:r>
          </a:p>
        </p:txBody>
      </p:sp>
      <p:sp>
        <p:nvSpPr>
          <p:cNvPr id="13315" name="Content Placeholder 2"/>
          <p:cNvSpPr>
            <a:spLocks noGrp="1"/>
          </p:cNvSpPr>
          <p:nvPr>
            <p:ph idx="1"/>
          </p:nvPr>
        </p:nvSpPr>
        <p:spPr>
          <a:xfrm>
            <a:off x="457200" y="1219200"/>
            <a:ext cx="8229600" cy="4906963"/>
          </a:xfrm>
        </p:spPr>
        <p:txBody>
          <a:bodyPr/>
          <a:lstStyle/>
          <a:p>
            <a:pPr algn="ctr">
              <a:buNone/>
            </a:pPr>
            <a:r>
              <a:rPr lang="en-US" dirty="0" smtClean="0">
                <a:solidFill>
                  <a:srgbClr val="FF0000"/>
                </a:solidFill>
                <a:latin typeface="Aharoni" pitchFamily="2" charset="-79"/>
                <a:cs typeface="Aharoni" pitchFamily="2" charset="-79"/>
              </a:rPr>
              <a:t>Highlights in the Work of Dr. King</a:t>
            </a:r>
          </a:p>
          <a:p>
            <a:pPr>
              <a:buFont typeface="Arial" pitchFamily="34" charset="0"/>
              <a:buChar char="•"/>
            </a:pPr>
            <a:r>
              <a:rPr lang="en-US" dirty="0" smtClean="0">
                <a:latin typeface="Aharoni" pitchFamily="2" charset="-79"/>
                <a:cs typeface="Aharoni" pitchFamily="2" charset="-79"/>
              </a:rPr>
              <a:t>December 1955 began the Montgomery Bus Boycott following the arrest of Rosa Parks</a:t>
            </a:r>
          </a:p>
          <a:p>
            <a:pPr>
              <a:buNone/>
            </a:pPr>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 </a:t>
            </a:r>
          </a:p>
        </p:txBody>
      </p:sp>
      <p:pic>
        <p:nvPicPr>
          <p:cNvPr id="6" name="Picture 5" descr="Parks.jpg"/>
          <p:cNvPicPr>
            <a:picLocks noChangeAspect="1"/>
          </p:cNvPicPr>
          <p:nvPr/>
        </p:nvPicPr>
        <p:blipFill>
          <a:blip r:embed="rId3" cstate="print"/>
          <a:stretch>
            <a:fillRect/>
          </a:stretch>
        </p:blipFill>
        <p:spPr>
          <a:xfrm>
            <a:off x="3200400" y="3048000"/>
            <a:ext cx="2743200" cy="33051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rtlCol="0">
            <a:normAutofit fontScale="90000"/>
          </a:bodyPr>
          <a:lstStyle/>
          <a:p>
            <a:pPr fontAlgn="auto">
              <a:spcAft>
                <a:spcPts val="0"/>
              </a:spcAft>
              <a:defRPr/>
            </a:pPr>
            <a:r>
              <a:rPr lang="en-US" dirty="0" smtClean="0">
                <a:solidFill>
                  <a:srgbClr val="FF0000"/>
                </a:solidFill>
                <a:latin typeface="Aharoni" pitchFamily="2" charset="-79"/>
                <a:cs typeface="Aharoni" pitchFamily="2" charset="-79"/>
              </a:rPr>
              <a:t>Civil Disobedience in Practice</a:t>
            </a:r>
            <a:endParaRPr lang="en-US" dirty="0" smtClean="0"/>
          </a:p>
        </p:txBody>
      </p:sp>
      <p:sp>
        <p:nvSpPr>
          <p:cNvPr id="24579" name="Rectangle 4"/>
          <p:cNvSpPr>
            <a:spLocks noChangeArrowheads="1"/>
          </p:cNvSpPr>
          <p:nvPr/>
        </p:nvSpPr>
        <p:spPr bwMode="auto">
          <a:xfrm>
            <a:off x="457200" y="762000"/>
            <a:ext cx="8001000" cy="923925"/>
          </a:xfrm>
          <a:prstGeom prst="rect">
            <a:avLst/>
          </a:prstGeom>
          <a:noFill/>
          <a:ln w="9525">
            <a:noFill/>
            <a:miter lim="800000"/>
            <a:headEnd/>
            <a:tailEnd/>
          </a:ln>
        </p:spPr>
        <p:txBody>
          <a:bodyPr>
            <a:spAutoFit/>
          </a:bodyPr>
          <a:lstStyle/>
          <a:p>
            <a:r>
              <a:rPr lang="en-US">
                <a:latin typeface="Aharoni" pitchFamily="2" charset="-79"/>
                <a:cs typeface="Aharoni" pitchFamily="2" charset="-79"/>
              </a:rPr>
              <a:t>Some who practice civil disobedience undergo </a:t>
            </a:r>
            <a:r>
              <a:rPr lang="en-US" i="1">
                <a:latin typeface="Aharoni" pitchFamily="2" charset="-79"/>
                <a:cs typeface="Aharoni" pitchFamily="2" charset="-79"/>
              </a:rPr>
              <a:t>training  </a:t>
            </a:r>
            <a:r>
              <a:rPr lang="en-US">
                <a:latin typeface="Aharoni" pitchFamily="2" charset="-79"/>
                <a:cs typeface="Aharoni" pitchFamily="2" charset="-79"/>
              </a:rPr>
              <a:t>to deliberately break laws and ensure that they show no resistance if confronted by authorities</a:t>
            </a:r>
          </a:p>
        </p:txBody>
      </p:sp>
      <p:pic>
        <p:nvPicPr>
          <p:cNvPr id="24580" name="Picture 7" descr="http://images.google.com/url?source=imgres&amp;ct=img&amp;q=http://blog.syracuse.com/metrovoices/2009/02/AP080718011184.jpg&amp;usg=AFQjCNEG25vAKVJ8qm1PQB9L2P0FpZmJtQ"/>
          <p:cNvPicPr>
            <a:picLocks noChangeAspect="1" noChangeArrowheads="1"/>
          </p:cNvPicPr>
          <p:nvPr/>
        </p:nvPicPr>
        <p:blipFill>
          <a:blip r:embed="rId3" cstate="print"/>
          <a:srcRect/>
          <a:stretch>
            <a:fillRect/>
          </a:stretch>
        </p:blipFill>
        <p:spPr bwMode="auto">
          <a:xfrm>
            <a:off x="685800" y="1676400"/>
            <a:ext cx="3289300" cy="2611438"/>
          </a:xfrm>
          <a:prstGeom prst="rect">
            <a:avLst/>
          </a:prstGeom>
          <a:noFill/>
          <a:ln w="9525">
            <a:noFill/>
            <a:miter lim="800000"/>
            <a:headEnd/>
            <a:tailEnd/>
          </a:ln>
        </p:spPr>
      </p:pic>
      <p:sp>
        <p:nvSpPr>
          <p:cNvPr id="24581" name="TextBox 8"/>
          <p:cNvSpPr txBox="1">
            <a:spLocks noChangeArrowheads="1"/>
          </p:cNvSpPr>
          <p:nvPr/>
        </p:nvSpPr>
        <p:spPr bwMode="auto">
          <a:xfrm>
            <a:off x="609600" y="4343400"/>
            <a:ext cx="3505200" cy="830263"/>
          </a:xfrm>
          <a:prstGeom prst="rect">
            <a:avLst/>
          </a:prstGeom>
          <a:noFill/>
          <a:ln w="9525">
            <a:noFill/>
            <a:miter lim="800000"/>
            <a:headEnd/>
            <a:tailEnd/>
          </a:ln>
        </p:spPr>
        <p:txBody>
          <a:bodyPr>
            <a:spAutoFit/>
          </a:bodyPr>
          <a:lstStyle/>
          <a:p>
            <a:pPr algn="ctr"/>
            <a:r>
              <a:rPr lang="en-US" sz="1600">
                <a:solidFill>
                  <a:srgbClr val="FF0000"/>
                </a:solidFill>
                <a:latin typeface="Aharoni" pitchFamily="2" charset="-79"/>
                <a:cs typeface="Aharoni" pitchFamily="2" charset="-79"/>
              </a:rPr>
              <a:t>Rosa Parks</a:t>
            </a:r>
          </a:p>
          <a:p>
            <a:pPr algn="ctr"/>
            <a:r>
              <a:rPr lang="en-US" sz="1600">
                <a:solidFill>
                  <a:srgbClr val="FF0000"/>
                </a:solidFill>
                <a:latin typeface="Aharoni" pitchFamily="2" charset="-79"/>
                <a:cs typeface="Aharoni" pitchFamily="2" charset="-79"/>
              </a:rPr>
              <a:t>Montgomery, Alabama</a:t>
            </a:r>
          </a:p>
          <a:p>
            <a:pPr algn="ctr"/>
            <a:r>
              <a:rPr lang="en-US" sz="1600">
                <a:solidFill>
                  <a:srgbClr val="FF0000"/>
                </a:solidFill>
                <a:latin typeface="Aharoni" pitchFamily="2" charset="-79"/>
                <a:cs typeface="Aharoni" pitchFamily="2" charset="-79"/>
              </a:rPr>
              <a:t>December 1, 1955</a:t>
            </a:r>
          </a:p>
        </p:txBody>
      </p:sp>
      <p:sp>
        <p:nvSpPr>
          <p:cNvPr id="24582" name="TextBox 9"/>
          <p:cNvSpPr txBox="1">
            <a:spLocks noChangeArrowheads="1"/>
          </p:cNvSpPr>
          <p:nvPr/>
        </p:nvSpPr>
        <p:spPr bwMode="auto">
          <a:xfrm>
            <a:off x="4648200" y="1447800"/>
            <a:ext cx="3733800" cy="314007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The Truth about Rosa Parks</a:t>
            </a:r>
          </a:p>
          <a:p>
            <a:pPr>
              <a:buFont typeface="Arial" charset="0"/>
              <a:buChar char="•"/>
            </a:pPr>
            <a:r>
              <a:rPr lang="en-US">
                <a:latin typeface="Aharoni" pitchFamily="2" charset="-79"/>
                <a:cs typeface="Aharoni" pitchFamily="2" charset="-79"/>
              </a:rPr>
              <a:t>Parks worked as a secretary in the NAACP chapter in Montgomery</a:t>
            </a:r>
          </a:p>
          <a:p>
            <a:pPr>
              <a:buFont typeface="Arial" charset="0"/>
              <a:buChar char="•"/>
            </a:pPr>
            <a:r>
              <a:rPr lang="en-US">
                <a:latin typeface="Aharoni" pitchFamily="2" charset="-79"/>
                <a:cs typeface="Aharoni" pitchFamily="2" charset="-79"/>
              </a:rPr>
              <a:t>Parks was trained to engage in civil disobedience at the Highlander Folk School  in July of 1955</a:t>
            </a:r>
          </a:p>
          <a:p>
            <a:pPr>
              <a:buFont typeface="Arial" charset="0"/>
              <a:buChar char="•"/>
            </a:pPr>
            <a:r>
              <a:rPr lang="en-US">
                <a:latin typeface="Aharoni" pitchFamily="2" charset="-79"/>
                <a:cs typeface="Aharoni" pitchFamily="2" charset="-79"/>
              </a:rPr>
              <a:t>Parks was specifically chosen to engage in her heroic act of civil disobedience</a:t>
            </a:r>
          </a:p>
        </p:txBody>
      </p:sp>
      <p:pic>
        <p:nvPicPr>
          <p:cNvPr id="24583" name="Picture 14" descr="rosa-parks highlander.jpg"/>
          <p:cNvPicPr>
            <a:picLocks noChangeAspect="1"/>
          </p:cNvPicPr>
          <p:nvPr/>
        </p:nvPicPr>
        <p:blipFill>
          <a:blip r:embed="rId4" cstate="print"/>
          <a:srcRect/>
          <a:stretch>
            <a:fillRect/>
          </a:stretch>
        </p:blipFill>
        <p:spPr bwMode="auto">
          <a:xfrm>
            <a:off x="4191000" y="4495800"/>
            <a:ext cx="2514600" cy="2193925"/>
          </a:xfrm>
          <a:prstGeom prst="rect">
            <a:avLst/>
          </a:prstGeom>
          <a:noFill/>
          <a:ln w="9525">
            <a:noFill/>
            <a:miter lim="800000"/>
            <a:headEnd/>
            <a:tailEnd/>
          </a:ln>
        </p:spPr>
      </p:pic>
      <p:sp>
        <p:nvSpPr>
          <p:cNvPr id="24584" name="TextBox 18"/>
          <p:cNvSpPr txBox="1">
            <a:spLocks noChangeArrowheads="1"/>
          </p:cNvSpPr>
          <p:nvPr/>
        </p:nvSpPr>
        <p:spPr bwMode="auto">
          <a:xfrm flipH="1">
            <a:off x="6858000" y="4572000"/>
            <a:ext cx="2133600" cy="338138"/>
          </a:xfrm>
          <a:prstGeom prst="rect">
            <a:avLst/>
          </a:prstGeom>
          <a:noFill/>
          <a:ln w="9525">
            <a:noFill/>
            <a:miter lim="800000"/>
            <a:headEnd/>
            <a:tailEnd/>
          </a:ln>
        </p:spPr>
        <p:txBody>
          <a:bodyPr>
            <a:spAutoFit/>
          </a:bodyPr>
          <a:lstStyle/>
          <a:p>
            <a:endParaRPr lang="en-US" sz="1600">
              <a:solidFill>
                <a:srgbClr val="FF0000"/>
              </a:solidFill>
              <a:latin typeface="Aharoni" pitchFamily="2" charset="-79"/>
              <a:cs typeface="Aharoni" pitchFamily="2" charset="-79"/>
            </a:endParaRPr>
          </a:p>
        </p:txBody>
      </p:sp>
      <p:sp>
        <p:nvSpPr>
          <p:cNvPr id="20" name="TextBox 19"/>
          <p:cNvSpPr txBox="1"/>
          <p:nvPr/>
        </p:nvSpPr>
        <p:spPr>
          <a:xfrm rot="16200000">
            <a:off x="7574756" y="4541044"/>
            <a:ext cx="1169988" cy="1384300"/>
          </a:xfrm>
          <a:prstGeom prst="rect">
            <a:avLst/>
          </a:prstGeom>
          <a:noFill/>
        </p:spPr>
        <p:txBody>
          <a:bodyPr vert="vert">
            <a:spAutoFit/>
          </a:bodyPr>
          <a:lstStyle/>
          <a:p>
            <a:pPr fontAlgn="auto">
              <a:spcBef>
                <a:spcPts val="0"/>
              </a:spcBef>
              <a:spcAft>
                <a:spcPts val="0"/>
              </a:spcAft>
              <a:defRPr/>
            </a:pPr>
            <a:r>
              <a:rPr lang="en-US" sz="1600" dirty="0">
                <a:solidFill>
                  <a:srgbClr val="FF0000"/>
                </a:solidFill>
                <a:latin typeface="Aharoni" pitchFamily="2" charset="-79"/>
                <a:cs typeface="Aharoni" pitchFamily="2" charset="-79"/>
              </a:rPr>
              <a:t>Rosa Parks</a:t>
            </a:r>
          </a:p>
          <a:p>
            <a:pPr fontAlgn="auto">
              <a:spcBef>
                <a:spcPts val="0"/>
              </a:spcBef>
              <a:spcAft>
                <a:spcPts val="0"/>
              </a:spcAft>
              <a:defRPr/>
            </a:pPr>
            <a:r>
              <a:rPr lang="en-US" sz="1600" dirty="0">
                <a:solidFill>
                  <a:srgbClr val="FF0000"/>
                </a:solidFill>
                <a:latin typeface="Aharoni" pitchFamily="2" charset="-79"/>
                <a:cs typeface="Aharoni" pitchFamily="2" charset="-79"/>
              </a:rPr>
              <a:t>Highlander Center</a:t>
            </a:r>
          </a:p>
          <a:p>
            <a:pPr fontAlgn="auto">
              <a:spcBef>
                <a:spcPts val="0"/>
              </a:spcBef>
              <a:spcAft>
                <a:spcPts val="0"/>
              </a:spcAft>
              <a:defRPr/>
            </a:pPr>
            <a:r>
              <a:rPr lang="en-US" sz="1600" dirty="0">
                <a:solidFill>
                  <a:srgbClr val="FF0000"/>
                </a:solidFill>
                <a:latin typeface="Aharoni" pitchFamily="2" charset="-79"/>
                <a:cs typeface="Aharoni" pitchFamily="2" charset="-79"/>
              </a:rPr>
              <a:t>1955</a:t>
            </a:r>
          </a:p>
        </p:txBody>
      </p:sp>
      <p:sp>
        <p:nvSpPr>
          <p:cNvPr id="21" name="Right Arrow 20"/>
          <p:cNvSpPr/>
          <p:nvPr/>
        </p:nvSpPr>
        <p:spPr>
          <a:xfrm rot="10800000">
            <a:off x="6400800" y="4724400"/>
            <a:ext cx="9906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rgbClr val="FF0000"/>
                </a:solidFill>
                <a:latin typeface="Aharoni" pitchFamily="2" charset="-79"/>
                <a:cs typeface="Aharoni" pitchFamily="2" charset="-79"/>
              </a:rPr>
              <a:t>Highlights in the Work of Dr. King</a:t>
            </a:r>
            <a:endParaRPr lang="en-US" dirty="0"/>
          </a:p>
        </p:txBody>
      </p:sp>
      <p:sp>
        <p:nvSpPr>
          <p:cNvPr id="3" name="Content Placeholder 2"/>
          <p:cNvSpPr>
            <a:spLocks noGrp="1"/>
          </p:cNvSpPr>
          <p:nvPr>
            <p:ph idx="1"/>
          </p:nvPr>
        </p:nvSpPr>
        <p:spPr>
          <a:xfrm>
            <a:off x="228600" y="1371600"/>
            <a:ext cx="8763000" cy="4754563"/>
          </a:xfrm>
        </p:spPr>
        <p:txBody>
          <a:bodyPr/>
          <a:lstStyle/>
          <a:p>
            <a:r>
              <a:rPr lang="en-US" dirty="0" smtClean="0">
                <a:latin typeface="Aharoni" pitchFamily="2" charset="-79"/>
                <a:cs typeface="Aharoni" pitchFamily="2" charset="-79"/>
              </a:rPr>
              <a:t>February 1960 marked the start of the sit-in movement in Greensboro, NC and spreads throughout the South</a:t>
            </a:r>
          </a:p>
          <a:p>
            <a:r>
              <a:rPr lang="en-US" dirty="0" smtClean="0">
                <a:latin typeface="Aharoni" pitchFamily="2" charset="-79"/>
                <a:cs typeface="Aharoni" pitchFamily="2" charset="-79"/>
              </a:rPr>
              <a:t>Southern “Freedom </a:t>
            </a:r>
          </a:p>
          <a:p>
            <a:pPr lvl="1">
              <a:buNone/>
            </a:pPr>
            <a:r>
              <a:rPr lang="en-US" dirty="0" smtClean="0">
                <a:latin typeface="Aharoni" pitchFamily="2" charset="-79"/>
                <a:cs typeface="Aharoni" pitchFamily="2" charset="-79"/>
              </a:rPr>
              <a:t>Riders” both black and </a:t>
            </a:r>
          </a:p>
          <a:p>
            <a:pPr lvl="1">
              <a:buNone/>
            </a:pPr>
            <a:r>
              <a:rPr lang="en-US" dirty="0" smtClean="0">
                <a:latin typeface="Aharoni" pitchFamily="2" charset="-79"/>
                <a:cs typeface="Aharoni" pitchFamily="2" charset="-79"/>
              </a:rPr>
              <a:t>white continue this non-</a:t>
            </a:r>
          </a:p>
          <a:p>
            <a:pPr lvl="1">
              <a:buNone/>
            </a:pPr>
            <a:r>
              <a:rPr lang="en-US" dirty="0" smtClean="0">
                <a:latin typeface="Aharoni" pitchFamily="2" charset="-79"/>
                <a:cs typeface="Aharoni" pitchFamily="2" charset="-79"/>
              </a:rPr>
              <a:t>violent protest as a sign of unity</a:t>
            </a:r>
            <a:endParaRPr lang="en-US" dirty="0">
              <a:latin typeface="Aharoni" pitchFamily="2" charset="-79"/>
              <a:cs typeface="Aharoni" pitchFamily="2" charset="-79"/>
            </a:endParaRPr>
          </a:p>
        </p:txBody>
      </p:sp>
      <p:pic>
        <p:nvPicPr>
          <p:cNvPr id="4" name="Picture 3" descr="Woolworth.jpg"/>
          <p:cNvPicPr>
            <a:picLocks noChangeAspect="1"/>
          </p:cNvPicPr>
          <p:nvPr/>
        </p:nvPicPr>
        <p:blipFill>
          <a:blip r:embed="rId3" cstate="print"/>
          <a:stretch>
            <a:fillRect/>
          </a:stretch>
        </p:blipFill>
        <p:spPr>
          <a:xfrm>
            <a:off x="5181600" y="2667000"/>
            <a:ext cx="2849247" cy="1600327"/>
          </a:xfrm>
          <a:prstGeom prst="rect">
            <a:avLst/>
          </a:prstGeom>
        </p:spPr>
      </p:pic>
      <p:pic>
        <p:nvPicPr>
          <p:cNvPr id="5" name="Picture 4" descr="freedom riders.jpg"/>
          <p:cNvPicPr>
            <a:picLocks noChangeAspect="1"/>
          </p:cNvPicPr>
          <p:nvPr/>
        </p:nvPicPr>
        <p:blipFill>
          <a:blip r:embed="rId4" cstate="print"/>
          <a:srcRect l="4241" t="11233" r="2663"/>
          <a:stretch>
            <a:fillRect/>
          </a:stretch>
        </p:blipFill>
        <p:spPr>
          <a:xfrm>
            <a:off x="2590800" y="5029200"/>
            <a:ext cx="3962400" cy="16915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haroni" pitchFamily="2" charset="-79"/>
                <a:cs typeface="Aharoni" pitchFamily="2" charset="-79"/>
              </a:rPr>
              <a:t>Highlights in the Work of Dr. King</a:t>
            </a:r>
            <a:endParaRPr lang="en-US" dirty="0"/>
          </a:p>
        </p:txBody>
      </p:sp>
      <p:sp>
        <p:nvSpPr>
          <p:cNvPr id="3" name="Content Placeholder 2"/>
          <p:cNvSpPr>
            <a:spLocks noGrp="1"/>
          </p:cNvSpPr>
          <p:nvPr>
            <p:ph idx="1"/>
          </p:nvPr>
        </p:nvSpPr>
        <p:spPr/>
        <p:txBody>
          <a:bodyPr/>
          <a:lstStyle/>
          <a:p>
            <a:r>
              <a:rPr lang="en-US" dirty="0" smtClean="0">
                <a:latin typeface="Aharoni" pitchFamily="2" charset="-79"/>
                <a:cs typeface="Aharoni" pitchFamily="2" charset="-79"/>
              </a:rPr>
              <a:t>August 27, 1963 King delivered the “Let Freedom Ring” speech during the historic March on Washington with over 250,000 people in attendance</a:t>
            </a:r>
          </a:p>
          <a:p>
            <a:pPr lvl="1">
              <a:buNone/>
            </a:pPr>
            <a:r>
              <a:rPr lang="en-US" sz="1000" dirty="0" smtClean="0">
                <a:latin typeface="Aharoni" pitchFamily="2" charset="-79"/>
                <a:cs typeface="Aharoni" pitchFamily="2" charset="-79"/>
                <a:hlinkClick r:id="rId3"/>
              </a:rPr>
              <a:t>http://www.mlkonline.net/video-i-have-a-dream-speech.html</a:t>
            </a:r>
            <a:endParaRPr lang="en-US" sz="1000" dirty="0" smtClean="0">
              <a:latin typeface="Aharoni" pitchFamily="2" charset="-79"/>
              <a:cs typeface="Aharoni" pitchFamily="2" charset="-79"/>
            </a:endParaRPr>
          </a:p>
          <a:p>
            <a:pPr lvl="1">
              <a:buNone/>
            </a:pPr>
            <a:endParaRPr lang="en-US" sz="1000" dirty="0" smtClean="0">
              <a:latin typeface="Aharoni" pitchFamily="2" charset="-79"/>
              <a:cs typeface="Aharoni" pitchFamily="2" charset="-79"/>
            </a:endParaRPr>
          </a:p>
        </p:txBody>
      </p:sp>
      <p:pic>
        <p:nvPicPr>
          <p:cNvPr id="4" name="Picture 3" descr="march-on-washington.jpg"/>
          <p:cNvPicPr>
            <a:picLocks noChangeAspect="1"/>
          </p:cNvPicPr>
          <p:nvPr/>
        </p:nvPicPr>
        <p:blipFill>
          <a:blip r:embed="rId4" cstate="print"/>
          <a:stretch>
            <a:fillRect/>
          </a:stretch>
        </p:blipFill>
        <p:spPr>
          <a:xfrm>
            <a:off x="5334000" y="3581400"/>
            <a:ext cx="2976033" cy="3109523"/>
          </a:xfrm>
          <a:prstGeom prst="rect">
            <a:avLst/>
          </a:prstGeom>
        </p:spPr>
      </p:pic>
      <p:pic>
        <p:nvPicPr>
          <p:cNvPr id="5" name="Picture 4" descr="march.jpg"/>
          <p:cNvPicPr>
            <a:picLocks noChangeAspect="1"/>
          </p:cNvPicPr>
          <p:nvPr/>
        </p:nvPicPr>
        <p:blipFill>
          <a:blip r:embed="rId5" cstate="print"/>
          <a:stretch>
            <a:fillRect/>
          </a:stretch>
        </p:blipFill>
        <p:spPr>
          <a:xfrm>
            <a:off x="685800" y="3815477"/>
            <a:ext cx="4122729" cy="28472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haroni" pitchFamily="2" charset="-79"/>
                <a:cs typeface="Aharoni" pitchFamily="2" charset="-79"/>
              </a:rPr>
              <a:t>Highlights in the Work of Dr. King</a:t>
            </a:r>
            <a:endParaRPr lang="en-US"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latin typeface="Aharoni" pitchFamily="2" charset="-79"/>
                <a:cs typeface="Aharoni" pitchFamily="2" charset="-79"/>
              </a:rPr>
              <a:t>1964 </a:t>
            </a:r>
          </a:p>
          <a:p>
            <a:pPr lvl="1"/>
            <a:r>
              <a:rPr lang="en-US" dirty="0" smtClean="0">
                <a:latin typeface="Aharoni" pitchFamily="2" charset="-79"/>
                <a:cs typeface="Aharoni" pitchFamily="2" charset="-79"/>
              </a:rPr>
              <a:t>1</a:t>
            </a:r>
            <a:r>
              <a:rPr lang="en-US" baseline="30000" dirty="0" smtClean="0">
                <a:latin typeface="Aharoni" pitchFamily="2" charset="-79"/>
                <a:cs typeface="Aharoni" pitchFamily="2" charset="-79"/>
              </a:rPr>
              <a:t>st</a:t>
            </a:r>
            <a:r>
              <a:rPr lang="en-US" dirty="0" smtClean="0">
                <a:latin typeface="Aharoni" pitchFamily="2" charset="-79"/>
                <a:cs typeface="Aharoni" pitchFamily="2" charset="-79"/>
              </a:rPr>
              <a:t> African-American to be named Time’s “Man of the Year”</a:t>
            </a:r>
          </a:p>
          <a:p>
            <a:pPr lvl="1"/>
            <a:r>
              <a:rPr lang="en-US" dirty="0" smtClean="0">
                <a:latin typeface="Aharoni" pitchFamily="2" charset="-79"/>
                <a:cs typeface="Aharoni" pitchFamily="2" charset="-79"/>
              </a:rPr>
              <a:t>Wins the Nobel Peace Prize as the youngest person to win the award</a:t>
            </a:r>
          </a:p>
          <a:p>
            <a:pPr>
              <a:buNone/>
            </a:pPr>
            <a:r>
              <a:rPr lang="en-US" dirty="0" smtClean="0">
                <a:latin typeface="Aharoni" pitchFamily="2" charset="-79"/>
                <a:cs typeface="Aharoni" pitchFamily="2" charset="-79"/>
              </a:rPr>
              <a:t> </a:t>
            </a:r>
          </a:p>
          <a:p>
            <a:pPr>
              <a:buNone/>
            </a:pPr>
            <a:endParaRPr lang="en-US" dirty="0"/>
          </a:p>
        </p:txBody>
      </p:sp>
      <p:pic>
        <p:nvPicPr>
          <p:cNvPr id="4" name="Picture 3" descr="Man of the Year.jpg"/>
          <p:cNvPicPr>
            <a:picLocks noChangeAspect="1"/>
          </p:cNvPicPr>
          <p:nvPr/>
        </p:nvPicPr>
        <p:blipFill>
          <a:blip r:embed="rId3" cstate="print"/>
          <a:stretch>
            <a:fillRect/>
          </a:stretch>
        </p:blipFill>
        <p:spPr>
          <a:xfrm>
            <a:off x="2286000" y="4267200"/>
            <a:ext cx="1828800" cy="2409444"/>
          </a:xfrm>
          <a:prstGeom prst="rect">
            <a:avLst/>
          </a:prstGeom>
        </p:spPr>
      </p:pic>
      <p:pic>
        <p:nvPicPr>
          <p:cNvPr id="5" name="Picture 4" descr="MLK Peace.jpg"/>
          <p:cNvPicPr>
            <a:picLocks noChangeAspect="1"/>
          </p:cNvPicPr>
          <p:nvPr/>
        </p:nvPicPr>
        <p:blipFill>
          <a:blip r:embed="rId4" cstate="print"/>
          <a:srcRect l="13871" t="967" r="13871"/>
          <a:stretch>
            <a:fillRect/>
          </a:stretch>
        </p:blipFill>
        <p:spPr>
          <a:xfrm>
            <a:off x="4724400" y="4267200"/>
            <a:ext cx="1765259" cy="24193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haroni" pitchFamily="2" charset="-79"/>
                <a:cs typeface="Aharoni" pitchFamily="2" charset="-79"/>
              </a:rPr>
              <a:t>Highlights in the Work of Dr. King</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latin typeface="Aharoni" pitchFamily="2" charset="-79"/>
                <a:cs typeface="Aharoni" pitchFamily="2" charset="-79"/>
              </a:rPr>
              <a:t>March 1965 King organizes a 47 mile march from Selma to Montgomery to demand voting rights for blacks in Alabama</a:t>
            </a:r>
            <a:endParaRPr lang="en-US" dirty="0">
              <a:latin typeface="Aharoni" pitchFamily="2" charset="-79"/>
              <a:cs typeface="Aharoni" pitchFamily="2" charset="-79"/>
            </a:endParaRPr>
          </a:p>
        </p:txBody>
      </p:sp>
      <p:pic>
        <p:nvPicPr>
          <p:cNvPr id="4" name="Picture 3" descr="selma.gif"/>
          <p:cNvPicPr>
            <a:picLocks noChangeAspect="1"/>
          </p:cNvPicPr>
          <p:nvPr/>
        </p:nvPicPr>
        <p:blipFill>
          <a:blip r:embed="rId3" cstate="print"/>
          <a:stretch>
            <a:fillRect/>
          </a:stretch>
        </p:blipFill>
        <p:spPr>
          <a:xfrm>
            <a:off x="152400" y="3581400"/>
            <a:ext cx="3095625" cy="2189919"/>
          </a:xfrm>
          <a:prstGeom prst="rect">
            <a:avLst/>
          </a:prstGeom>
        </p:spPr>
      </p:pic>
      <p:pic>
        <p:nvPicPr>
          <p:cNvPr id="5" name="Picture 4" descr="vote march.jpg"/>
          <p:cNvPicPr>
            <a:picLocks noChangeAspect="1"/>
          </p:cNvPicPr>
          <p:nvPr/>
        </p:nvPicPr>
        <p:blipFill>
          <a:blip r:embed="rId4" cstate="print"/>
          <a:stretch>
            <a:fillRect/>
          </a:stretch>
        </p:blipFill>
        <p:spPr>
          <a:xfrm>
            <a:off x="2514599" y="4800600"/>
            <a:ext cx="2864473" cy="1799844"/>
          </a:xfrm>
          <a:prstGeom prst="rect">
            <a:avLst/>
          </a:prstGeom>
        </p:spPr>
      </p:pic>
      <p:pic>
        <p:nvPicPr>
          <p:cNvPr id="6" name="Picture 5" descr="10_march_04.jpg"/>
          <p:cNvPicPr>
            <a:picLocks noChangeAspect="1"/>
          </p:cNvPicPr>
          <p:nvPr/>
        </p:nvPicPr>
        <p:blipFill>
          <a:blip r:embed="rId5" cstate="print"/>
          <a:stretch>
            <a:fillRect/>
          </a:stretch>
        </p:blipFill>
        <p:spPr>
          <a:xfrm>
            <a:off x="5334000" y="3124200"/>
            <a:ext cx="3429000" cy="28346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0000"/>
                </a:solidFill>
                <a:latin typeface="Aharoni" pitchFamily="2" charset="-79"/>
                <a:cs typeface="Aharoni" pitchFamily="2" charset="-79"/>
              </a:rPr>
              <a:t>King &amp; Gandhi Connections</a:t>
            </a:r>
            <a:endParaRPr lang="en-US"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457200" y="990600"/>
            <a:ext cx="8229600" cy="5135563"/>
          </a:xfrm>
        </p:spPr>
        <p:txBody>
          <a:bodyPr/>
          <a:lstStyle/>
          <a:p>
            <a:r>
              <a:rPr lang="en-US" dirty="0" smtClean="0">
                <a:latin typeface="Aharoni" pitchFamily="2" charset="-79"/>
                <a:cs typeface="Aharoni" pitchFamily="2" charset="-79"/>
              </a:rPr>
              <a:t>1959 Dr. King visits Delhi to study </a:t>
            </a:r>
            <a:r>
              <a:rPr lang="en-US" dirty="0" err="1" smtClean="0">
                <a:latin typeface="Aharoni" pitchFamily="2" charset="-79"/>
                <a:cs typeface="Aharoni" pitchFamily="2" charset="-79"/>
              </a:rPr>
              <a:t>satyagraha</a:t>
            </a:r>
            <a:endParaRPr lang="en-US" dirty="0" smtClean="0">
              <a:latin typeface="Aharoni" pitchFamily="2" charset="-79"/>
              <a:cs typeface="Aharoni" pitchFamily="2" charset="-79"/>
            </a:endParaRPr>
          </a:p>
          <a:p>
            <a:r>
              <a:rPr lang="en-US" dirty="0" smtClean="0">
                <a:latin typeface="Aharoni" pitchFamily="2" charset="-79"/>
                <a:cs typeface="Aharoni" pitchFamily="2" charset="-79"/>
              </a:rPr>
              <a:t>Upon arrival he states, “To other countries I may go as a tourist, but to India I come as a pilgrim.”</a:t>
            </a:r>
            <a:endParaRPr lang="en-US" dirty="0">
              <a:latin typeface="Aharoni" pitchFamily="2" charset="-79"/>
              <a:cs typeface="Aharoni" pitchFamily="2" charset="-79"/>
            </a:endParaRPr>
          </a:p>
        </p:txBody>
      </p:sp>
      <p:pic>
        <p:nvPicPr>
          <p:cNvPr id="4" name="Picture 3" descr="mlk india.bmp"/>
          <p:cNvPicPr>
            <a:picLocks noChangeAspect="1"/>
          </p:cNvPicPr>
          <p:nvPr/>
        </p:nvPicPr>
        <p:blipFill>
          <a:blip r:embed="rId3" cstate="print"/>
          <a:stretch>
            <a:fillRect/>
          </a:stretch>
        </p:blipFill>
        <p:spPr>
          <a:xfrm>
            <a:off x="3086100" y="3678708"/>
            <a:ext cx="2971800" cy="29599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solidFill>
                  <a:srgbClr val="FF0000"/>
                </a:solidFill>
                <a:latin typeface="Aharoni" pitchFamily="2" charset="-79"/>
                <a:cs typeface="Aharoni" pitchFamily="2" charset="-79"/>
              </a:rPr>
              <a:t>Definition</a:t>
            </a:r>
          </a:p>
        </p:txBody>
      </p:sp>
      <p:sp>
        <p:nvSpPr>
          <p:cNvPr id="3075" name="Content Placeholder 4"/>
          <p:cNvSpPr>
            <a:spLocks noGrp="1"/>
          </p:cNvSpPr>
          <p:nvPr>
            <p:ph idx="1"/>
          </p:nvPr>
        </p:nvSpPr>
        <p:spPr>
          <a:xfrm>
            <a:off x="457200" y="914400"/>
            <a:ext cx="8229600" cy="5715000"/>
          </a:xfrm>
        </p:spPr>
        <p:txBody>
          <a:bodyPr/>
          <a:lstStyle/>
          <a:p>
            <a:pPr algn="ctr">
              <a:buFont typeface="Arial" charset="0"/>
              <a:buNone/>
            </a:pPr>
            <a:r>
              <a:rPr lang="en-US" smtClean="0">
                <a:solidFill>
                  <a:srgbClr val="FF0000"/>
                </a:solidFill>
                <a:latin typeface="Aharoni" pitchFamily="2" charset="-79"/>
                <a:cs typeface="Aharoni" pitchFamily="2" charset="-79"/>
              </a:rPr>
              <a:t>The concept of civil disobedience originates from Thoreau’s 1849 essay </a:t>
            </a:r>
          </a:p>
          <a:p>
            <a:r>
              <a:rPr lang="en-US" smtClean="0">
                <a:latin typeface="Aharoni" pitchFamily="2" charset="-79"/>
                <a:cs typeface="Aharoni" pitchFamily="2" charset="-79"/>
              </a:rPr>
              <a:t>Civil disobedience – a refusal to obey governmental laws as a form of nonviolent protest</a:t>
            </a:r>
          </a:p>
          <a:p>
            <a:r>
              <a:rPr lang="en-US" smtClean="0">
                <a:latin typeface="Aharoni" pitchFamily="2" charset="-79"/>
                <a:cs typeface="Aharoni" pitchFamily="2" charset="-79"/>
              </a:rPr>
              <a:t>Based on the title of the </a:t>
            </a:r>
          </a:p>
          <a:p>
            <a:pPr>
              <a:buFont typeface="Arial" charset="0"/>
              <a:buNone/>
            </a:pPr>
            <a:r>
              <a:rPr lang="en-US" smtClean="0">
                <a:latin typeface="Aharoni" pitchFamily="2" charset="-79"/>
                <a:cs typeface="Aharoni" pitchFamily="2" charset="-79"/>
              </a:rPr>
              <a:t>	essay, how does Thoreau</a:t>
            </a:r>
          </a:p>
          <a:p>
            <a:pPr>
              <a:buFont typeface="Arial" charset="0"/>
              <a:buNone/>
            </a:pPr>
            <a:r>
              <a:rPr lang="en-US" smtClean="0">
                <a:latin typeface="Aharoni" pitchFamily="2" charset="-79"/>
                <a:cs typeface="Aharoni" pitchFamily="2" charset="-79"/>
              </a:rPr>
              <a:t>	view the necessity of civil </a:t>
            </a:r>
          </a:p>
          <a:p>
            <a:pPr>
              <a:buFont typeface="Arial" charset="0"/>
              <a:buNone/>
            </a:pPr>
            <a:r>
              <a:rPr lang="en-US" smtClean="0">
                <a:latin typeface="Aharoni" pitchFamily="2" charset="-79"/>
                <a:cs typeface="Aharoni" pitchFamily="2" charset="-79"/>
              </a:rPr>
              <a:t>	disobedience?</a:t>
            </a:r>
          </a:p>
          <a:p>
            <a:pPr algn="ctr">
              <a:buFont typeface="Arial" charset="0"/>
              <a:buNone/>
            </a:pPr>
            <a:endParaRPr lang="en-US" smtClean="0"/>
          </a:p>
        </p:txBody>
      </p:sp>
      <p:pic>
        <p:nvPicPr>
          <p:cNvPr id="3076" name="Picture 5" descr="civil disobedience cover.jpg"/>
          <p:cNvPicPr>
            <a:picLocks noChangeAspect="1"/>
          </p:cNvPicPr>
          <p:nvPr/>
        </p:nvPicPr>
        <p:blipFill>
          <a:blip r:embed="rId3" cstate="print"/>
          <a:srcRect l="13515" r="13515"/>
          <a:stretch>
            <a:fillRect/>
          </a:stretch>
        </p:blipFill>
        <p:spPr bwMode="auto">
          <a:xfrm>
            <a:off x="6248400" y="3124200"/>
            <a:ext cx="2438400" cy="334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solidFill>
                  <a:srgbClr val="FF0000"/>
                </a:solidFill>
                <a:latin typeface="Aharoni" pitchFamily="2" charset="-79"/>
                <a:cs typeface="Aharoni" pitchFamily="2" charset="-79"/>
              </a:rPr>
              <a:t>Civil Disobedience from the20th to the 21</a:t>
            </a:r>
            <a:r>
              <a:rPr lang="en-US" baseline="30000" dirty="0" smtClean="0">
                <a:solidFill>
                  <a:srgbClr val="FF0000"/>
                </a:solidFill>
                <a:latin typeface="Aharoni" pitchFamily="2" charset="-79"/>
                <a:cs typeface="Aharoni" pitchFamily="2" charset="-79"/>
              </a:rPr>
              <a:t>st</a:t>
            </a:r>
            <a:r>
              <a:rPr lang="en-US" dirty="0" smtClean="0">
                <a:solidFill>
                  <a:srgbClr val="FF0000"/>
                </a:solidFill>
                <a:latin typeface="Aharoni" pitchFamily="2" charset="-79"/>
                <a:cs typeface="Aharoni" pitchFamily="2" charset="-79"/>
              </a:rPr>
              <a:t> Century</a:t>
            </a:r>
          </a:p>
        </p:txBody>
      </p:sp>
      <p:sp>
        <p:nvSpPr>
          <p:cNvPr id="3" name="Content Placeholder 2"/>
          <p:cNvSpPr>
            <a:spLocks noGrp="1"/>
          </p:cNvSpPr>
          <p:nvPr>
            <p:ph idx="4294967295"/>
          </p:nvPr>
        </p:nvSpPr>
        <p:spPr>
          <a:xfrm>
            <a:off x="152400" y="1219200"/>
            <a:ext cx="8763000" cy="5638800"/>
          </a:xfrm>
        </p:spPr>
        <p:txBody>
          <a:bodyPr rtlCol="0">
            <a:normAutofit fontScale="92500" lnSpcReduction="10000"/>
          </a:bodyPr>
          <a:lstStyle/>
          <a:p>
            <a:pPr fontAlgn="auto">
              <a:spcAft>
                <a:spcPts val="0"/>
              </a:spcAft>
              <a:buFont typeface="Arial" pitchFamily="34" charset="0"/>
              <a:buNone/>
              <a:defRPr/>
            </a:pPr>
            <a:r>
              <a:rPr lang="en-US" dirty="0" smtClean="0">
                <a:latin typeface="Aharoni" pitchFamily="2" charset="-79"/>
                <a:cs typeface="Aharoni" pitchFamily="2" charset="-79"/>
              </a:rPr>
              <a:t>	Since the publication of this work in 1849, the practice of civil disobedience (sometimes known as non-violent resistance or non-violent direct action) has been used around the world as a form of protest in the following social movements:</a:t>
            </a:r>
          </a:p>
          <a:p>
            <a:pPr lvl="2" fontAlgn="auto">
              <a:spcAft>
                <a:spcPts val="0"/>
              </a:spcAft>
              <a:buFont typeface="Arial" pitchFamily="34" charset="0"/>
              <a:buChar char="•"/>
              <a:defRPr/>
            </a:pPr>
            <a:r>
              <a:rPr lang="en-US" dirty="0" smtClean="0">
                <a:latin typeface="Aharoni" pitchFamily="2" charset="-79"/>
                <a:cs typeface="Aharoni" pitchFamily="2" charset="-79"/>
              </a:rPr>
              <a:t>Labor</a:t>
            </a:r>
          </a:p>
          <a:p>
            <a:pPr lvl="2" fontAlgn="auto">
              <a:spcAft>
                <a:spcPts val="0"/>
              </a:spcAft>
              <a:buFont typeface="Arial" pitchFamily="34" charset="0"/>
              <a:buChar char="•"/>
              <a:defRPr/>
            </a:pPr>
            <a:r>
              <a:rPr lang="en-US" dirty="0" smtClean="0">
                <a:latin typeface="Aharoni" pitchFamily="2" charset="-79"/>
                <a:cs typeface="Aharoni" pitchFamily="2" charset="-79"/>
              </a:rPr>
              <a:t>Peace</a:t>
            </a:r>
          </a:p>
          <a:p>
            <a:pPr lvl="2" fontAlgn="auto">
              <a:spcAft>
                <a:spcPts val="0"/>
              </a:spcAft>
              <a:buFont typeface="Arial" pitchFamily="34" charset="0"/>
              <a:buChar char="•"/>
              <a:defRPr/>
            </a:pPr>
            <a:r>
              <a:rPr lang="en-US" dirty="0" smtClean="0">
                <a:latin typeface="Aharoni" pitchFamily="2" charset="-79"/>
                <a:cs typeface="Aharoni" pitchFamily="2" charset="-79"/>
              </a:rPr>
              <a:t>Civil Rights</a:t>
            </a:r>
          </a:p>
          <a:p>
            <a:pPr lvl="2" fontAlgn="auto">
              <a:spcAft>
                <a:spcPts val="0"/>
              </a:spcAft>
              <a:buFont typeface="Arial" pitchFamily="34" charset="0"/>
              <a:buChar char="•"/>
              <a:defRPr/>
            </a:pPr>
            <a:r>
              <a:rPr lang="en-US" dirty="0" smtClean="0">
                <a:latin typeface="Aharoni" pitchFamily="2" charset="-79"/>
                <a:cs typeface="Aharoni" pitchFamily="2" charset="-79"/>
              </a:rPr>
              <a:t>Women’s Rights</a:t>
            </a:r>
          </a:p>
          <a:p>
            <a:pPr lvl="2" fontAlgn="auto">
              <a:spcAft>
                <a:spcPts val="0"/>
              </a:spcAft>
              <a:buFont typeface="Arial" pitchFamily="34" charset="0"/>
              <a:buChar char="•"/>
              <a:defRPr/>
            </a:pPr>
            <a:r>
              <a:rPr lang="en-US" dirty="0" smtClean="0">
                <a:latin typeface="Aharoni" pitchFamily="2" charset="-79"/>
                <a:cs typeface="Aharoni" pitchFamily="2" charset="-79"/>
              </a:rPr>
              <a:t>Anti-Globalization</a:t>
            </a:r>
          </a:p>
          <a:p>
            <a:pPr lvl="2" fontAlgn="auto">
              <a:spcAft>
                <a:spcPts val="0"/>
              </a:spcAft>
              <a:buFont typeface="Arial" pitchFamily="34" charset="0"/>
              <a:buChar char="•"/>
              <a:defRPr/>
            </a:pPr>
            <a:r>
              <a:rPr lang="en-US" dirty="0" smtClean="0">
                <a:latin typeface="Aharoni" pitchFamily="2" charset="-79"/>
                <a:cs typeface="Aharoni" pitchFamily="2" charset="-79"/>
              </a:rPr>
              <a:t>Environmental Preservation</a:t>
            </a:r>
          </a:p>
          <a:p>
            <a:pPr lvl="2" fontAlgn="auto">
              <a:spcAft>
                <a:spcPts val="0"/>
              </a:spcAft>
              <a:buFont typeface="Arial" pitchFamily="34" charset="0"/>
              <a:buChar char="•"/>
              <a:defRPr/>
            </a:pPr>
            <a:r>
              <a:rPr lang="en-US" dirty="0" smtClean="0">
                <a:latin typeface="Aharoni" pitchFamily="2" charset="-79"/>
                <a:cs typeface="Aharoni" pitchFamily="2" charset="-79"/>
              </a:rPr>
              <a:t>Gay Rights</a:t>
            </a:r>
          </a:p>
          <a:p>
            <a:pPr lvl="2" fontAlgn="auto">
              <a:spcAft>
                <a:spcPts val="0"/>
              </a:spcAft>
              <a:buFont typeface="Arial" pitchFamily="34" charset="0"/>
              <a:buChar char="•"/>
              <a:defRPr/>
            </a:pPr>
            <a:r>
              <a:rPr lang="en-US" dirty="0" smtClean="0">
                <a:latin typeface="Aharoni" pitchFamily="2" charset="-79"/>
                <a:cs typeface="Aharoni" pitchFamily="2" charset="-79"/>
              </a:rPr>
              <a:t>Immigrant Rights</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ike_flint_crop.jpg"/>
          <p:cNvPicPr>
            <a:picLocks noChangeAspect="1"/>
          </p:cNvPicPr>
          <p:nvPr/>
        </p:nvPicPr>
        <p:blipFill>
          <a:blip r:embed="rId3" cstate="print"/>
          <a:stretch>
            <a:fillRect/>
          </a:stretch>
        </p:blipFill>
        <p:spPr>
          <a:xfrm>
            <a:off x="381000" y="304800"/>
            <a:ext cx="3833163" cy="2876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TextBox 4"/>
          <p:cNvSpPr txBox="1">
            <a:spLocks noChangeArrowheads="1"/>
          </p:cNvSpPr>
          <p:nvPr/>
        </p:nvSpPr>
        <p:spPr bwMode="auto">
          <a:xfrm>
            <a:off x="228600" y="3200400"/>
            <a:ext cx="4114800" cy="369888"/>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Flint Sit Down Strike 1937</a:t>
            </a:r>
          </a:p>
        </p:txBody>
      </p:sp>
      <p:pic>
        <p:nvPicPr>
          <p:cNvPr id="6" name="Picture 5" descr="cesar12_JS.jpg"/>
          <p:cNvPicPr>
            <a:picLocks noChangeAspect="1"/>
          </p:cNvPicPr>
          <p:nvPr/>
        </p:nvPicPr>
        <p:blipFill>
          <a:blip r:embed="rId4" cstate="print"/>
          <a:srcRect t="6584"/>
          <a:stretch>
            <a:fillRect/>
          </a:stretch>
        </p:blipFill>
        <p:spPr>
          <a:xfrm>
            <a:off x="4419600" y="2362200"/>
            <a:ext cx="4497479"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9" name="TextBox 6"/>
          <p:cNvSpPr txBox="1">
            <a:spLocks noChangeArrowheads="1"/>
          </p:cNvSpPr>
          <p:nvPr/>
        </p:nvSpPr>
        <p:spPr bwMode="auto">
          <a:xfrm>
            <a:off x="4648200" y="5638800"/>
            <a:ext cx="41910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UFW Grape Boycott March</a:t>
            </a:r>
          </a:p>
          <a:p>
            <a:pPr algn="ctr"/>
            <a:r>
              <a:rPr lang="en-US">
                <a:solidFill>
                  <a:srgbClr val="FF0000"/>
                </a:solidFill>
                <a:latin typeface="Aharoni" pitchFamily="2" charset="-79"/>
                <a:cs typeface="Aharoni" pitchFamily="2" charset="-79"/>
              </a:rPr>
              <a:t>California</a:t>
            </a:r>
          </a:p>
          <a:p>
            <a:pPr algn="ctr"/>
            <a:r>
              <a:rPr lang="en-US">
                <a:solidFill>
                  <a:srgbClr val="FF0000"/>
                </a:solidFill>
                <a:latin typeface="Aharoni" pitchFamily="2" charset="-79"/>
                <a:cs typeface="Aharoni" pitchFamily="2" charset="-79"/>
              </a:rPr>
              <a:t>~1969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ft burning.jpg"/>
          <p:cNvPicPr>
            <a:picLocks noChangeAspect="1"/>
          </p:cNvPicPr>
          <p:nvPr/>
        </p:nvPicPr>
        <p:blipFill>
          <a:blip r:embed="rId3" cstate="print"/>
          <a:stretch>
            <a:fillRect/>
          </a:stretch>
        </p:blipFill>
        <p:spPr>
          <a:xfrm>
            <a:off x="623888" y="608013"/>
            <a:ext cx="7896225" cy="520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1" name="TextBox 3"/>
          <p:cNvSpPr txBox="1">
            <a:spLocks noChangeArrowheads="1"/>
          </p:cNvSpPr>
          <p:nvPr/>
        </p:nvSpPr>
        <p:spPr bwMode="auto">
          <a:xfrm>
            <a:off x="1752600" y="5943600"/>
            <a:ext cx="5867400" cy="923925"/>
          </a:xfrm>
          <a:prstGeom prst="rect">
            <a:avLst/>
          </a:prstGeom>
          <a:noFill/>
          <a:ln w="9525">
            <a:noFill/>
            <a:miter lim="800000"/>
            <a:headEnd/>
            <a:tailEnd/>
          </a:ln>
        </p:spPr>
        <p:txBody>
          <a:bodyPr>
            <a:spAutoFit/>
          </a:bodyPr>
          <a:lstStyle/>
          <a:p>
            <a:pPr algn="ctr"/>
            <a:r>
              <a:rPr lang="en-US" dirty="0" smtClean="0">
                <a:solidFill>
                  <a:srgbClr val="FF0000"/>
                </a:solidFill>
                <a:latin typeface="Aharoni" pitchFamily="2" charset="-79"/>
                <a:cs typeface="Aharoni" pitchFamily="2" charset="-79"/>
              </a:rPr>
              <a:t>Draft </a:t>
            </a:r>
            <a:r>
              <a:rPr lang="en-US" dirty="0">
                <a:solidFill>
                  <a:srgbClr val="FF0000"/>
                </a:solidFill>
                <a:latin typeface="Aharoni" pitchFamily="2" charset="-79"/>
                <a:cs typeface="Aharoni" pitchFamily="2" charset="-79"/>
              </a:rPr>
              <a:t>Card Burning </a:t>
            </a:r>
          </a:p>
          <a:p>
            <a:pPr algn="ctr"/>
            <a:r>
              <a:rPr lang="en-US" dirty="0">
                <a:solidFill>
                  <a:srgbClr val="FF0000"/>
                </a:solidFill>
                <a:latin typeface="Aharoni" pitchFamily="2" charset="-79"/>
                <a:cs typeface="Aharoni" pitchFamily="2" charset="-79"/>
              </a:rPr>
              <a:t>Morgantown, VA</a:t>
            </a:r>
          </a:p>
          <a:p>
            <a:pPr algn="ctr"/>
            <a:r>
              <a:rPr lang="en-US" dirty="0">
                <a:solidFill>
                  <a:srgbClr val="FF0000"/>
                </a:solidFill>
                <a:latin typeface="Aharoni" pitchFamily="2" charset="-79"/>
                <a:cs typeface="Aharoni" pitchFamily="2" charset="-79"/>
              </a:rPr>
              <a:t>1966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nch counter.jpg"/>
          <p:cNvPicPr>
            <a:picLocks noChangeAspect="1"/>
          </p:cNvPicPr>
          <p:nvPr/>
        </p:nvPicPr>
        <p:blipFill>
          <a:blip r:embed="rId3" cstate="print"/>
          <a:stretch>
            <a:fillRect/>
          </a:stretch>
        </p:blipFill>
        <p:spPr>
          <a:xfrm>
            <a:off x="921229" y="469774"/>
            <a:ext cx="7301543" cy="5092826"/>
          </a:xfrm>
          <a:prstGeom prst="rect">
            <a:avLst/>
          </a:prstGeom>
          <a:ln w="228600" cap="sq" cmpd="thickThin">
            <a:solidFill>
              <a:srgbClr val="000000"/>
            </a:solidFill>
            <a:prstDash val="solid"/>
            <a:miter lim="800000"/>
          </a:ln>
          <a:effectLst>
            <a:innerShdw blurRad="76200">
              <a:srgbClr val="000000"/>
            </a:innerShdw>
          </a:effectLst>
        </p:spPr>
      </p:pic>
      <p:sp>
        <p:nvSpPr>
          <p:cNvPr id="18435" name="TextBox 2"/>
          <p:cNvSpPr txBox="1">
            <a:spLocks noChangeArrowheads="1"/>
          </p:cNvSpPr>
          <p:nvPr/>
        </p:nvSpPr>
        <p:spPr bwMode="auto">
          <a:xfrm>
            <a:off x="2133600" y="5867400"/>
            <a:ext cx="51816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Lunch Counter Sit-In</a:t>
            </a:r>
          </a:p>
          <a:p>
            <a:pPr algn="ctr"/>
            <a:r>
              <a:rPr lang="en-US">
                <a:solidFill>
                  <a:srgbClr val="FF0000"/>
                </a:solidFill>
                <a:latin typeface="Aharoni" pitchFamily="2" charset="-79"/>
                <a:cs typeface="Aharoni" pitchFamily="2" charset="-79"/>
              </a:rPr>
              <a:t>Nashville </a:t>
            </a:r>
          </a:p>
          <a:p>
            <a:pPr algn="ctr"/>
            <a:r>
              <a:rPr lang="en-US">
                <a:solidFill>
                  <a:srgbClr val="FF0000"/>
                </a:solidFill>
                <a:latin typeface="Aharoni" pitchFamily="2" charset="-79"/>
                <a:cs typeface="Aharoni" pitchFamily="2" charset="-79"/>
              </a:rPr>
              <a:t>1960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rally.jpg"/>
          <p:cNvPicPr>
            <a:picLocks noChangeAspect="1"/>
          </p:cNvPicPr>
          <p:nvPr/>
        </p:nvPicPr>
        <p:blipFill>
          <a:blip r:embed="rId3" cstate="print"/>
          <a:stretch>
            <a:fillRect/>
          </a:stretch>
        </p:blipFill>
        <p:spPr>
          <a:xfrm>
            <a:off x="1841402" y="469823"/>
            <a:ext cx="5487289" cy="44069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459" name="TextBox 2"/>
          <p:cNvSpPr txBox="1">
            <a:spLocks noChangeArrowheads="1"/>
          </p:cNvSpPr>
          <p:nvPr/>
        </p:nvSpPr>
        <p:spPr bwMode="auto">
          <a:xfrm>
            <a:off x="2286000" y="5410200"/>
            <a:ext cx="49530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ERA Amendment Rally</a:t>
            </a:r>
          </a:p>
          <a:p>
            <a:pPr algn="ctr"/>
            <a:r>
              <a:rPr lang="en-US">
                <a:solidFill>
                  <a:srgbClr val="FF0000"/>
                </a:solidFill>
                <a:latin typeface="Aharoni" pitchFamily="2" charset="-79"/>
                <a:cs typeface="Aharoni" pitchFamily="2" charset="-79"/>
              </a:rPr>
              <a:t>Washington, DC</a:t>
            </a:r>
          </a:p>
          <a:p>
            <a:pPr algn="ctr"/>
            <a:r>
              <a:rPr lang="en-US">
                <a:solidFill>
                  <a:srgbClr val="FF0000"/>
                </a:solidFill>
                <a:latin typeface="Aharoni" pitchFamily="2" charset="-79"/>
                <a:cs typeface="Aharoni" pitchFamily="2" charset="-79"/>
              </a:rPr>
              <a:t>1972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ndia WTO.jpg"/>
          <p:cNvPicPr>
            <a:picLocks noChangeAspect="1"/>
          </p:cNvPicPr>
          <p:nvPr/>
        </p:nvPicPr>
        <p:blipFill>
          <a:blip r:embed="rId3" cstate="print"/>
          <a:srcRect/>
          <a:stretch>
            <a:fillRect/>
          </a:stretch>
        </p:blipFill>
        <p:spPr bwMode="auto">
          <a:xfrm>
            <a:off x="2819400" y="3886200"/>
            <a:ext cx="3790950" cy="2652713"/>
          </a:xfrm>
          <a:prstGeom prst="rect">
            <a:avLst/>
          </a:prstGeom>
          <a:noFill/>
          <a:ln w="9525">
            <a:noFill/>
            <a:miter lim="800000"/>
            <a:headEnd/>
            <a:tailEnd/>
          </a:ln>
        </p:spPr>
      </p:pic>
      <p:pic>
        <p:nvPicPr>
          <p:cNvPr id="20483" name="Picture 3" descr="world bank Trojan horse.jpg"/>
          <p:cNvPicPr>
            <a:picLocks noChangeAspect="1"/>
          </p:cNvPicPr>
          <p:nvPr/>
        </p:nvPicPr>
        <p:blipFill>
          <a:blip r:embed="rId4" cstate="print"/>
          <a:srcRect/>
          <a:stretch>
            <a:fillRect/>
          </a:stretch>
        </p:blipFill>
        <p:spPr bwMode="auto">
          <a:xfrm>
            <a:off x="3581400" y="533400"/>
            <a:ext cx="1524000" cy="1143000"/>
          </a:xfrm>
          <a:prstGeom prst="rect">
            <a:avLst/>
          </a:prstGeom>
          <a:noFill/>
          <a:ln w="9525">
            <a:noFill/>
            <a:miter lim="800000"/>
            <a:headEnd/>
            <a:tailEnd/>
          </a:ln>
        </p:spPr>
      </p:pic>
      <p:sp>
        <p:nvSpPr>
          <p:cNvPr id="5" name="TextBox 4"/>
          <p:cNvSpPr txBox="1"/>
          <p:nvPr/>
        </p:nvSpPr>
        <p:spPr>
          <a:xfrm rot="16200000">
            <a:off x="6319837" y="4576763"/>
            <a:ext cx="2124075" cy="1200150"/>
          </a:xfrm>
          <a:prstGeom prst="rect">
            <a:avLst/>
          </a:prstGeom>
          <a:noFill/>
        </p:spPr>
        <p:txBody>
          <a:bodyPr vert="vert">
            <a:spAutoFit/>
          </a:bodyPr>
          <a:lstStyle/>
          <a:p>
            <a:pPr algn="ctr" fontAlgn="auto">
              <a:spcBef>
                <a:spcPts val="0"/>
              </a:spcBef>
              <a:spcAft>
                <a:spcPts val="0"/>
              </a:spcAft>
              <a:defRPr/>
            </a:pPr>
            <a:r>
              <a:rPr lang="en-US" dirty="0">
                <a:solidFill>
                  <a:srgbClr val="FF0000"/>
                </a:solidFill>
                <a:latin typeface="Aharoni" pitchFamily="2" charset="-79"/>
                <a:cs typeface="Aharoni" pitchFamily="2" charset="-79"/>
              </a:rPr>
              <a:t>Anti-WTO Rally</a:t>
            </a:r>
          </a:p>
          <a:p>
            <a:pPr algn="ctr" fontAlgn="auto">
              <a:spcBef>
                <a:spcPts val="0"/>
              </a:spcBef>
              <a:spcAft>
                <a:spcPts val="0"/>
              </a:spcAft>
              <a:defRPr/>
            </a:pPr>
            <a:r>
              <a:rPr lang="en-US" dirty="0">
                <a:solidFill>
                  <a:srgbClr val="FF0000"/>
                </a:solidFill>
                <a:latin typeface="Aharoni" pitchFamily="2" charset="-79"/>
                <a:cs typeface="Aharoni" pitchFamily="2" charset="-79"/>
              </a:rPr>
              <a:t>Madhya Pradesh, India</a:t>
            </a:r>
          </a:p>
          <a:p>
            <a:pPr algn="ctr" fontAlgn="auto">
              <a:spcBef>
                <a:spcPts val="0"/>
              </a:spcBef>
              <a:spcAft>
                <a:spcPts val="0"/>
              </a:spcAft>
              <a:defRPr/>
            </a:pPr>
            <a:r>
              <a:rPr lang="en-US" dirty="0">
                <a:solidFill>
                  <a:srgbClr val="FF0000"/>
                </a:solidFill>
                <a:latin typeface="Aharoni" pitchFamily="2" charset="-79"/>
                <a:cs typeface="Aharoni" pitchFamily="2" charset="-79"/>
              </a:rPr>
              <a:t>2010</a:t>
            </a:r>
          </a:p>
          <a:p>
            <a:pPr algn="ctr" fontAlgn="auto">
              <a:spcBef>
                <a:spcPts val="0"/>
              </a:spcBef>
              <a:spcAft>
                <a:spcPts val="0"/>
              </a:spcAft>
              <a:defRPr/>
            </a:pPr>
            <a:endParaRPr lang="en-US" dirty="0">
              <a:latin typeface="Aharoni" pitchFamily="2" charset="-79"/>
              <a:cs typeface="Aharoni" pitchFamily="2" charset="-79"/>
            </a:endParaRPr>
          </a:p>
        </p:txBody>
      </p:sp>
      <p:pic>
        <p:nvPicPr>
          <p:cNvPr id="20485" name="Picture 5" descr="A16 non-violence.jpg"/>
          <p:cNvPicPr>
            <a:picLocks noChangeAspect="1"/>
          </p:cNvPicPr>
          <p:nvPr/>
        </p:nvPicPr>
        <p:blipFill>
          <a:blip r:embed="rId5" cstate="print"/>
          <a:srcRect/>
          <a:stretch>
            <a:fillRect/>
          </a:stretch>
        </p:blipFill>
        <p:spPr bwMode="auto">
          <a:xfrm>
            <a:off x="304800" y="304800"/>
            <a:ext cx="3200400" cy="2259013"/>
          </a:xfrm>
          <a:prstGeom prst="rect">
            <a:avLst/>
          </a:prstGeom>
          <a:noFill/>
          <a:ln w="9525">
            <a:noFill/>
            <a:miter lim="800000"/>
            <a:headEnd/>
            <a:tailEnd/>
          </a:ln>
        </p:spPr>
      </p:pic>
      <p:pic>
        <p:nvPicPr>
          <p:cNvPr id="20486" name="Picture 6" descr="A16 puppet.jpg"/>
          <p:cNvPicPr>
            <a:picLocks noChangeAspect="1"/>
          </p:cNvPicPr>
          <p:nvPr/>
        </p:nvPicPr>
        <p:blipFill>
          <a:blip r:embed="rId6" cstate="print"/>
          <a:srcRect/>
          <a:stretch>
            <a:fillRect/>
          </a:stretch>
        </p:blipFill>
        <p:spPr bwMode="auto">
          <a:xfrm>
            <a:off x="5410200" y="304800"/>
            <a:ext cx="3200400" cy="2322513"/>
          </a:xfrm>
          <a:prstGeom prst="rect">
            <a:avLst/>
          </a:prstGeom>
          <a:noFill/>
          <a:ln w="9525">
            <a:noFill/>
            <a:miter lim="800000"/>
            <a:headEnd/>
            <a:tailEnd/>
          </a:ln>
        </p:spPr>
      </p:pic>
      <p:sp>
        <p:nvSpPr>
          <p:cNvPr id="20487" name="TextBox 9"/>
          <p:cNvSpPr txBox="1">
            <a:spLocks noChangeArrowheads="1"/>
          </p:cNvSpPr>
          <p:nvPr/>
        </p:nvSpPr>
        <p:spPr bwMode="auto">
          <a:xfrm>
            <a:off x="2438400" y="2667000"/>
            <a:ext cx="46482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Anti-Globalization Rally</a:t>
            </a:r>
          </a:p>
          <a:p>
            <a:pPr algn="ctr"/>
            <a:r>
              <a:rPr lang="en-US">
                <a:solidFill>
                  <a:srgbClr val="FF0000"/>
                </a:solidFill>
                <a:latin typeface="Aharoni" pitchFamily="2" charset="-79"/>
                <a:cs typeface="Aharoni" pitchFamily="2" charset="-79"/>
              </a:rPr>
              <a:t>Washington, DC</a:t>
            </a:r>
          </a:p>
          <a:p>
            <a:pPr algn="ctr"/>
            <a:r>
              <a:rPr lang="en-US">
                <a:solidFill>
                  <a:srgbClr val="FF0000"/>
                </a:solidFill>
                <a:latin typeface="Aharoni" pitchFamily="2" charset="-79"/>
                <a:cs typeface="Aharoni" pitchFamily="2" charset="-79"/>
              </a:rPr>
              <a:t>April 2000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keley-tree-sitters.jpg"/>
          <p:cNvPicPr>
            <a:picLocks noChangeAspect="1"/>
          </p:cNvPicPr>
          <p:nvPr/>
        </p:nvPicPr>
        <p:blipFill>
          <a:blip r:embed="rId3" cstate="print"/>
          <a:stretch>
            <a:fillRect/>
          </a:stretch>
        </p:blipFill>
        <p:spPr>
          <a:xfrm>
            <a:off x="457200" y="304800"/>
            <a:ext cx="3629025" cy="2421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rot="16200000">
            <a:off x="4445000" y="714375"/>
            <a:ext cx="1016000" cy="1524000"/>
          </a:xfrm>
          <a:prstGeom prst="rect">
            <a:avLst/>
          </a:prstGeom>
          <a:noFill/>
        </p:spPr>
        <p:txBody>
          <a:bodyPr vert="vert">
            <a:spAutoFit/>
          </a:bodyPr>
          <a:lstStyle/>
          <a:p>
            <a:pPr fontAlgn="auto">
              <a:spcBef>
                <a:spcPts val="0"/>
              </a:spcBef>
              <a:spcAft>
                <a:spcPts val="0"/>
              </a:spcAft>
              <a:defRPr/>
            </a:pPr>
            <a:r>
              <a:rPr lang="en-US" dirty="0">
                <a:solidFill>
                  <a:srgbClr val="FF0000"/>
                </a:solidFill>
                <a:latin typeface="Aharoni" pitchFamily="2" charset="-79"/>
                <a:cs typeface="Aharoni" pitchFamily="2" charset="-79"/>
              </a:rPr>
              <a:t>Tree Sitters</a:t>
            </a:r>
          </a:p>
          <a:p>
            <a:pPr fontAlgn="auto">
              <a:spcBef>
                <a:spcPts val="0"/>
              </a:spcBef>
              <a:spcAft>
                <a:spcPts val="0"/>
              </a:spcAft>
              <a:defRPr/>
            </a:pPr>
            <a:r>
              <a:rPr lang="en-US" dirty="0">
                <a:solidFill>
                  <a:srgbClr val="FF0000"/>
                </a:solidFill>
                <a:latin typeface="Aharoni" pitchFamily="2" charset="-79"/>
                <a:cs typeface="Aharoni" pitchFamily="2" charset="-79"/>
              </a:rPr>
              <a:t>Berkeley, CA</a:t>
            </a:r>
          </a:p>
          <a:p>
            <a:pPr fontAlgn="auto">
              <a:spcBef>
                <a:spcPts val="0"/>
              </a:spcBef>
              <a:spcAft>
                <a:spcPts val="0"/>
              </a:spcAft>
              <a:defRPr/>
            </a:pPr>
            <a:r>
              <a:rPr lang="en-US" dirty="0">
                <a:solidFill>
                  <a:srgbClr val="FF0000"/>
                </a:solidFill>
                <a:latin typeface="Aharoni" pitchFamily="2" charset="-79"/>
                <a:cs typeface="Aharoni" pitchFamily="2" charset="-79"/>
              </a:rPr>
              <a:t>2008 </a:t>
            </a:r>
          </a:p>
        </p:txBody>
      </p:sp>
      <p:pic>
        <p:nvPicPr>
          <p:cNvPr id="4" name="Picture 3" descr="gozilla-protest.jpg"/>
          <p:cNvPicPr>
            <a:picLocks noChangeAspect="1"/>
          </p:cNvPicPr>
          <p:nvPr/>
        </p:nvPicPr>
        <p:blipFill>
          <a:blip r:embed="rId4" cstate="print"/>
          <a:stretch>
            <a:fillRect/>
          </a:stretch>
        </p:blipFill>
        <p:spPr>
          <a:xfrm>
            <a:off x="3505200" y="2828494"/>
            <a:ext cx="5003800" cy="2816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09" name="TextBox 4"/>
          <p:cNvSpPr txBox="1">
            <a:spLocks noChangeArrowheads="1"/>
          </p:cNvSpPr>
          <p:nvPr/>
        </p:nvSpPr>
        <p:spPr bwMode="auto">
          <a:xfrm>
            <a:off x="3810000" y="5715000"/>
            <a:ext cx="44958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Nuclear Dumping Protest</a:t>
            </a:r>
          </a:p>
          <a:p>
            <a:pPr algn="ctr"/>
            <a:r>
              <a:rPr lang="en-US">
                <a:solidFill>
                  <a:srgbClr val="FF0000"/>
                </a:solidFill>
                <a:latin typeface="Aharoni" pitchFamily="2" charset="-79"/>
                <a:cs typeface="Aharoni" pitchFamily="2" charset="-79"/>
              </a:rPr>
              <a:t>Tokyo, Japan</a:t>
            </a:r>
          </a:p>
          <a:p>
            <a:pPr algn="ctr"/>
            <a:r>
              <a:rPr lang="en-US">
                <a:solidFill>
                  <a:srgbClr val="FF0000"/>
                </a:solidFill>
                <a:latin typeface="Aharoni" pitchFamily="2" charset="-79"/>
                <a:cs typeface="Aharoni" pitchFamily="2" charset="-79"/>
              </a:rPr>
              <a:t>April 2011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rop 8.jpg"/>
          <p:cNvPicPr>
            <a:picLocks noChangeAspect="1"/>
          </p:cNvPicPr>
          <p:nvPr/>
        </p:nvPicPr>
        <p:blipFill>
          <a:blip r:embed="rId3" cstate="print"/>
          <a:srcRect/>
          <a:stretch>
            <a:fillRect/>
          </a:stretch>
        </p:blipFill>
        <p:spPr bwMode="auto">
          <a:xfrm>
            <a:off x="381000" y="457200"/>
            <a:ext cx="3533775" cy="2343150"/>
          </a:xfrm>
          <a:prstGeom prst="rect">
            <a:avLst/>
          </a:prstGeom>
          <a:noFill/>
          <a:ln w="9525">
            <a:noFill/>
            <a:miter lim="800000"/>
            <a:headEnd/>
            <a:tailEnd/>
          </a:ln>
        </p:spPr>
      </p:pic>
      <p:sp>
        <p:nvSpPr>
          <p:cNvPr id="22531" name="TextBox 2"/>
          <p:cNvSpPr txBox="1">
            <a:spLocks noChangeArrowheads="1"/>
          </p:cNvSpPr>
          <p:nvPr/>
        </p:nvSpPr>
        <p:spPr bwMode="auto">
          <a:xfrm>
            <a:off x="685800" y="2895600"/>
            <a:ext cx="28194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Prop 8 Rally</a:t>
            </a:r>
          </a:p>
          <a:p>
            <a:pPr algn="ctr"/>
            <a:r>
              <a:rPr lang="en-US">
                <a:solidFill>
                  <a:srgbClr val="FF0000"/>
                </a:solidFill>
                <a:latin typeface="Aharoni" pitchFamily="2" charset="-79"/>
                <a:cs typeface="Aharoni" pitchFamily="2" charset="-79"/>
              </a:rPr>
              <a:t>San Francisco, CA</a:t>
            </a:r>
          </a:p>
          <a:p>
            <a:pPr algn="ctr"/>
            <a:r>
              <a:rPr lang="en-US">
                <a:solidFill>
                  <a:srgbClr val="FF0000"/>
                </a:solidFill>
                <a:latin typeface="Aharoni" pitchFamily="2" charset="-79"/>
                <a:cs typeface="Aharoni" pitchFamily="2" charset="-79"/>
              </a:rPr>
              <a:t>November, 2008</a:t>
            </a:r>
          </a:p>
        </p:txBody>
      </p:sp>
      <p:pic>
        <p:nvPicPr>
          <p:cNvPr id="22532" name="Picture 3" descr="gay-marriage-ny.jpg"/>
          <p:cNvPicPr>
            <a:picLocks noChangeAspect="1"/>
          </p:cNvPicPr>
          <p:nvPr/>
        </p:nvPicPr>
        <p:blipFill>
          <a:blip r:embed="rId4" cstate="print"/>
          <a:srcRect/>
          <a:stretch>
            <a:fillRect/>
          </a:stretch>
        </p:blipFill>
        <p:spPr bwMode="auto">
          <a:xfrm>
            <a:off x="4038600" y="1371600"/>
            <a:ext cx="4572000" cy="2809875"/>
          </a:xfrm>
          <a:prstGeom prst="rect">
            <a:avLst/>
          </a:prstGeom>
          <a:noFill/>
          <a:ln w="9525">
            <a:noFill/>
            <a:miter lim="800000"/>
            <a:headEnd/>
            <a:tailEnd/>
          </a:ln>
        </p:spPr>
      </p:pic>
      <p:sp>
        <p:nvSpPr>
          <p:cNvPr id="22533" name="TextBox 4"/>
          <p:cNvSpPr txBox="1">
            <a:spLocks noChangeArrowheads="1"/>
          </p:cNvSpPr>
          <p:nvPr/>
        </p:nvSpPr>
        <p:spPr bwMode="auto">
          <a:xfrm>
            <a:off x="4724400" y="381000"/>
            <a:ext cx="3429000" cy="923925"/>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Marriage Rights Rally</a:t>
            </a:r>
          </a:p>
          <a:p>
            <a:pPr algn="ctr"/>
            <a:r>
              <a:rPr lang="en-US">
                <a:solidFill>
                  <a:srgbClr val="FF0000"/>
                </a:solidFill>
                <a:latin typeface="Aharoni" pitchFamily="2" charset="-79"/>
                <a:cs typeface="Aharoni" pitchFamily="2" charset="-79"/>
              </a:rPr>
              <a:t>New York, New York</a:t>
            </a:r>
          </a:p>
          <a:p>
            <a:pPr algn="ctr"/>
            <a:r>
              <a:rPr lang="en-US">
                <a:solidFill>
                  <a:srgbClr val="FF0000"/>
                </a:solidFill>
                <a:latin typeface="Aharoni" pitchFamily="2" charset="-79"/>
                <a:cs typeface="Aharoni" pitchFamily="2" charset="-79"/>
              </a:rPr>
              <a:t>June 2011</a:t>
            </a:r>
          </a:p>
        </p:txBody>
      </p:sp>
      <p:pic>
        <p:nvPicPr>
          <p:cNvPr id="22534" name="Picture 5" descr="Sydney Rally.jpg"/>
          <p:cNvPicPr>
            <a:picLocks noChangeAspect="1"/>
          </p:cNvPicPr>
          <p:nvPr/>
        </p:nvPicPr>
        <p:blipFill>
          <a:blip r:embed="rId5" cstate="print"/>
          <a:srcRect/>
          <a:stretch>
            <a:fillRect/>
          </a:stretch>
        </p:blipFill>
        <p:spPr bwMode="auto">
          <a:xfrm>
            <a:off x="1447800" y="4267200"/>
            <a:ext cx="4343400" cy="2413000"/>
          </a:xfrm>
          <a:prstGeom prst="rect">
            <a:avLst/>
          </a:prstGeom>
          <a:noFill/>
          <a:ln w="9525">
            <a:noFill/>
            <a:miter lim="800000"/>
            <a:headEnd/>
            <a:tailEnd/>
          </a:ln>
        </p:spPr>
      </p:pic>
      <p:sp>
        <p:nvSpPr>
          <p:cNvPr id="22535" name="TextBox 7"/>
          <p:cNvSpPr txBox="1">
            <a:spLocks noChangeArrowheads="1"/>
          </p:cNvSpPr>
          <p:nvPr/>
        </p:nvSpPr>
        <p:spPr bwMode="auto">
          <a:xfrm>
            <a:off x="5867400" y="4419600"/>
            <a:ext cx="1447800" cy="2032000"/>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Marriage Rights Rally</a:t>
            </a:r>
          </a:p>
          <a:p>
            <a:pPr algn="ctr"/>
            <a:r>
              <a:rPr lang="en-US">
                <a:solidFill>
                  <a:srgbClr val="FF0000"/>
                </a:solidFill>
                <a:latin typeface="Aharoni" pitchFamily="2" charset="-79"/>
                <a:cs typeface="Aharoni" pitchFamily="2" charset="-79"/>
              </a:rPr>
              <a:t>Sydney, Australia</a:t>
            </a:r>
          </a:p>
          <a:p>
            <a:pPr algn="ctr"/>
            <a:r>
              <a:rPr lang="en-US">
                <a:solidFill>
                  <a:srgbClr val="FF0000"/>
                </a:solidFill>
                <a:latin typeface="Aharoni" pitchFamily="2" charset="-79"/>
                <a:cs typeface="Aharoni" pitchFamily="2" charset="-79"/>
              </a:rPr>
              <a:t>November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soxpro.jpg"/>
          <p:cNvPicPr>
            <a:picLocks noChangeAspect="1"/>
          </p:cNvPicPr>
          <p:nvPr/>
        </p:nvPicPr>
        <p:blipFill>
          <a:blip r:embed="rId3" cstate="print"/>
          <a:srcRect/>
          <a:stretch>
            <a:fillRect/>
          </a:stretch>
        </p:blipFill>
        <p:spPr bwMode="auto">
          <a:xfrm>
            <a:off x="4724400" y="2895600"/>
            <a:ext cx="4149725" cy="2774950"/>
          </a:xfrm>
          <a:prstGeom prst="rect">
            <a:avLst/>
          </a:prstGeom>
          <a:noFill/>
          <a:ln w="9525">
            <a:noFill/>
            <a:miter lim="800000"/>
            <a:headEnd/>
            <a:tailEnd/>
          </a:ln>
        </p:spPr>
      </p:pic>
      <p:sp>
        <p:nvSpPr>
          <p:cNvPr id="23555" name="TextBox 2"/>
          <p:cNvSpPr txBox="1">
            <a:spLocks noChangeArrowheads="1"/>
          </p:cNvSpPr>
          <p:nvPr/>
        </p:nvSpPr>
        <p:spPr bwMode="auto">
          <a:xfrm>
            <a:off x="4876800" y="5715000"/>
            <a:ext cx="3810000" cy="1200150"/>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Rally Against Arizona Immigration Law</a:t>
            </a:r>
          </a:p>
          <a:p>
            <a:pPr algn="ctr"/>
            <a:r>
              <a:rPr lang="en-US">
                <a:solidFill>
                  <a:srgbClr val="FF0000"/>
                </a:solidFill>
                <a:latin typeface="Aharoni" pitchFamily="2" charset="-79"/>
                <a:cs typeface="Aharoni" pitchFamily="2" charset="-79"/>
              </a:rPr>
              <a:t>Fenway Park, Boston</a:t>
            </a:r>
          </a:p>
          <a:p>
            <a:pPr algn="ctr"/>
            <a:r>
              <a:rPr lang="en-US">
                <a:solidFill>
                  <a:srgbClr val="FF0000"/>
                </a:solidFill>
                <a:latin typeface="Aharoni" pitchFamily="2" charset="-79"/>
                <a:cs typeface="Aharoni" pitchFamily="2" charset="-79"/>
              </a:rPr>
              <a:t>April, 2010</a:t>
            </a:r>
          </a:p>
        </p:txBody>
      </p:sp>
      <p:pic>
        <p:nvPicPr>
          <p:cNvPr id="23556" name="Picture 3" descr="chicago immigration reform.jpg"/>
          <p:cNvPicPr>
            <a:picLocks noChangeAspect="1"/>
          </p:cNvPicPr>
          <p:nvPr/>
        </p:nvPicPr>
        <p:blipFill>
          <a:blip r:embed="rId4" cstate="print"/>
          <a:srcRect/>
          <a:stretch>
            <a:fillRect/>
          </a:stretch>
        </p:blipFill>
        <p:spPr bwMode="auto">
          <a:xfrm>
            <a:off x="304800" y="152400"/>
            <a:ext cx="4800600" cy="3200400"/>
          </a:xfrm>
          <a:prstGeom prst="rect">
            <a:avLst/>
          </a:prstGeom>
          <a:noFill/>
          <a:ln w="9525">
            <a:noFill/>
            <a:miter lim="800000"/>
            <a:headEnd/>
            <a:tailEnd/>
          </a:ln>
        </p:spPr>
      </p:pic>
      <p:sp>
        <p:nvSpPr>
          <p:cNvPr id="23557" name="TextBox 5"/>
          <p:cNvSpPr txBox="1">
            <a:spLocks noChangeArrowheads="1"/>
          </p:cNvSpPr>
          <p:nvPr/>
        </p:nvSpPr>
        <p:spPr bwMode="auto">
          <a:xfrm>
            <a:off x="838200" y="3429000"/>
            <a:ext cx="2895600" cy="1477963"/>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Protest Against Arizona Immigration Reform</a:t>
            </a:r>
          </a:p>
          <a:p>
            <a:pPr algn="ctr"/>
            <a:r>
              <a:rPr lang="en-US">
                <a:solidFill>
                  <a:srgbClr val="FF0000"/>
                </a:solidFill>
                <a:latin typeface="Aharoni" pitchFamily="2" charset="-79"/>
                <a:cs typeface="Aharoni" pitchFamily="2" charset="-79"/>
              </a:rPr>
              <a:t>Chicago, Illinois</a:t>
            </a:r>
          </a:p>
          <a:p>
            <a:pPr algn="ctr"/>
            <a:r>
              <a:rPr lang="en-US">
                <a:solidFill>
                  <a:srgbClr val="FF0000"/>
                </a:solidFill>
                <a:latin typeface="Aharoni" pitchFamily="2" charset="-79"/>
                <a:cs typeface="Aharoni" pitchFamily="2" charset="-79"/>
              </a:rPr>
              <a:t>April, 2010</a:t>
            </a:r>
          </a:p>
          <a:p>
            <a:endParaRPr lang="en-US">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latin typeface="Aharoni" pitchFamily="2" charset="-79"/>
                <a:cs typeface="Aharoni" pitchFamily="2" charset="-79"/>
              </a:rPr>
              <a:t>Origins of “Civil Disobedience”</a:t>
            </a:r>
          </a:p>
        </p:txBody>
      </p:sp>
      <p:sp>
        <p:nvSpPr>
          <p:cNvPr id="5" name="Content Placeholder 4"/>
          <p:cNvSpPr>
            <a:spLocks noGrp="1"/>
          </p:cNvSpPr>
          <p:nvPr>
            <p:ph sz="half" idx="1"/>
          </p:nvPr>
        </p:nvSpPr>
        <p:spPr>
          <a:xfrm>
            <a:off x="381000" y="1295400"/>
            <a:ext cx="4114800" cy="5181600"/>
          </a:xfrm>
        </p:spPr>
        <p:txBody>
          <a:bodyPr rtlCol="0">
            <a:normAutofit fontScale="85000" lnSpcReduction="20000"/>
          </a:bodyPr>
          <a:lstStyle/>
          <a:p>
            <a:pPr algn="ctr" fontAlgn="auto">
              <a:spcAft>
                <a:spcPts val="0"/>
              </a:spcAft>
              <a:buFont typeface="Arial" pitchFamily="34" charset="0"/>
              <a:buNone/>
              <a:defRPr/>
            </a:pPr>
            <a:r>
              <a:rPr lang="en-US" dirty="0" smtClean="0">
                <a:solidFill>
                  <a:srgbClr val="FF0000"/>
                </a:solidFill>
                <a:latin typeface="Aharoni" pitchFamily="2" charset="-79"/>
                <a:cs typeface="Aharoni" pitchFamily="2" charset="-79"/>
              </a:rPr>
              <a:t>Timeline</a:t>
            </a:r>
          </a:p>
          <a:p>
            <a:pPr fontAlgn="auto">
              <a:spcAft>
                <a:spcPts val="0"/>
              </a:spcAft>
              <a:buFont typeface="Arial" pitchFamily="34" charset="0"/>
              <a:buNone/>
              <a:defRPr/>
            </a:pPr>
            <a:r>
              <a:rPr lang="en-US" dirty="0" smtClean="0">
                <a:latin typeface="Aharoni" pitchFamily="2" charset="-79"/>
                <a:cs typeface="Aharoni" pitchFamily="2" charset="-79"/>
              </a:rPr>
              <a:t>1839 Thoreau is added to Concord tax rolls</a:t>
            </a:r>
          </a:p>
          <a:p>
            <a:pPr fontAlgn="auto">
              <a:spcAft>
                <a:spcPts val="0"/>
              </a:spcAft>
              <a:buFont typeface="Arial" pitchFamily="34" charset="0"/>
              <a:buNone/>
              <a:defRPr/>
            </a:pPr>
            <a:r>
              <a:rPr lang="en-US" dirty="0" smtClean="0">
                <a:latin typeface="Aharoni" pitchFamily="2" charset="-79"/>
                <a:cs typeface="Aharoni" pitchFamily="2" charset="-79"/>
              </a:rPr>
              <a:t>1840 Thoreau added to tax rolls for First Parish Church and asks that his name is removed as he refuses to pay</a:t>
            </a:r>
          </a:p>
          <a:p>
            <a:pPr fontAlgn="auto">
              <a:spcAft>
                <a:spcPts val="0"/>
              </a:spcAft>
              <a:buFont typeface="Arial" pitchFamily="34" charset="0"/>
              <a:buNone/>
              <a:defRPr/>
            </a:pPr>
            <a:r>
              <a:rPr lang="en-US" dirty="0" smtClean="0">
                <a:latin typeface="Aharoni" pitchFamily="2" charset="-79"/>
                <a:cs typeface="Aharoni" pitchFamily="2" charset="-79"/>
              </a:rPr>
              <a:t>1842 Thoreau stops paying poll tax</a:t>
            </a:r>
          </a:p>
          <a:p>
            <a:pPr fontAlgn="auto">
              <a:spcAft>
                <a:spcPts val="0"/>
              </a:spcAft>
              <a:buFont typeface="Arial" pitchFamily="34" charset="0"/>
              <a:buNone/>
              <a:defRPr/>
            </a:pPr>
            <a:r>
              <a:rPr lang="en-US" dirty="0" smtClean="0">
                <a:latin typeface="Aharoni" pitchFamily="2" charset="-79"/>
                <a:cs typeface="Aharoni" pitchFamily="2" charset="-79"/>
              </a:rPr>
              <a:t>1846 July 24 or 25 Thoreau is arrested for refusing to pay taxes and spends one night in jail until an anonymous donor pays his tax</a:t>
            </a:r>
          </a:p>
          <a:p>
            <a:pPr fontAlgn="auto">
              <a:spcAft>
                <a:spcPts val="0"/>
              </a:spcAft>
              <a:buFont typeface="Arial" pitchFamily="34" charset="0"/>
              <a:buNone/>
              <a:defRPr/>
            </a:pPr>
            <a:endParaRPr lang="en-US" dirty="0" smtClean="0">
              <a:latin typeface="Aharoni" pitchFamily="2" charset="-79"/>
              <a:cs typeface="Aharoni" pitchFamily="2" charset="-79"/>
            </a:endParaRPr>
          </a:p>
        </p:txBody>
      </p:sp>
      <p:sp>
        <p:nvSpPr>
          <p:cNvPr id="6" name="Content Placeholder 5"/>
          <p:cNvSpPr>
            <a:spLocks noGrp="1"/>
          </p:cNvSpPr>
          <p:nvPr>
            <p:ph sz="half" idx="2"/>
          </p:nvPr>
        </p:nvSpPr>
        <p:spPr>
          <a:xfrm>
            <a:off x="4648200" y="1295400"/>
            <a:ext cx="4038600" cy="5105400"/>
          </a:xfrm>
        </p:spPr>
        <p:txBody>
          <a:bodyPr rtlCol="0">
            <a:normAutofit fontScale="85000" lnSpcReduction="20000"/>
          </a:bodyPr>
          <a:lstStyle/>
          <a:p>
            <a:pPr algn="ctr" fontAlgn="auto">
              <a:spcAft>
                <a:spcPts val="0"/>
              </a:spcAft>
              <a:buFont typeface="Arial" pitchFamily="34" charset="0"/>
              <a:buNone/>
              <a:defRPr/>
            </a:pPr>
            <a:r>
              <a:rPr lang="en-US" dirty="0" smtClean="0">
                <a:solidFill>
                  <a:srgbClr val="FF0000"/>
                </a:solidFill>
                <a:latin typeface="Aharoni" pitchFamily="2" charset="-79"/>
                <a:cs typeface="Aharoni" pitchFamily="2" charset="-79"/>
              </a:rPr>
              <a:t>Why does Thoreau refuse to pay taxes?</a:t>
            </a:r>
          </a:p>
          <a:p>
            <a:pPr fontAlgn="auto">
              <a:spcAft>
                <a:spcPts val="0"/>
              </a:spcAft>
              <a:buFont typeface="Arial" pitchFamily="34" charset="0"/>
              <a:buChar char="•"/>
              <a:defRPr/>
            </a:pPr>
            <a:endParaRPr lang="en-US" dirty="0" smtClean="0">
              <a:latin typeface="Aharoni" pitchFamily="2" charset="-79"/>
              <a:cs typeface="Aharoni" pitchFamily="2" charset="-79"/>
            </a:endParaRPr>
          </a:p>
          <a:p>
            <a:pPr fontAlgn="auto">
              <a:spcAft>
                <a:spcPts val="0"/>
              </a:spcAft>
              <a:buFont typeface="Arial" pitchFamily="34" charset="0"/>
              <a:buChar char="•"/>
              <a:defRPr/>
            </a:pPr>
            <a:r>
              <a:rPr lang="en-US" dirty="0" smtClean="0">
                <a:latin typeface="Aharoni" pitchFamily="2" charset="-79"/>
                <a:cs typeface="Aharoni" pitchFamily="2" charset="-79"/>
              </a:rPr>
              <a:t>The US has just entered into a conflict with Mexico, he disagrees with the conflict, and he, therefore, </a:t>
            </a:r>
            <a:r>
              <a:rPr lang="en-US" i="1" dirty="0" smtClean="0">
                <a:latin typeface="Aharoni" pitchFamily="2" charset="-79"/>
                <a:cs typeface="Aharoni" pitchFamily="2" charset="-79"/>
              </a:rPr>
              <a:t>does not want his money to fund military aggression</a:t>
            </a:r>
          </a:p>
          <a:p>
            <a:pPr fontAlgn="auto">
              <a:spcAft>
                <a:spcPts val="0"/>
              </a:spcAft>
              <a:buFont typeface="Arial" pitchFamily="34" charset="0"/>
              <a:buChar char="•"/>
              <a:defRPr/>
            </a:pPr>
            <a:r>
              <a:rPr lang="en-US" dirty="0" smtClean="0">
                <a:latin typeface="Aharoni" pitchFamily="2" charset="-79"/>
                <a:cs typeface="Aharoni" pitchFamily="2" charset="-79"/>
              </a:rPr>
              <a:t>He is also an abolitionist and does not want his tax dollars to fund a government that supports slavery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latin typeface="Aharoni" pitchFamily="2" charset="-79"/>
                <a:cs typeface="Aharoni" pitchFamily="2" charset="-79"/>
              </a:rPr>
              <a:t>What Happens During that Night in Jail?</a:t>
            </a:r>
          </a:p>
        </p:txBody>
      </p:sp>
      <p:sp>
        <p:nvSpPr>
          <p:cNvPr id="3" name="Content Placeholder 2"/>
          <p:cNvSpPr>
            <a:spLocks noGrp="1"/>
          </p:cNvSpPr>
          <p:nvPr>
            <p:ph sz="half" idx="1"/>
          </p:nvPr>
        </p:nvSpPr>
        <p:spPr>
          <a:xfrm>
            <a:off x="457200" y="1600200"/>
            <a:ext cx="4495800" cy="4953000"/>
          </a:xfrm>
        </p:spPr>
        <p:txBody>
          <a:bodyPr rtlCol="0">
            <a:normAutofit fontScale="55000" lnSpcReduction="20000"/>
          </a:bodyPr>
          <a:lstStyle/>
          <a:p>
            <a:pPr fontAlgn="auto">
              <a:spcAft>
                <a:spcPts val="0"/>
              </a:spcAft>
              <a:buFont typeface="Arial" pitchFamily="34" charset="0"/>
              <a:buChar char="•"/>
              <a:defRPr/>
            </a:pPr>
            <a:r>
              <a:rPr lang="en-US" sz="4500" dirty="0" smtClean="0">
                <a:latin typeface="Aharoni" pitchFamily="2" charset="-79"/>
                <a:cs typeface="Aharoni" pitchFamily="2" charset="-79"/>
              </a:rPr>
              <a:t>Thoreau contemplates the nature and necessity of his non-violent protest and delivers lectures about his experience in January and February of 1848</a:t>
            </a:r>
          </a:p>
          <a:p>
            <a:pPr fontAlgn="auto">
              <a:spcAft>
                <a:spcPts val="0"/>
              </a:spcAft>
              <a:buFont typeface="Arial" pitchFamily="34" charset="0"/>
              <a:buChar char="•"/>
              <a:defRPr/>
            </a:pPr>
            <a:r>
              <a:rPr lang="en-US" sz="4500" dirty="0" smtClean="0">
                <a:latin typeface="Aharoni" pitchFamily="2" charset="-79"/>
                <a:cs typeface="Aharoni" pitchFamily="2" charset="-79"/>
              </a:rPr>
              <a:t>The content of these lectures is converted into the essay “Resistance to Civil Government”</a:t>
            </a:r>
          </a:p>
          <a:p>
            <a:pPr fontAlgn="auto">
              <a:spcAft>
                <a:spcPts val="0"/>
              </a:spcAft>
              <a:buFont typeface="Arial" pitchFamily="34" charset="0"/>
              <a:buChar char="•"/>
              <a:defRPr/>
            </a:pPr>
            <a:r>
              <a:rPr lang="en-US" sz="4500" dirty="0" smtClean="0">
                <a:latin typeface="Aharoni" pitchFamily="2" charset="-79"/>
                <a:cs typeface="Aharoni" pitchFamily="2" charset="-79"/>
              </a:rPr>
              <a:t>Elizabeth Peabody publishes the essay in </a:t>
            </a:r>
            <a:r>
              <a:rPr lang="en-US" sz="4500" i="1" dirty="0" smtClean="0">
                <a:latin typeface="Aharoni" pitchFamily="2" charset="-79"/>
                <a:cs typeface="Aharoni" pitchFamily="2" charset="-79"/>
              </a:rPr>
              <a:t>The Aesthetic Papers</a:t>
            </a:r>
            <a:r>
              <a:rPr lang="en-US" sz="4500" dirty="0" smtClean="0">
                <a:latin typeface="Aharoni" pitchFamily="2" charset="-79"/>
                <a:cs typeface="Aharoni" pitchFamily="2" charset="-79"/>
              </a:rPr>
              <a:t> May 1849</a:t>
            </a:r>
          </a:p>
          <a:p>
            <a:pPr fontAlgn="auto">
              <a:spcAft>
                <a:spcPts val="0"/>
              </a:spcAft>
              <a:buFont typeface="Arial" pitchFamily="34" charset="0"/>
              <a:buChar char="•"/>
              <a:defRPr/>
            </a:pPr>
            <a:endParaRPr lang="en-US" dirty="0" smtClean="0">
              <a:latin typeface="Aharoni" pitchFamily="2" charset="-79"/>
              <a:cs typeface="Aharoni" pitchFamily="2" charset="-79"/>
            </a:endParaRPr>
          </a:p>
        </p:txBody>
      </p:sp>
      <p:pic>
        <p:nvPicPr>
          <p:cNvPr id="5124" name="Content Placeholder 4" descr="thoreau jail window.jpg"/>
          <p:cNvPicPr>
            <a:picLocks noGrp="1" noChangeAspect="1"/>
          </p:cNvPicPr>
          <p:nvPr>
            <p:ph sz="half" idx="2"/>
          </p:nvPr>
        </p:nvPicPr>
        <p:blipFill>
          <a:blip r:embed="rId3" cstate="print"/>
          <a:srcRect/>
          <a:stretch>
            <a:fillRect/>
          </a:stretch>
        </p:blipFill>
        <p:spPr>
          <a:xfrm>
            <a:off x="5440363" y="1676400"/>
            <a:ext cx="2789237" cy="4189413"/>
          </a:xfrm>
        </p:spPr>
      </p:pic>
      <p:sp>
        <p:nvSpPr>
          <p:cNvPr id="5125" name="TextBox 5"/>
          <p:cNvSpPr txBox="1">
            <a:spLocks noChangeArrowheads="1"/>
          </p:cNvSpPr>
          <p:nvPr/>
        </p:nvSpPr>
        <p:spPr bwMode="auto">
          <a:xfrm>
            <a:off x="5562600" y="5943600"/>
            <a:ext cx="2590800" cy="646113"/>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The View from Thoreau’s Cell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solidFill>
                  <a:srgbClr val="FF0000"/>
                </a:solidFill>
                <a:latin typeface="Aharoni" pitchFamily="2" charset="-79"/>
                <a:cs typeface="Aharoni" pitchFamily="2" charset="-79"/>
              </a:rPr>
              <a:t>Thoreau’s Impact</a:t>
            </a:r>
          </a:p>
        </p:txBody>
      </p:sp>
      <p:sp>
        <p:nvSpPr>
          <p:cNvPr id="6147" name="Content Placeholder 2"/>
          <p:cNvSpPr>
            <a:spLocks noGrp="1"/>
          </p:cNvSpPr>
          <p:nvPr>
            <p:ph sz="half" idx="1"/>
          </p:nvPr>
        </p:nvSpPr>
        <p:spPr>
          <a:xfrm>
            <a:off x="457200" y="2209800"/>
            <a:ext cx="4038600" cy="3916363"/>
          </a:xfrm>
        </p:spPr>
        <p:txBody>
          <a:bodyPr/>
          <a:lstStyle/>
          <a:p>
            <a:pPr algn="ctr">
              <a:buFont typeface="Arial" charset="0"/>
              <a:buNone/>
            </a:pPr>
            <a:r>
              <a:rPr lang="en-US" dirty="0" smtClean="0">
                <a:solidFill>
                  <a:srgbClr val="FF0000"/>
                </a:solidFill>
                <a:latin typeface="Aharoni" pitchFamily="2" charset="-79"/>
                <a:cs typeface="Aharoni" pitchFamily="2" charset="-79"/>
              </a:rPr>
              <a:t>Mohandas Gandhi</a:t>
            </a:r>
          </a:p>
          <a:p>
            <a:pPr algn="ctr">
              <a:buFont typeface="Arial" charset="0"/>
              <a:buNone/>
            </a:pPr>
            <a:endParaRPr lang="en-US" dirty="0" smtClean="0">
              <a:solidFill>
                <a:srgbClr val="FF0000"/>
              </a:solidFill>
              <a:latin typeface="Aharoni" pitchFamily="2" charset="-79"/>
              <a:cs typeface="Aharoni" pitchFamily="2" charset="-79"/>
            </a:endParaRPr>
          </a:p>
        </p:txBody>
      </p:sp>
      <p:pic>
        <p:nvPicPr>
          <p:cNvPr id="6148" name="Content Placeholder 5" descr="0329_gandhi-500x399.jpg"/>
          <p:cNvPicPr>
            <a:picLocks noGrp="1" noChangeAspect="1"/>
          </p:cNvPicPr>
          <p:nvPr>
            <p:ph sz="half" idx="2"/>
          </p:nvPr>
        </p:nvPicPr>
        <p:blipFill>
          <a:blip r:embed="rId3" cstate="print"/>
          <a:srcRect/>
          <a:stretch>
            <a:fillRect/>
          </a:stretch>
        </p:blipFill>
        <p:spPr>
          <a:xfrm>
            <a:off x="685800" y="2971800"/>
            <a:ext cx="3565525" cy="2846388"/>
          </a:xfrm>
        </p:spPr>
      </p:pic>
      <p:sp>
        <p:nvSpPr>
          <p:cNvPr id="6149" name="TextBox 4"/>
          <p:cNvSpPr txBox="1">
            <a:spLocks noChangeArrowheads="1"/>
          </p:cNvSpPr>
          <p:nvPr/>
        </p:nvSpPr>
        <p:spPr bwMode="auto">
          <a:xfrm>
            <a:off x="533400" y="1219200"/>
            <a:ext cx="7848600" cy="830263"/>
          </a:xfrm>
          <a:prstGeom prst="rect">
            <a:avLst/>
          </a:prstGeom>
          <a:noFill/>
          <a:ln w="9525">
            <a:noFill/>
            <a:miter lim="800000"/>
            <a:headEnd/>
            <a:tailEnd/>
          </a:ln>
        </p:spPr>
        <p:txBody>
          <a:bodyPr>
            <a:spAutoFit/>
          </a:bodyPr>
          <a:lstStyle/>
          <a:p>
            <a:pPr algn="ctr"/>
            <a:r>
              <a:rPr lang="en-US" sz="2400">
                <a:latin typeface="Aharoni" pitchFamily="2" charset="-79"/>
                <a:cs typeface="Aharoni" pitchFamily="2" charset="-79"/>
              </a:rPr>
              <a:t>Thoreau’s essay has a significant impact on two internationally reknown advocates of non-violence</a:t>
            </a:r>
          </a:p>
        </p:txBody>
      </p:sp>
      <p:pic>
        <p:nvPicPr>
          <p:cNvPr id="6150" name="Picture 6" descr="martinLutherKingGandhi3.jpg"/>
          <p:cNvPicPr>
            <a:picLocks noChangeAspect="1"/>
          </p:cNvPicPr>
          <p:nvPr/>
        </p:nvPicPr>
        <p:blipFill>
          <a:blip r:embed="rId4" cstate="print"/>
          <a:srcRect/>
          <a:stretch>
            <a:fillRect/>
          </a:stretch>
        </p:blipFill>
        <p:spPr bwMode="auto">
          <a:xfrm>
            <a:off x="5410200" y="2743200"/>
            <a:ext cx="2795588" cy="3008313"/>
          </a:xfrm>
          <a:prstGeom prst="rect">
            <a:avLst/>
          </a:prstGeom>
          <a:noFill/>
          <a:ln w="9525">
            <a:noFill/>
            <a:miter lim="800000"/>
            <a:headEnd/>
            <a:tailEnd/>
          </a:ln>
        </p:spPr>
      </p:pic>
      <p:sp>
        <p:nvSpPr>
          <p:cNvPr id="6151" name="TextBox 7"/>
          <p:cNvSpPr txBox="1">
            <a:spLocks noChangeArrowheads="1"/>
          </p:cNvSpPr>
          <p:nvPr/>
        </p:nvSpPr>
        <p:spPr bwMode="auto">
          <a:xfrm>
            <a:off x="4953000" y="2133600"/>
            <a:ext cx="4191000" cy="523875"/>
          </a:xfrm>
          <a:prstGeom prst="rect">
            <a:avLst/>
          </a:prstGeom>
          <a:noFill/>
          <a:ln w="9525">
            <a:noFill/>
            <a:miter lim="800000"/>
            <a:headEnd/>
            <a:tailEnd/>
          </a:ln>
        </p:spPr>
        <p:txBody>
          <a:bodyPr>
            <a:spAutoFit/>
          </a:bodyPr>
          <a:lstStyle/>
          <a:p>
            <a:r>
              <a:rPr lang="en-US" sz="2800">
                <a:solidFill>
                  <a:srgbClr val="FF0000"/>
                </a:solidFill>
                <a:latin typeface="Aharoni" pitchFamily="2" charset="-79"/>
                <a:cs typeface="Aharoni" pitchFamily="2" charset="-79"/>
              </a:rPr>
              <a:t>Martin Luther King Jr.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haroni" pitchFamily="2" charset="-79"/>
                <a:cs typeface="Aharoni" pitchFamily="2" charset="-79"/>
              </a:rPr>
              <a:t>Thoreau/Gandhi Connections</a:t>
            </a:r>
            <a:endParaRPr lang="en-US" dirty="0">
              <a:solidFill>
                <a:srgbClr val="FF0000"/>
              </a:solidFill>
              <a:latin typeface="Aharoni" pitchFamily="2" charset="-79"/>
              <a:cs typeface="Aharoni" pitchFamily="2" charset="-79"/>
            </a:endParaRPr>
          </a:p>
        </p:txBody>
      </p:sp>
      <p:sp>
        <p:nvSpPr>
          <p:cNvPr id="5" name="Content Placeholder 4"/>
          <p:cNvSpPr>
            <a:spLocks noGrp="1"/>
          </p:cNvSpPr>
          <p:nvPr>
            <p:ph idx="1"/>
          </p:nvPr>
        </p:nvSpPr>
        <p:spPr>
          <a:xfrm>
            <a:off x="457200" y="1295400"/>
            <a:ext cx="8229600" cy="5029200"/>
          </a:xfrm>
        </p:spPr>
        <p:txBody>
          <a:bodyPr/>
          <a:lstStyle/>
          <a:p>
            <a:pPr>
              <a:buNone/>
            </a:pPr>
            <a:r>
              <a:rPr lang="en-US" sz="2000" dirty="0" smtClean="0">
                <a:latin typeface="Aharoni" pitchFamily="2" charset="-79"/>
                <a:cs typeface="Aharoni" pitchFamily="2" charset="-79"/>
              </a:rPr>
              <a:t>“Many years ago, there lived in America a great man named Henry David Thoreau. His writings are read and pondered over by millions of people… Much importance is attached to his writings because Thoreau himself was a man who </a:t>
            </a:r>
            <a:r>
              <a:rPr lang="en-US" sz="2000" dirty="0" err="1" smtClean="0">
                <a:latin typeface="Aharoni" pitchFamily="2" charset="-79"/>
                <a:cs typeface="Aharoni" pitchFamily="2" charset="-79"/>
              </a:rPr>
              <a:t>practised</a:t>
            </a:r>
            <a:r>
              <a:rPr lang="en-US" sz="2000" dirty="0" smtClean="0">
                <a:latin typeface="Aharoni" pitchFamily="2" charset="-79"/>
                <a:cs typeface="Aharoni" pitchFamily="2" charset="-79"/>
              </a:rPr>
              <a:t> what he preached. Impelled by a sense of duty, he wrote much against his own country, America. He considered it a great sin that the Americans held many persons in the bond of slavery. He did not rest content with saying this, but took all other necessary steps to put a stop to this trade. One of the steps consisted in not paying any taxes to the State in which the slave trade was being carried on. He was imprisoned when he stopped paying the taxes due from him.  The thoughts which occurred to him during his imprisonment were boldly original.</a:t>
            </a:r>
          </a:p>
          <a:p>
            <a:pPr>
              <a:buNone/>
            </a:pPr>
            <a:endParaRPr lang="en-US" sz="2000" dirty="0" smtClean="0">
              <a:latin typeface="Aharoni" pitchFamily="2" charset="-79"/>
              <a:cs typeface="Aharoni" pitchFamily="2" charset="-79"/>
            </a:endParaRPr>
          </a:p>
          <a:p>
            <a:pPr>
              <a:buNone/>
            </a:pPr>
            <a:r>
              <a:rPr lang="en-US" sz="2000" dirty="0" smtClean="0">
                <a:latin typeface="Aharoni" pitchFamily="2" charset="-79"/>
                <a:cs typeface="Aharoni" pitchFamily="2" charset="-79"/>
              </a:rPr>
              <a:t>[From Gandhi. </a:t>
            </a:r>
            <a:r>
              <a:rPr lang="en-US" sz="2000" i="1" dirty="0" smtClean="0">
                <a:latin typeface="Aharoni" pitchFamily="2" charset="-79"/>
                <a:cs typeface="Aharoni" pitchFamily="2" charset="-79"/>
              </a:rPr>
              <a:t>Indian Opinion. Quoted in M.V. </a:t>
            </a:r>
            <a:r>
              <a:rPr lang="en-US" sz="2000" i="1" dirty="0" err="1" smtClean="0">
                <a:latin typeface="Aharoni" pitchFamily="2" charset="-79"/>
                <a:cs typeface="Aharoni" pitchFamily="2" charset="-79"/>
              </a:rPr>
              <a:t>Kamath</a:t>
            </a:r>
            <a:r>
              <a:rPr lang="en-US" sz="2000" i="1" dirty="0" smtClean="0">
                <a:latin typeface="Aharoni" pitchFamily="2" charset="-79"/>
                <a:cs typeface="Aharoni" pitchFamily="2" charset="-79"/>
              </a:rPr>
              <a:t>. The United States and India1776-1976. Washington, D.C.: Embassy of India, 1976. 65.]</a:t>
            </a:r>
            <a:endParaRPr lang="en-US" sz="20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US" smtClean="0">
                <a:solidFill>
                  <a:srgbClr val="FF0000"/>
                </a:solidFill>
                <a:latin typeface="Aharoni" pitchFamily="2" charset="-79"/>
                <a:cs typeface="Aharoni" pitchFamily="2" charset="-79"/>
              </a:rPr>
              <a:t>Satyagraha</a:t>
            </a:r>
          </a:p>
        </p:txBody>
      </p:sp>
      <p:sp>
        <p:nvSpPr>
          <p:cNvPr id="7" name="Content Placeholder 6"/>
          <p:cNvSpPr>
            <a:spLocks noGrp="1"/>
          </p:cNvSpPr>
          <p:nvPr>
            <p:ph sz="half" idx="1"/>
          </p:nvPr>
        </p:nvSpPr>
        <p:spPr>
          <a:xfrm>
            <a:off x="457200" y="1371600"/>
            <a:ext cx="4038600" cy="5257800"/>
          </a:xfrm>
        </p:spPr>
        <p:txBody>
          <a:bodyPr rtlCol="0">
            <a:normAutofit fontScale="77500" lnSpcReduction="20000"/>
          </a:bodyPr>
          <a:lstStyle/>
          <a:p>
            <a:pPr algn="ctr" fontAlgn="auto">
              <a:spcAft>
                <a:spcPts val="0"/>
              </a:spcAft>
              <a:buFont typeface="Arial" pitchFamily="34" charset="0"/>
              <a:buNone/>
              <a:defRPr/>
            </a:pPr>
            <a:r>
              <a:rPr lang="en-US" dirty="0" smtClean="0">
                <a:solidFill>
                  <a:srgbClr val="FF0000"/>
                </a:solidFill>
                <a:latin typeface="Aharoni" pitchFamily="2" charset="-79"/>
                <a:cs typeface="Aharoni" pitchFamily="2" charset="-79"/>
              </a:rPr>
              <a:t>Definition</a:t>
            </a:r>
          </a:p>
          <a:p>
            <a:pPr fontAlgn="auto">
              <a:spcAft>
                <a:spcPts val="0"/>
              </a:spcAft>
              <a:buFont typeface="Arial" pitchFamily="34" charset="0"/>
              <a:buChar char="•"/>
              <a:defRPr/>
            </a:pPr>
            <a:r>
              <a:rPr lang="en-US" dirty="0" smtClean="0">
                <a:latin typeface="Aharoni" pitchFamily="2" charset="-79"/>
                <a:cs typeface="Aharoni" pitchFamily="2" charset="-79"/>
              </a:rPr>
              <a:t>Satyagraha = grasping the truth</a:t>
            </a:r>
          </a:p>
          <a:p>
            <a:pPr fontAlgn="auto">
              <a:spcAft>
                <a:spcPts val="0"/>
              </a:spcAft>
              <a:buFont typeface="Arial" pitchFamily="34" charset="0"/>
              <a:buChar char="•"/>
              <a:defRPr/>
            </a:pPr>
            <a:r>
              <a:rPr lang="en-US" dirty="0" smtClean="0">
                <a:latin typeface="Aharoni" pitchFamily="2" charset="-79"/>
                <a:cs typeface="Aharoni" pitchFamily="2" charset="-79"/>
              </a:rPr>
              <a:t>One seeks insight and truth within oppression by looking inward to inhabit a non-violent state of mind engaging in self-scrutiny</a:t>
            </a:r>
          </a:p>
          <a:p>
            <a:pPr fontAlgn="auto">
              <a:spcAft>
                <a:spcPts val="0"/>
              </a:spcAft>
              <a:buFont typeface="Arial" pitchFamily="34" charset="0"/>
              <a:buChar char="•"/>
              <a:defRPr/>
            </a:pPr>
            <a:r>
              <a:rPr lang="en-US" dirty="0" smtClean="0">
                <a:latin typeface="Aharoni" pitchFamily="2" charset="-79"/>
                <a:cs typeface="Aharoni" pitchFamily="2" charset="-79"/>
              </a:rPr>
              <a:t>This transcends civil disobedience as it is more than just one act but a practice in daily living</a:t>
            </a:r>
          </a:p>
          <a:p>
            <a:pPr fontAlgn="auto">
              <a:spcAft>
                <a:spcPts val="0"/>
              </a:spcAft>
              <a:buFont typeface="Arial" pitchFamily="34" charset="0"/>
              <a:buChar char="•"/>
              <a:defRPr/>
            </a:pPr>
            <a:endParaRPr lang="en-US" dirty="0" smtClean="0">
              <a:solidFill>
                <a:srgbClr val="FF0000"/>
              </a:solidFill>
              <a:latin typeface="Aharoni" pitchFamily="2" charset="-79"/>
              <a:cs typeface="Aharoni" pitchFamily="2" charset="-79"/>
            </a:endParaRPr>
          </a:p>
          <a:p>
            <a:pPr fontAlgn="auto">
              <a:spcAft>
                <a:spcPts val="0"/>
              </a:spcAft>
              <a:buFont typeface="Arial" pitchFamily="34" charset="0"/>
              <a:buNone/>
              <a:defRPr/>
            </a:pPr>
            <a:endParaRPr lang="en-US" dirty="0" smtClean="0">
              <a:solidFill>
                <a:srgbClr val="FF0000"/>
              </a:solidFill>
              <a:latin typeface="Aharoni" pitchFamily="2" charset="-79"/>
              <a:cs typeface="Aharoni" pitchFamily="2" charset="-79"/>
            </a:endParaRPr>
          </a:p>
        </p:txBody>
      </p:sp>
      <p:sp>
        <p:nvSpPr>
          <p:cNvPr id="8" name="Content Placeholder 7"/>
          <p:cNvSpPr>
            <a:spLocks noGrp="1"/>
          </p:cNvSpPr>
          <p:nvPr>
            <p:ph sz="half" idx="2"/>
          </p:nvPr>
        </p:nvSpPr>
        <p:spPr>
          <a:xfrm>
            <a:off x="4800600" y="3810000"/>
            <a:ext cx="4038600" cy="2667000"/>
          </a:xfrm>
        </p:spPr>
        <p:txBody>
          <a:bodyPr rtlCol="0">
            <a:normAutofit fontScale="77500" lnSpcReduction="20000"/>
          </a:bodyPr>
          <a:lstStyle/>
          <a:p>
            <a:pPr algn="ctr" fontAlgn="auto">
              <a:spcAft>
                <a:spcPts val="0"/>
              </a:spcAft>
              <a:buFont typeface="Arial" pitchFamily="34" charset="0"/>
              <a:buNone/>
              <a:defRPr/>
            </a:pPr>
            <a:endParaRPr lang="en-US" dirty="0" smtClean="0">
              <a:solidFill>
                <a:srgbClr val="FF0000"/>
              </a:solidFill>
              <a:latin typeface="Aharoni" pitchFamily="2" charset="-79"/>
              <a:cs typeface="Aharoni" pitchFamily="2" charset="-79"/>
            </a:endParaRPr>
          </a:p>
          <a:p>
            <a:pPr algn="ctr" fontAlgn="auto">
              <a:spcAft>
                <a:spcPts val="0"/>
              </a:spcAft>
              <a:buFont typeface="Arial" pitchFamily="34" charset="0"/>
              <a:buNone/>
              <a:defRPr/>
            </a:pPr>
            <a:r>
              <a:rPr lang="en-US" dirty="0" smtClean="0">
                <a:solidFill>
                  <a:srgbClr val="FF0000"/>
                </a:solidFill>
                <a:latin typeface="Aharoni" pitchFamily="2" charset="-79"/>
                <a:cs typeface="Aharoni" pitchFamily="2" charset="-79"/>
              </a:rPr>
              <a:t>Origins</a:t>
            </a:r>
          </a:p>
          <a:p>
            <a:pPr fontAlgn="auto">
              <a:spcAft>
                <a:spcPts val="0"/>
              </a:spcAft>
              <a:buFont typeface="Arial" pitchFamily="34" charset="0"/>
              <a:buChar char="•"/>
              <a:defRPr/>
            </a:pPr>
            <a:r>
              <a:rPr lang="en-US" dirty="0" smtClean="0">
                <a:latin typeface="Aharoni" pitchFamily="2" charset="-79"/>
                <a:cs typeface="Aharoni" pitchFamily="2" charset="-79"/>
              </a:rPr>
              <a:t>Begins in South Africa with Gandhi leading Indian residents in protest for civil rights against the discriminatory policies of the Transvaal government in 1906</a:t>
            </a:r>
          </a:p>
        </p:txBody>
      </p:sp>
      <p:pic>
        <p:nvPicPr>
          <p:cNvPr id="7173" name="Picture 8" descr="GandhiSouthAfrica1894.jpg"/>
          <p:cNvPicPr>
            <a:picLocks noChangeAspect="1"/>
          </p:cNvPicPr>
          <p:nvPr/>
        </p:nvPicPr>
        <p:blipFill>
          <a:blip r:embed="rId3" cstate="print"/>
          <a:srcRect/>
          <a:stretch>
            <a:fillRect/>
          </a:stretch>
        </p:blipFill>
        <p:spPr bwMode="auto">
          <a:xfrm>
            <a:off x="5562600" y="1371600"/>
            <a:ext cx="20574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457200" y="0"/>
            <a:ext cx="8229600" cy="1066800"/>
          </a:xfrm>
        </p:spPr>
        <p:txBody>
          <a:bodyPr/>
          <a:lstStyle/>
          <a:p>
            <a:r>
              <a:rPr lang="en-US" smtClean="0">
                <a:solidFill>
                  <a:srgbClr val="FF0000"/>
                </a:solidFill>
                <a:latin typeface="Aharoni" pitchFamily="2" charset="-79"/>
                <a:cs typeface="Aharoni" pitchFamily="2" charset="-79"/>
              </a:rPr>
              <a:t>Satyagraha in India</a:t>
            </a:r>
            <a:endParaRPr lang="en-US" smtClean="0"/>
          </a:p>
        </p:txBody>
      </p:sp>
      <p:sp>
        <p:nvSpPr>
          <p:cNvPr id="6" name="Content Placeholder 5"/>
          <p:cNvSpPr>
            <a:spLocks noGrp="1"/>
          </p:cNvSpPr>
          <p:nvPr>
            <p:ph idx="1"/>
          </p:nvPr>
        </p:nvSpPr>
        <p:spPr>
          <a:xfrm>
            <a:off x="152400" y="914400"/>
            <a:ext cx="8763000" cy="5562600"/>
          </a:xfrm>
        </p:spPr>
        <p:txBody>
          <a:bodyPr rtlCol="0">
            <a:normAutofit fontScale="70000" lnSpcReduction="20000"/>
          </a:bodyPr>
          <a:lstStyle/>
          <a:p>
            <a:pPr algn="ctr" fontAlgn="auto">
              <a:spcAft>
                <a:spcPts val="0"/>
              </a:spcAft>
              <a:buFont typeface="Arial" pitchFamily="34" charset="0"/>
              <a:buNone/>
              <a:defRPr/>
            </a:pPr>
            <a:r>
              <a:rPr lang="en-US" dirty="0" smtClean="0">
                <a:solidFill>
                  <a:srgbClr val="FF0000"/>
                </a:solidFill>
                <a:latin typeface="Aharoni" pitchFamily="2" charset="-79"/>
                <a:cs typeface="Aharoni" pitchFamily="2" charset="-79"/>
              </a:rPr>
              <a:t>Highlights of Gandhi’s Involvement in the Struggle for Indian Independence</a:t>
            </a:r>
          </a:p>
          <a:p>
            <a:pPr fontAlgn="auto">
              <a:spcAft>
                <a:spcPts val="0"/>
              </a:spcAft>
              <a:buFont typeface="Arial" pitchFamily="34" charset="0"/>
              <a:buChar char="•"/>
              <a:defRPr/>
            </a:pPr>
            <a:r>
              <a:rPr lang="en-US" sz="3300" dirty="0" smtClean="0">
                <a:latin typeface="Aharoni" pitchFamily="2" charset="-79"/>
                <a:cs typeface="Aharoni" pitchFamily="2" charset="-79"/>
              </a:rPr>
              <a:t>1921 Gandhi becomes leader of the Indian National Congress in order to protect the rights of Indian nationals under British rule and ultimately to achieve </a:t>
            </a:r>
            <a:r>
              <a:rPr lang="en-US" sz="3300" i="1" dirty="0" err="1" smtClean="0">
                <a:latin typeface="Aharoni" pitchFamily="2" charset="-79"/>
                <a:cs typeface="Aharoni" pitchFamily="2" charset="-79"/>
              </a:rPr>
              <a:t>Swaraj</a:t>
            </a:r>
            <a:r>
              <a:rPr lang="en-US" sz="3300" dirty="0" smtClean="0">
                <a:latin typeface="Aharoni" pitchFamily="2" charset="-79"/>
                <a:cs typeface="Aharoni" pitchFamily="2" charset="-79"/>
              </a:rPr>
              <a:t> or self-rule</a:t>
            </a:r>
          </a:p>
          <a:p>
            <a:pPr fontAlgn="auto">
              <a:spcAft>
                <a:spcPts val="0"/>
              </a:spcAft>
              <a:buFont typeface="Arial" pitchFamily="34" charset="0"/>
              <a:buChar char="•"/>
              <a:defRPr/>
            </a:pPr>
            <a:r>
              <a:rPr lang="en-US" sz="3300" dirty="0" smtClean="0">
                <a:latin typeface="Aharoni" pitchFamily="2" charset="-79"/>
                <a:cs typeface="Aharoni" pitchFamily="2" charset="-79"/>
              </a:rPr>
              <a:t>As party leader he organizes a campaign of </a:t>
            </a:r>
            <a:r>
              <a:rPr lang="en-US" sz="3300" i="1" dirty="0" smtClean="0">
                <a:latin typeface="Aharoni" pitchFamily="2" charset="-79"/>
                <a:cs typeface="Aharoni" pitchFamily="2" charset="-79"/>
              </a:rPr>
              <a:t>non-cooperation</a:t>
            </a:r>
            <a:r>
              <a:rPr lang="en-US" sz="3300" dirty="0" smtClean="0">
                <a:latin typeface="Aharoni" pitchFamily="2" charset="-79"/>
                <a:cs typeface="Aharoni" pitchFamily="2" charset="-79"/>
              </a:rPr>
              <a:t> with the British Government which includes a boycott against British imports. He even begins spinning his own thread</a:t>
            </a:r>
          </a:p>
          <a:p>
            <a:pPr fontAlgn="auto">
              <a:spcAft>
                <a:spcPts val="0"/>
              </a:spcAft>
              <a:buFont typeface="Arial" pitchFamily="34" charset="0"/>
              <a:buChar char="•"/>
              <a:defRPr/>
            </a:pPr>
            <a:endParaRPr lang="en-US" sz="3300" dirty="0" smtClean="0">
              <a:latin typeface="Aharoni" pitchFamily="2" charset="-79"/>
              <a:cs typeface="Aharoni" pitchFamily="2" charset="-79"/>
            </a:endParaRPr>
          </a:p>
          <a:p>
            <a:pPr fontAlgn="auto">
              <a:spcAft>
                <a:spcPts val="0"/>
              </a:spcAft>
              <a:buFont typeface="Arial" pitchFamily="34" charset="0"/>
              <a:buChar char="•"/>
              <a:defRPr/>
            </a:pPr>
            <a:endParaRPr lang="en-US" sz="3300" dirty="0" smtClean="0">
              <a:latin typeface="Aharoni" pitchFamily="2" charset="-79"/>
              <a:cs typeface="Aharoni" pitchFamily="2" charset="-79"/>
            </a:endParaRPr>
          </a:p>
          <a:p>
            <a:pPr fontAlgn="auto">
              <a:spcAft>
                <a:spcPts val="0"/>
              </a:spcAft>
              <a:buFont typeface="Arial" pitchFamily="34" charset="0"/>
              <a:buChar char="•"/>
              <a:defRPr/>
            </a:pPr>
            <a:r>
              <a:rPr lang="en-US" sz="3300" dirty="0" smtClean="0">
                <a:latin typeface="Aharoni" pitchFamily="2" charset="-79"/>
                <a:cs typeface="Aharoni" pitchFamily="2" charset="-79"/>
              </a:rPr>
              <a:t>March 10, 1922 Gandhi is arrested for sedition (inciting rebellion) and is sentenced to 6 years imprisonment</a:t>
            </a:r>
          </a:p>
          <a:p>
            <a:pPr fontAlgn="auto">
              <a:spcAft>
                <a:spcPts val="0"/>
              </a:spcAft>
              <a:buFont typeface="Arial" pitchFamily="34" charset="0"/>
              <a:buChar char="•"/>
              <a:defRPr/>
            </a:pPr>
            <a:r>
              <a:rPr lang="en-US" sz="3300" dirty="0" smtClean="0">
                <a:latin typeface="Aharoni" pitchFamily="2" charset="-79"/>
                <a:cs typeface="Aharoni" pitchFamily="2" charset="-79"/>
              </a:rPr>
              <a:t>1924 Gandhi is released from prison and months later initiates a three week fast to call his followers to remain on the path of non-violent resistance</a:t>
            </a:r>
          </a:p>
        </p:txBody>
      </p:sp>
      <p:pic>
        <p:nvPicPr>
          <p:cNvPr id="8196" name="Picture 6" descr="spinning wheel.jpg"/>
          <p:cNvPicPr>
            <a:picLocks noChangeAspect="1"/>
          </p:cNvPicPr>
          <p:nvPr/>
        </p:nvPicPr>
        <p:blipFill>
          <a:blip r:embed="rId3" cstate="print"/>
          <a:srcRect/>
          <a:stretch>
            <a:fillRect/>
          </a:stretch>
        </p:blipFill>
        <p:spPr bwMode="auto">
          <a:xfrm>
            <a:off x="3886200" y="3657600"/>
            <a:ext cx="1143000" cy="911225"/>
          </a:xfrm>
          <a:prstGeom prst="rect">
            <a:avLst/>
          </a:prstGeom>
          <a:noFill/>
          <a:ln w="9525">
            <a:noFill/>
            <a:miter lim="800000"/>
            <a:headEnd/>
            <a:tailEnd/>
          </a:ln>
        </p:spPr>
      </p:pic>
      <p:pic>
        <p:nvPicPr>
          <p:cNvPr id="8197" name="Picture 7" descr="india_flag_map.png"/>
          <p:cNvPicPr>
            <a:picLocks noChangeAspect="1"/>
          </p:cNvPicPr>
          <p:nvPr/>
        </p:nvPicPr>
        <p:blipFill>
          <a:blip r:embed="rId4" cstate="print"/>
          <a:srcRect/>
          <a:stretch>
            <a:fillRect/>
          </a:stretch>
        </p:blipFill>
        <p:spPr bwMode="auto">
          <a:xfrm>
            <a:off x="7391400" y="1524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533400" y="5638800"/>
            <a:ext cx="3886200" cy="369888"/>
          </a:xfrm>
          <a:prstGeom prst="rect">
            <a:avLst/>
          </a:prstGeom>
          <a:noFill/>
          <a:ln w="9525">
            <a:noFill/>
            <a:miter lim="800000"/>
            <a:headEnd/>
            <a:tailEnd/>
          </a:ln>
        </p:spPr>
        <p:txBody>
          <a:bodyPr>
            <a:spAutoFit/>
          </a:bodyPr>
          <a:lstStyle/>
          <a:p>
            <a:pPr algn="ctr"/>
            <a:r>
              <a:rPr lang="en-US">
                <a:solidFill>
                  <a:srgbClr val="FF0000"/>
                </a:solidFill>
                <a:latin typeface="Aharoni" pitchFamily="2" charset="-79"/>
                <a:cs typeface="Aharoni" pitchFamily="2" charset="-79"/>
              </a:rPr>
              <a:t>Sign for non-cooperation bonfire</a:t>
            </a:r>
          </a:p>
        </p:txBody>
      </p:sp>
      <p:pic>
        <p:nvPicPr>
          <p:cNvPr id="9219" name="Picture 5" descr="Salt_March-Gandhi.jpg"/>
          <p:cNvPicPr>
            <a:picLocks noChangeAspect="1"/>
          </p:cNvPicPr>
          <p:nvPr/>
        </p:nvPicPr>
        <p:blipFill>
          <a:blip r:embed="rId3" cstate="print"/>
          <a:srcRect/>
          <a:stretch>
            <a:fillRect/>
          </a:stretch>
        </p:blipFill>
        <p:spPr bwMode="auto">
          <a:xfrm>
            <a:off x="5105400" y="457200"/>
            <a:ext cx="3032125" cy="4419600"/>
          </a:xfrm>
          <a:prstGeom prst="rect">
            <a:avLst/>
          </a:prstGeom>
          <a:noFill/>
          <a:ln w="9525">
            <a:noFill/>
            <a:miter lim="800000"/>
            <a:headEnd/>
            <a:tailEnd/>
          </a:ln>
        </p:spPr>
      </p:pic>
      <p:sp>
        <p:nvSpPr>
          <p:cNvPr id="7" name="TextBox 6"/>
          <p:cNvSpPr txBox="1"/>
          <p:nvPr/>
        </p:nvSpPr>
        <p:spPr>
          <a:xfrm rot="16200000">
            <a:off x="7555706" y="4407694"/>
            <a:ext cx="738188" cy="914400"/>
          </a:xfrm>
          <a:prstGeom prst="rect">
            <a:avLst/>
          </a:prstGeom>
          <a:noFill/>
        </p:spPr>
        <p:txBody>
          <a:bodyPr vert="vert">
            <a:spAutoFit/>
          </a:bodyPr>
          <a:lstStyle/>
          <a:p>
            <a:pPr fontAlgn="auto">
              <a:spcBef>
                <a:spcPts val="0"/>
              </a:spcBef>
              <a:spcAft>
                <a:spcPts val="0"/>
              </a:spcAft>
              <a:defRPr/>
            </a:pPr>
            <a:r>
              <a:rPr lang="en-US" dirty="0">
                <a:solidFill>
                  <a:srgbClr val="FF0000"/>
                </a:solidFill>
                <a:latin typeface="Aharoni" pitchFamily="2" charset="-79"/>
                <a:cs typeface="Aharoni" pitchFamily="2" charset="-79"/>
              </a:rPr>
              <a:t>Salt March</a:t>
            </a:r>
          </a:p>
        </p:txBody>
      </p:sp>
      <p:pic>
        <p:nvPicPr>
          <p:cNvPr id="9221" name="Picture 7" descr="Boycott_of_foreign_clothes_gandhi.jpg"/>
          <p:cNvPicPr>
            <a:picLocks noChangeAspect="1"/>
          </p:cNvPicPr>
          <p:nvPr/>
        </p:nvPicPr>
        <p:blipFill>
          <a:blip r:embed="rId4" cstate="print"/>
          <a:srcRect/>
          <a:stretch>
            <a:fillRect/>
          </a:stretch>
        </p:blipFill>
        <p:spPr bwMode="auto">
          <a:xfrm>
            <a:off x="228600" y="1447800"/>
            <a:ext cx="4572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1237</Words>
  <Application>Microsoft Office PowerPoint</Application>
  <PresentationFormat>On-screen Show (4:3)</PresentationFormat>
  <Paragraphs>181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Aharoni</vt:lpstr>
      <vt:lpstr>Calibri</vt:lpstr>
      <vt:lpstr>Office Theme</vt:lpstr>
      <vt:lpstr>Civil Disobedience 19th Century to 21st Century</vt:lpstr>
      <vt:lpstr>Definition</vt:lpstr>
      <vt:lpstr>Origins of “Civil Disobedience”</vt:lpstr>
      <vt:lpstr>What Happens During that Night in Jail?</vt:lpstr>
      <vt:lpstr>Thoreau’s Impact</vt:lpstr>
      <vt:lpstr>Thoreau/Gandhi Connections</vt:lpstr>
      <vt:lpstr>Satyagraha</vt:lpstr>
      <vt:lpstr>Satyagraha in India</vt:lpstr>
      <vt:lpstr>Slide 9</vt:lpstr>
      <vt:lpstr>Satyagraha in India</vt:lpstr>
      <vt:lpstr>Satyagraha in India</vt:lpstr>
      <vt:lpstr>Comparison</vt:lpstr>
      <vt:lpstr>Dr. King </vt:lpstr>
      <vt:lpstr>Civil Disobedience in Practice</vt:lpstr>
      <vt:lpstr>Highlights in the Work of Dr. King</vt:lpstr>
      <vt:lpstr>Highlights in the Work of Dr. King</vt:lpstr>
      <vt:lpstr>Highlights in the Work of Dr. King</vt:lpstr>
      <vt:lpstr>Highlights in the Work of Dr. King</vt:lpstr>
      <vt:lpstr>King &amp; Gandhi Connections</vt:lpstr>
      <vt:lpstr>Civil Disobedience from the20th to the 21st Century</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Civil Disobedience</dc:title>
  <dc:creator>Thom</dc:creator>
  <cp:lastModifiedBy>Thom</cp:lastModifiedBy>
  <cp:revision>73</cp:revision>
  <dcterms:created xsi:type="dcterms:W3CDTF">2011-07-17T14:38:48Z</dcterms:created>
  <dcterms:modified xsi:type="dcterms:W3CDTF">2011-07-28T01:30:16Z</dcterms:modified>
</cp:coreProperties>
</file>