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notesMasterIdLst>
    <p:notesMasterId r:id="rId28"/>
  </p:notesMasterIdLst>
  <p:sldIdLst>
    <p:sldId id="256" r:id="rId2"/>
    <p:sldId id="257" r:id="rId3"/>
    <p:sldId id="258" r:id="rId4"/>
    <p:sldId id="262" r:id="rId5"/>
    <p:sldId id="266" r:id="rId6"/>
    <p:sldId id="267" r:id="rId7"/>
    <p:sldId id="259" r:id="rId8"/>
    <p:sldId id="260" r:id="rId9"/>
    <p:sldId id="261" r:id="rId10"/>
    <p:sldId id="263" r:id="rId11"/>
    <p:sldId id="264" r:id="rId12"/>
    <p:sldId id="276" r:id="rId13"/>
    <p:sldId id="268" r:id="rId14"/>
    <p:sldId id="269" r:id="rId15"/>
    <p:sldId id="270" r:id="rId16"/>
    <p:sldId id="272" r:id="rId17"/>
    <p:sldId id="273" r:id="rId18"/>
    <p:sldId id="274" r:id="rId19"/>
    <p:sldId id="275" r:id="rId20"/>
    <p:sldId id="277" r:id="rId21"/>
    <p:sldId id="278" r:id="rId22"/>
    <p:sldId id="279" r:id="rId23"/>
    <p:sldId id="280" r:id="rId24"/>
    <p:sldId id="281" r:id="rId25"/>
    <p:sldId id="282" r:id="rId26"/>
    <p:sldId id="271" r:id="rId27"/>
  </p:sldIdLst>
  <p:sldSz cx="9144000" cy="6858000" type="screen4x3"/>
  <p:notesSz cx="6858000" cy="9144000"/>
  <p:embeddedFontLst>
    <p:embeddedFont>
      <p:font typeface="Arabic Typesetting"/>
      <p:regular r:id="rId29"/>
    </p:embeddedFont>
    <p:embeddedFont>
      <p:font typeface="Microsoft Himalaya"/>
      <p:regular r:id="rId30"/>
    </p:embeddedFont>
    <p:embeddedFont>
      <p:font typeface="Calibri"/>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615" autoAdjust="0"/>
    <p:restoredTop sz="86444" autoAdjust="0"/>
  </p:normalViewPr>
  <p:slideViewPr>
    <p:cSldViewPr>
      <p:cViewPr varScale="1">
        <p:scale>
          <a:sx n="66" d="100"/>
          <a:sy n="66" d="100"/>
        </p:scale>
        <p:origin x="-104" y="-200"/>
      </p:cViewPr>
      <p:guideLst>
        <p:guide orient="horz" pos="2160"/>
        <p:guide pos="2880"/>
      </p:guideLst>
    </p:cSldViewPr>
  </p:slideViewPr>
  <p:outlineViewPr>
    <p:cViewPr>
      <p:scale>
        <a:sx n="33" d="100"/>
        <a:sy n="33" d="100"/>
      </p:scale>
      <p:origin x="0" y="182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font" Target="fonts/font1.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2.fntdata"/><Relationship Id="rId31" Type="http://schemas.openxmlformats.org/officeDocument/2006/relationships/font" Target="fonts/font3.fntdata"/><Relationship Id="rId32" Type="http://schemas.openxmlformats.org/officeDocument/2006/relationships/font" Target="fonts/font4.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5.fntdata"/><Relationship Id="rId34" Type="http://schemas.openxmlformats.org/officeDocument/2006/relationships/font" Target="fonts/font6.fntdata"/><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2DAA7-7EC1-44E0-AA32-B89961FB77A9}" type="datetimeFigureOut">
              <a:rPr lang="en-US" smtClean="0"/>
              <a:pPr/>
              <a:t>7/28/11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F3CC9-8B72-4960-BA87-1408076185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F3CC9-8B72-4960-BA87-1408076185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03258F-0C9E-44F6-8DF1-ABEE7DF4A95E}" type="datetimeFigureOut">
              <a:rPr lang="en-US" smtClean="0"/>
              <a:pPr/>
              <a:t>7/28/11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3258F-0C9E-44F6-8DF1-ABEE7DF4A95E}" type="datetimeFigureOut">
              <a:rPr lang="en-US" smtClean="0"/>
              <a:pPr/>
              <a:t>7/28/11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3258F-0C9E-44F6-8DF1-ABEE7DF4A95E}" type="datetimeFigureOut">
              <a:rPr lang="en-US" smtClean="0"/>
              <a:pPr/>
              <a:t>7/28/11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03258F-0C9E-44F6-8DF1-ABEE7DF4A95E}" type="datetimeFigureOut">
              <a:rPr lang="en-US" smtClean="0"/>
              <a:pPr/>
              <a:t>7/28/11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03258F-0C9E-44F6-8DF1-ABEE7DF4A95E}" type="datetimeFigureOut">
              <a:rPr lang="en-US" smtClean="0"/>
              <a:pPr/>
              <a:t>7/28/11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03258F-0C9E-44F6-8DF1-ABEE7DF4A95E}" type="datetimeFigureOut">
              <a:rPr lang="en-US" smtClean="0"/>
              <a:pPr/>
              <a:t>7/28/11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03258F-0C9E-44F6-8DF1-ABEE7DF4A95E}" type="datetimeFigureOut">
              <a:rPr lang="en-US" smtClean="0"/>
              <a:pPr/>
              <a:t>7/28/11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03258F-0C9E-44F6-8DF1-ABEE7DF4A95E}" type="datetimeFigureOut">
              <a:rPr lang="en-US" smtClean="0"/>
              <a:pPr/>
              <a:t>7/28/11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3258F-0C9E-44F6-8DF1-ABEE7DF4A95E}" type="datetimeFigureOut">
              <a:rPr lang="en-US" smtClean="0"/>
              <a:pPr/>
              <a:t>7/28/11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3258F-0C9E-44F6-8DF1-ABEE7DF4A95E}" type="datetimeFigureOut">
              <a:rPr lang="en-US" smtClean="0"/>
              <a:pPr/>
              <a:t>7/28/11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3258F-0C9E-44F6-8DF1-ABEE7DF4A95E}" type="datetimeFigureOut">
              <a:rPr lang="en-US" smtClean="0"/>
              <a:pPr/>
              <a:t>7/28/11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AFCD-5983-404A-B877-0E1EA0AC63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0B0F0"/>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3258F-0C9E-44F6-8DF1-ABEE7DF4A95E}" type="datetimeFigureOut">
              <a:rPr lang="en-US" smtClean="0"/>
              <a:pPr/>
              <a:t>7/28/11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EAFCD-5983-404A-B877-0E1EA0AC639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fontScale="90000"/>
          </a:bodyPr>
          <a:lstStyle/>
          <a:p>
            <a:r>
              <a:rPr lang="en-US" dirty="0" smtClean="0">
                <a:latin typeface="Arial"/>
                <a:cs typeface="Arabic Typesetting" pitchFamily="66" charset="-78"/>
              </a:rPr>
              <a:t>Looking East: </a:t>
            </a:r>
            <a:r>
              <a:rPr lang="en-US" dirty="0" smtClean="0">
                <a:latin typeface="Arial"/>
                <a:cs typeface="Arial"/>
              </a:rPr>
              <a:t>Evidence</a:t>
            </a:r>
            <a:r>
              <a:rPr lang="en-US" dirty="0" smtClean="0">
                <a:latin typeface="Arial"/>
                <a:cs typeface="Arabic Typesetting" pitchFamily="66" charset="-78"/>
              </a:rPr>
              <a:t> of Hindu and </a:t>
            </a:r>
            <a:r>
              <a:rPr lang="en-US" sz="4000" dirty="0" smtClean="0">
                <a:latin typeface="Arial"/>
                <a:cs typeface="Arial"/>
              </a:rPr>
              <a:t>Buddhist</a:t>
            </a:r>
            <a:r>
              <a:rPr lang="en-US" dirty="0" smtClean="0">
                <a:latin typeface="Arial"/>
                <a:cs typeface="Arabic Typesetting" pitchFamily="66" charset="-78"/>
              </a:rPr>
              <a:t> Thought in the works of H.D. Thoreau</a:t>
            </a:r>
            <a:endParaRPr lang="en-US" dirty="0">
              <a:latin typeface="Arial"/>
              <a:cs typeface="Arabic Typesetting" pitchFamily="66" charset="-78"/>
            </a:endParaRPr>
          </a:p>
        </p:txBody>
      </p:sp>
      <p:sp>
        <p:nvSpPr>
          <p:cNvPr id="3" name="Subtitle 2"/>
          <p:cNvSpPr>
            <a:spLocks noGrp="1"/>
          </p:cNvSpPr>
          <p:nvPr>
            <p:ph type="subTitle" idx="1"/>
          </p:nvPr>
        </p:nvSpPr>
        <p:spPr>
          <a:xfrm>
            <a:off x="1371600" y="5410200"/>
            <a:ext cx="6400800" cy="914400"/>
          </a:xfrm>
        </p:spPr>
        <p:txBody>
          <a:bodyPr>
            <a:normAutofit fontScale="92500" lnSpcReduction="20000"/>
          </a:bodyPr>
          <a:lstStyle/>
          <a:p>
            <a:r>
              <a:rPr lang="en-US" sz="2000" dirty="0" smtClean="0">
                <a:latin typeface="Arabic Typesetting" pitchFamily="66" charset="-78"/>
                <a:cs typeface="Arabic Typesetting" pitchFamily="66" charset="-78"/>
              </a:rPr>
              <a:t>Elizabeth Thompson</a:t>
            </a:r>
          </a:p>
          <a:p>
            <a:r>
              <a:rPr lang="en-US" sz="2000" dirty="0" smtClean="0">
                <a:latin typeface="Arabic Typesetting" pitchFamily="66" charset="-78"/>
                <a:cs typeface="Arabic Typesetting" pitchFamily="66" charset="-78"/>
              </a:rPr>
              <a:t>Framingham High School</a:t>
            </a:r>
          </a:p>
          <a:p>
            <a:r>
              <a:rPr lang="en-US" sz="2000" dirty="0" smtClean="0">
                <a:latin typeface="Arabic Typesetting" pitchFamily="66" charset="-78"/>
                <a:cs typeface="Arabic Typesetting" pitchFamily="66" charset="-78"/>
              </a:rPr>
              <a:t>2011</a:t>
            </a:r>
            <a:endParaRPr lang="en-US" sz="2000" dirty="0">
              <a:latin typeface="Arabic Typesetting" pitchFamily="66" charset="-78"/>
              <a:cs typeface="Arabic Typesetting" pitchFamily="66" charset="-78"/>
            </a:endParaRPr>
          </a:p>
        </p:txBody>
      </p:sp>
      <p:pic>
        <p:nvPicPr>
          <p:cNvPr id="4" name="Picture 3" descr="LotusFlower.jpg"/>
          <p:cNvPicPr>
            <a:picLocks noChangeAspect="1"/>
          </p:cNvPicPr>
          <p:nvPr/>
        </p:nvPicPr>
        <p:blipFill>
          <a:blip r:embed="rId3" cstate="print"/>
          <a:stretch>
            <a:fillRect/>
          </a:stretch>
        </p:blipFill>
        <p:spPr>
          <a:xfrm>
            <a:off x="2743200" y="2895600"/>
            <a:ext cx="3505200" cy="2336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latin typeface="Arial"/>
                <a:cs typeface="Arial"/>
              </a:rPr>
              <a:t>Fruitlands</a:t>
            </a:r>
            <a:endParaRPr lang="en-US" sz="4000" dirty="0">
              <a:latin typeface="Arial"/>
              <a:cs typeface="Arial"/>
            </a:endParaRPr>
          </a:p>
        </p:txBody>
      </p:sp>
      <p:pic>
        <p:nvPicPr>
          <p:cNvPr id="3" name="Picture 2" descr="Fruitlands.jpg"/>
          <p:cNvPicPr>
            <a:picLocks noChangeAspect="1"/>
          </p:cNvPicPr>
          <p:nvPr/>
        </p:nvPicPr>
        <p:blipFill>
          <a:blip r:embed="rId3" cstate="print"/>
          <a:stretch>
            <a:fillRect/>
          </a:stretch>
        </p:blipFill>
        <p:spPr>
          <a:xfrm>
            <a:off x="498967" y="1447800"/>
            <a:ext cx="8146067" cy="48672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dirty="0" smtClean="0">
                <a:latin typeface="Arial"/>
                <a:cs typeface="Arabic Typesetting" pitchFamily="66" charset="-78"/>
              </a:rPr>
              <a:t>Utopian </a:t>
            </a:r>
            <a:r>
              <a:rPr lang="en-US" sz="4000" dirty="0" smtClean="0">
                <a:latin typeface="Arial"/>
                <a:cs typeface="Arial"/>
              </a:rPr>
              <a:t>Communities</a:t>
            </a:r>
            <a:endParaRPr lang="en-US" sz="4000" dirty="0">
              <a:latin typeface="Arial"/>
              <a:cs typeface="Arial"/>
            </a:endParaRPr>
          </a:p>
        </p:txBody>
      </p:sp>
      <p:sp>
        <p:nvSpPr>
          <p:cNvPr id="3" name="Text Placeholder 2"/>
          <p:cNvSpPr>
            <a:spLocks noGrp="1"/>
          </p:cNvSpPr>
          <p:nvPr>
            <p:ph type="body" idx="1"/>
          </p:nvPr>
        </p:nvSpPr>
        <p:spPr>
          <a:xfrm>
            <a:off x="228600" y="1828800"/>
            <a:ext cx="4040188" cy="639762"/>
          </a:xfrm>
        </p:spPr>
        <p:txBody>
          <a:bodyPr>
            <a:noAutofit/>
          </a:bodyPr>
          <a:lstStyle/>
          <a:p>
            <a:pPr algn="ctr"/>
            <a:r>
              <a:rPr lang="en-US" sz="3600" dirty="0" smtClean="0">
                <a:latin typeface="Arabic Typesetting" pitchFamily="66" charset="-78"/>
                <a:cs typeface="Arabic Typesetting" pitchFamily="66" charset="-78"/>
              </a:rPr>
              <a:t>Brook </a:t>
            </a:r>
            <a:r>
              <a:rPr lang="en-US" sz="3600" dirty="0" smtClean="0">
                <a:latin typeface="Arial"/>
                <a:cs typeface="Arabic Typesetting" pitchFamily="66" charset="-78"/>
              </a:rPr>
              <a:t>Farm</a:t>
            </a:r>
            <a:endParaRPr lang="en-US" sz="3600" dirty="0">
              <a:latin typeface="Arial"/>
              <a:cs typeface="Arabic Typesetting" pitchFamily="66" charset="-78"/>
            </a:endParaRPr>
          </a:p>
        </p:txBody>
      </p:sp>
      <p:sp>
        <p:nvSpPr>
          <p:cNvPr id="4" name="Content Placeholder 3"/>
          <p:cNvSpPr>
            <a:spLocks noGrp="1"/>
          </p:cNvSpPr>
          <p:nvPr>
            <p:ph sz="half" idx="2"/>
          </p:nvPr>
        </p:nvSpPr>
        <p:spPr>
          <a:xfrm>
            <a:off x="457200" y="2438400"/>
            <a:ext cx="4040188" cy="4114800"/>
          </a:xfrm>
        </p:spPr>
        <p:txBody>
          <a:bodyPr>
            <a:normAutofit fontScale="85000" lnSpcReduction="10000"/>
          </a:bodyPr>
          <a:lstStyle/>
          <a:p>
            <a:r>
              <a:rPr lang="en-US" sz="3200" dirty="0" smtClean="0">
                <a:latin typeface="Arial"/>
                <a:cs typeface="Arial"/>
              </a:rPr>
              <a:t>Founded April 1841</a:t>
            </a:r>
          </a:p>
          <a:p>
            <a:r>
              <a:rPr lang="en-US" sz="3200" dirty="0" smtClean="0">
                <a:latin typeface="Arial"/>
                <a:cs typeface="Arial"/>
              </a:rPr>
              <a:t>Housed a large group that never exceeded 100 occupants</a:t>
            </a:r>
          </a:p>
          <a:p>
            <a:r>
              <a:rPr lang="en-US" sz="3200" dirty="0" smtClean="0">
                <a:latin typeface="Arial"/>
                <a:cs typeface="Arial"/>
              </a:rPr>
              <a:t>Focused on communal living, shared agrarian labor, and education</a:t>
            </a:r>
          </a:p>
          <a:p>
            <a:r>
              <a:rPr lang="en-US" sz="3200" dirty="0" smtClean="0">
                <a:latin typeface="Arial"/>
                <a:cs typeface="Arial"/>
              </a:rPr>
              <a:t>Attempted to extinguish class distinctions</a:t>
            </a:r>
          </a:p>
          <a:p>
            <a:pPr>
              <a:buNone/>
            </a:pPr>
            <a:endParaRPr lang="en-US" dirty="0">
              <a:latin typeface="Arabic Typesetting" pitchFamily="66" charset="-78"/>
              <a:cs typeface="Arabic Typesetting" pitchFamily="66" charset="-78"/>
            </a:endParaRPr>
          </a:p>
        </p:txBody>
      </p:sp>
      <p:sp>
        <p:nvSpPr>
          <p:cNvPr id="5" name="Text Placeholder 4"/>
          <p:cNvSpPr>
            <a:spLocks noGrp="1"/>
          </p:cNvSpPr>
          <p:nvPr>
            <p:ph type="body" sz="quarter" idx="3"/>
          </p:nvPr>
        </p:nvSpPr>
        <p:spPr>
          <a:xfrm>
            <a:off x="4495800" y="1828800"/>
            <a:ext cx="4041775" cy="639762"/>
          </a:xfrm>
        </p:spPr>
        <p:txBody>
          <a:bodyPr>
            <a:noAutofit/>
          </a:bodyPr>
          <a:lstStyle/>
          <a:p>
            <a:pPr algn="ctr"/>
            <a:r>
              <a:rPr lang="en-US" sz="3600" dirty="0" err="1" smtClean="0">
                <a:latin typeface="Arial"/>
                <a:cs typeface="Arial"/>
              </a:rPr>
              <a:t>Fruitlands</a:t>
            </a:r>
            <a:endParaRPr lang="en-US" sz="3600" dirty="0">
              <a:latin typeface="Arial"/>
              <a:cs typeface="Arial"/>
            </a:endParaRPr>
          </a:p>
        </p:txBody>
      </p:sp>
      <p:sp>
        <p:nvSpPr>
          <p:cNvPr id="6" name="Content Placeholder 5"/>
          <p:cNvSpPr>
            <a:spLocks noGrp="1"/>
          </p:cNvSpPr>
          <p:nvPr>
            <p:ph sz="quarter" idx="4"/>
          </p:nvPr>
        </p:nvSpPr>
        <p:spPr>
          <a:xfrm>
            <a:off x="4648200" y="2514600"/>
            <a:ext cx="4041775" cy="4038600"/>
          </a:xfrm>
        </p:spPr>
        <p:txBody>
          <a:bodyPr>
            <a:normAutofit fontScale="85000" lnSpcReduction="10000"/>
          </a:bodyPr>
          <a:lstStyle/>
          <a:p>
            <a:r>
              <a:rPr lang="en-US" sz="3200" dirty="0" smtClean="0">
                <a:latin typeface="Arial"/>
                <a:cs typeface="Arial"/>
              </a:rPr>
              <a:t>Founded June 1843</a:t>
            </a:r>
          </a:p>
          <a:p>
            <a:r>
              <a:rPr lang="en-US" sz="3200" dirty="0" smtClean="0">
                <a:latin typeface="Arial"/>
                <a:cs typeface="Arial"/>
              </a:rPr>
              <a:t>Housed a small group of about 12 people</a:t>
            </a:r>
          </a:p>
          <a:p>
            <a:r>
              <a:rPr lang="en-US" sz="3200" dirty="0" smtClean="0">
                <a:latin typeface="Arial"/>
                <a:cs typeface="Arial"/>
              </a:rPr>
              <a:t>Focused on eliminating trade and outside influences, abstinence, vegan diet and lifestyle, and humane (animal free) farming</a:t>
            </a:r>
          </a:p>
          <a:p>
            <a:endParaRPr lang="en-US" dirty="0">
              <a:latin typeface="Arabic Typesetting" pitchFamily="66" charset="-78"/>
              <a:cs typeface="Arabic Typesetting" pitchFamily="66" charset="-78"/>
            </a:endParaRPr>
          </a:p>
        </p:txBody>
      </p:sp>
      <p:sp>
        <p:nvSpPr>
          <p:cNvPr id="9" name="TextBox 8"/>
          <p:cNvSpPr txBox="1"/>
          <p:nvPr/>
        </p:nvSpPr>
        <p:spPr>
          <a:xfrm>
            <a:off x="685800" y="685800"/>
            <a:ext cx="7848600" cy="1292662"/>
          </a:xfrm>
          <a:prstGeom prst="rect">
            <a:avLst/>
          </a:prstGeom>
          <a:noFill/>
        </p:spPr>
        <p:txBody>
          <a:bodyPr wrap="square" rtlCol="0">
            <a:spAutoFit/>
          </a:bodyPr>
          <a:lstStyle/>
          <a:p>
            <a:r>
              <a:rPr lang="en-US" sz="2600" dirty="0" smtClean="0">
                <a:latin typeface="Arial"/>
                <a:cs typeface="Arial"/>
              </a:rPr>
              <a:t>While likely unaware of the connections, both communities adopted elements of the Buddhist monastic lifestyle</a:t>
            </a:r>
            <a:endParaRPr lang="en-US" sz="26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latin typeface="Arial"/>
                <a:cs typeface="Arial"/>
              </a:rPr>
              <a:t>Thoreau and Eastern Religious Study</a:t>
            </a:r>
            <a:endParaRPr lang="en-US" sz="3600" dirty="0">
              <a:latin typeface="Arial"/>
              <a:cs typeface="Arial"/>
            </a:endParaRPr>
          </a:p>
        </p:txBody>
      </p:sp>
      <p:sp>
        <p:nvSpPr>
          <p:cNvPr id="9" name="Content Placeholder 8"/>
          <p:cNvSpPr>
            <a:spLocks noGrp="1"/>
          </p:cNvSpPr>
          <p:nvPr>
            <p:ph idx="1"/>
          </p:nvPr>
        </p:nvSpPr>
        <p:spPr>
          <a:xfrm>
            <a:off x="457200" y="1371600"/>
            <a:ext cx="8229600" cy="4754563"/>
          </a:xfrm>
        </p:spPr>
        <p:txBody>
          <a:bodyPr>
            <a:normAutofit fontScale="85000" lnSpcReduction="10000"/>
          </a:bodyPr>
          <a:lstStyle/>
          <a:p>
            <a:pPr>
              <a:buNone/>
            </a:pPr>
            <a:r>
              <a:rPr lang="en-US" sz="3000" dirty="0" smtClean="0">
                <a:latin typeface="Arial"/>
                <a:cs typeface="Arabic Typesetting" pitchFamily="66" charset="-78"/>
              </a:rPr>
              <a:t>“’</a:t>
            </a:r>
            <a:r>
              <a:rPr lang="en-US" sz="2941" dirty="0" smtClean="0">
                <a:latin typeface="Arial"/>
                <a:cs typeface="Arial"/>
              </a:rPr>
              <a:t>To some extent and at rare intervals, even I am a yogi’” </a:t>
            </a:r>
          </a:p>
          <a:p>
            <a:pPr lvl="1"/>
            <a:r>
              <a:rPr lang="en-US" sz="2941" dirty="0" smtClean="0">
                <a:latin typeface="Arial"/>
                <a:cs typeface="Arial"/>
              </a:rPr>
              <a:t>H.D. Thoreau 1849</a:t>
            </a:r>
          </a:p>
          <a:p>
            <a:pPr lvl="0">
              <a:buNone/>
            </a:pPr>
            <a:r>
              <a:rPr lang="en-US" sz="2941" dirty="0" smtClean="0">
                <a:latin typeface="Arial"/>
                <a:cs typeface="Arial"/>
              </a:rPr>
              <a:t>“Thus it appears that the sweltering inhabitants of Charleston and New Orleans, of Madras and Bombay and Calcutta, drink at my well.  In the morning I bathe my intellect in the stupendous and </a:t>
            </a:r>
            <a:r>
              <a:rPr lang="en-US" sz="2941" dirty="0" err="1" smtClean="0">
                <a:latin typeface="Arial"/>
                <a:cs typeface="Arial"/>
              </a:rPr>
              <a:t>cosmogonal</a:t>
            </a:r>
            <a:endParaRPr lang="en-US" sz="2941" dirty="0" smtClean="0">
              <a:latin typeface="Arial"/>
              <a:cs typeface="Arial"/>
            </a:endParaRPr>
          </a:p>
          <a:p>
            <a:pPr lvl="0">
              <a:buNone/>
            </a:pPr>
            <a:r>
              <a:rPr lang="en-US" sz="2941" dirty="0">
                <a:latin typeface="Arial"/>
                <a:cs typeface="Arial"/>
              </a:rPr>
              <a:t>	</a:t>
            </a:r>
            <a:r>
              <a:rPr lang="en-US" sz="2941" dirty="0" smtClean="0">
                <a:latin typeface="Arial"/>
                <a:cs typeface="Arial"/>
              </a:rPr>
              <a:t>philosophy of the </a:t>
            </a:r>
            <a:r>
              <a:rPr lang="en-US" sz="2941" dirty="0" err="1" smtClean="0">
                <a:latin typeface="Arial"/>
                <a:cs typeface="Arial"/>
              </a:rPr>
              <a:t>Bhagvat</a:t>
            </a:r>
            <a:r>
              <a:rPr lang="en-US" sz="2941" dirty="0" smtClean="0">
                <a:latin typeface="Arial"/>
                <a:cs typeface="Arial"/>
              </a:rPr>
              <a:t> </a:t>
            </a:r>
            <a:r>
              <a:rPr lang="en-US" sz="2941" dirty="0" err="1" smtClean="0">
                <a:latin typeface="Arial"/>
                <a:cs typeface="Arial"/>
              </a:rPr>
              <a:t>Geeta</a:t>
            </a:r>
            <a:r>
              <a:rPr lang="en-US" sz="2941" dirty="0" smtClean="0">
                <a:latin typeface="Arial"/>
                <a:cs typeface="Arial"/>
              </a:rPr>
              <a:t>…” – H.D. Thoreau, </a:t>
            </a:r>
            <a:r>
              <a:rPr lang="en-US" sz="2941" i="1" dirty="0" smtClean="0">
                <a:latin typeface="Arial"/>
                <a:cs typeface="Arial"/>
              </a:rPr>
              <a:t>Walden</a:t>
            </a:r>
          </a:p>
          <a:p>
            <a:pPr lvl="0">
              <a:buNone/>
            </a:pPr>
            <a:r>
              <a:rPr lang="en-US" sz="2941" i="1" dirty="0" smtClean="0">
                <a:latin typeface="Arial"/>
                <a:cs typeface="Arial"/>
              </a:rPr>
              <a:t>“</a:t>
            </a:r>
            <a:r>
              <a:rPr lang="en-US" sz="2941" dirty="0" smtClean="0">
                <a:latin typeface="Arial"/>
                <a:cs typeface="Arial"/>
              </a:rPr>
              <a:t>The pure Walden water is mingled with the sacred water of</a:t>
            </a:r>
          </a:p>
          <a:p>
            <a:pPr lvl="0">
              <a:buNone/>
            </a:pPr>
            <a:r>
              <a:rPr lang="en-US" sz="2941" dirty="0" smtClean="0">
                <a:latin typeface="Arial"/>
                <a:cs typeface="Arial"/>
              </a:rPr>
              <a:t>	the Ganges” – H.D. Thoreau, </a:t>
            </a:r>
            <a:r>
              <a:rPr lang="en-US" sz="2941" i="1" dirty="0" smtClean="0">
                <a:latin typeface="Arial"/>
                <a:cs typeface="Arial"/>
              </a:rPr>
              <a:t>Walden</a:t>
            </a:r>
            <a:endParaRPr lang="en-US" sz="2941" dirty="0" smtClean="0">
              <a:latin typeface="Arial"/>
              <a:cs typeface="Arial"/>
            </a:endParaRPr>
          </a:p>
        </p:txBody>
      </p:sp>
      <p:pic>
        <p:nvPicPr>
          <p:cNvPr id="1027" name="Picture 3" descr="C:\Users\Thom\AppData\Local\Microsoft\Windows\Temporary Internet Files\Content.IE5\MEHWZUY4\MC900268976[1].wmf"/>
          <p:cNvPicPr>
            <a:picLocks noChangeAspect="1" noChangeArrowheads="1"/>
          </p:cNvPicPr>
          <p:nvPr/>
        </p:nvPicPr>
        <p:blipFill>
          <a:blip r:embed="rId3" cstate="print"/>
          <a:srcRect/>
          <a:stretch>
            <a:fillRect/>
          </a:stretch>
        </p:blipFill>
        <p:spPr bwMode="auto">
          <a:xfrm>
            <a:off x="7297513" y="4876800"/>
            <a:ext cx="1846487" cy="18220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rmAutofit/>
          </a:bodyPr>
          <a:lstStyle/>
          <a:p>
            <a:r>
              <a:rPr lang="en-US" sz="3600" dirty="0" smtClean="0">
                <a:latin typeface="Arial"/>
                <a:cs typeface="Arial"/>
              </a:rPr>
              <a:t>Thoreau and Eastern Religious Study</a:t>
            </a:r>
            <a:endParaRPr lang="en-US" sz="3600" dirty="0">
              <a:latin typeface="Arial"/>
              <a:cs typeface="Arial"/>
            </a:endParaRPr>
          </a:p>
        </p:txBody>
      </p:sp>
      <p:sp>
        <p:nvSpPr>
          <p:cNvPr id="8" name="Content Placeholder 7"/>
          <p:cNvSpPr>
            <a:spLocks noGrp="1"/>
          </p:cNvSpPr>
          <p:nvPr>
            <p:ph sz="half" idx="1"/>
          </p:nvPr>
        </p:nvSpPr>
        <p:spPr>
          <a:xfrm>
            <a:off x="457200" y="990600"/>
            <a:ext cx="4038600" cy="5638800"/>
          </a:xfrm>
        </p:spPr>
        <p:txBody>
          <a:bodyPr>
            <a:noAutofit/>
          </a:bodyPr>
          <a:lstStyle/>
          <a:p>
            <a:r>
              <a:rPr lang="en-US" sz="1800" dirty="0" smtClean="0">
                <a:latin typeface="Arial"/>
                <a:cs typeface="Arial"/>
              </a:rPr>
              <a:t>1844 Thoreau writes and publishes an English translation of a French language excerpt of  Lotus Sutra </a:t>
            </a:r>
          </a:p>
          <a:p>
            <a:pPr lvl="1"/>
            <a:r>
              <a:rPr lang="en-US" sz="1800" dirty="0" smtClean="0">
                <a:latin typeface="Arial"/>
                <a:cs typeface="Arial"/>
              </a:rPr>
              <a:t>The Lotus Sutra tells of the Buddha’s explanation that he is but one deity among many who can exist simultaneously throughout the universe</a:t>
            </a:r>
          </a:p>
          <a:p>
            <a:pPr lvl="1"/>
            <a:r>
              <a:rPr lang="en-US" sz="1800" dirty="0" smtClean="0">
                <a:latin typeface="Arial"/>
                <a:cs typeface="Arial"/>
              </a:rPr>
              <a:t>This Sutra then leads followers to worship not only the human Buddha but also other enlightened beings called “future </a:t>
            </a:r>
            <a:r>
              <a:rPr lang="en-US" sz="1800" dirty="0" err="1" smtClean="0">
                <a:latin typeface="Arial"/>
                <a:cs typeface="Arial"/>
              </a:rPr>
              <a:t>Buddhas</a:t>
            </a:r>
            <a:r>
              <a:rPr lang="en-US" sz="1800" dirty="0" smtClean="0">
                <a:latin typeface="Arial"/>
                <a:cs typeface="Arial"/>
              </a:rPr>
              <a:t>” or </a:t>
            </a:r>
            <a:r>
              <a:rPr lang="en-US" sz="1800" dirty="0" err="1" smtClean="0">
                <a:latin typeface="Arial"/>
                <a:cs typeface="Arial"/>
              </a:rPr>
              <a:t>Bodhisttvas</a:t>
            </a:r>
            <a:endParaRPr lang="en-US" sz="1800" dirty="0" smtClean="0">
              <a:latin typeface="Arial"/>
              <a:cs typeface="Arial"/>
            </a:endParaRPr>
          </a:p>
          <a:p>
            <a:r>
              <a:rPr lang="en-US" sz="1800" dirty="0" smtClean="0">
                <a:latin typeface="Arial"/>
                <a:cs typeface="Arial"/>
              </a:rPr>
              <a:t>This translation in concert with lectures on Buddhism by Edward Elbridge Salisbury is considered to be America’s entrance into Buddhism</a:t>
            </a:r>
            <a:endParaRPr lang="en-US" sz="1800" dirty="0">
              <a:latin typeface="Arial"/>
              <a:cs typeface="Arial"/>
            </a:endParaRPr>
          </a:p>
        </p:txBody>
      </p:sp>
      <p:pic>
        <p:nvPicPr>
          <p:cNvPr id="10" name="Content Placeholder 9" descr="lotus sutra.jpg"/>
          <p:cNvPicPr>
            <a:picLocks noGrp="1" noChangeAspect="1"/>
          </p:cNvPicPr>
          <p:nvPr>
            <p:ph sz="half" idx="2"/>
          </p:nvPr>
        </p:nvPicPr>
        <p:blipFill>
          <a:blip r:embed="rId3" cstate="print"/>
          <a:stretch>
            <a:fillRect/>
          </a:stretch>
        </p:blipFill>
        <p:spPr>
          <a:xfrm>
            <a:off x="4648200" y="1295400"/>
            <a:ext cx="4198448" cy="50359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cs typeface="Arial"/>
              </a:rPr>
              <a:t>Thoreau</a:t>
            </a:r>
            <a:r>
              <a:rPr lang="en-US" sz="3600" dirty="0" smtClean="0">
                <a:latin typeface="Arial"/>
                <a:cs typeface="Arabic Typesetting" pitchFamily="66" charset="-78"/>
              </a:rPr>
              <a:t> and Eastern Religious Study</a:t>
            </a:r>
            <a:endParaRPr lang="en-US" sz="3600" dirty="0">
              <a:latin typeface="Arial"/>
            </a:endParaRPr>
          </a:p>
        </p:txBody>
      </p:sp>
      <p:sp>
        <p:nvSpPr>
          <p:cNvPr id="3" name="Content Placeholder 2"/>
          <p:cNvSpPr>
            <a:spLocks noGrp="1"/>
          </p:cNvSpPr>
          <p:nvPr>
            <p:ph sz="half" idx="1"/>
          </p:nvPr>
        </p:nvSpPr>
        <p:spPr/>
        <p:txBody>
          <a:bodyPr>
            <a:normAutofit fontScale="85000" lnSpcReduction="20000"/>
          </a:bodyPr>
          <a:lstStyle/>
          <a:p>
            <a:r>
              <a:rPr lang="en-US" dirty="0" smtClean="0">
                <a:latin typeface="Arial"/>
                <a:cs typeface="Arabic Typesetting" pitchFamily="66" charset="-78"/>
              </a:rPr>
              <a:t>In 1846 during the Walden </a:t>
            </a:r>
            <a:r>
              <a:rPr lang="en-US" dirty="0" smtClean="0">
                <a:latin typeface="Arial"/>
                <a:cs typeface="Arial"/>
              </a:rPr>
              <a:t>experiment</a:t>
            </a:r>
            <a:r>
              <a:rPr lang="en-US" dirty="0" smtClean="0">
                <a:latin typeface="Arial"/>
                <a:cs typeface="Arabic Typesetting" pitchFamily="66" charset="-78"/>
              </a:rPr>
              <a:t>, Thoreau studied Emerson’s copy of Charles Wilkins’ 1785 translation of </a:t>
            </a:r>
            <a:r>
              <a:rPr lang="en-US" i="1" dirty="0" smtClean="0">
                <a:latin typeface="Arial"/>
                <a:cs typeface="Arabic Typesetting" pitchFamily="66" charset="-78"/>
              </a:rPr>
              <a:t>The Bagdad </a:t>
            </a:r>
            <a:r>
              <a:rPr lang="en-US" i="1" dirty="0" err="1" smtClean="0">
                <a:latin typeface="Arial"/>
                <a:cs typeface="Arabic Typesetting" pitchFamily="66" charset="-78"/>
              </a:rPr>
              <a:t>Gita</a:t>
            </a:r>
            <a:endParaRPr lang="en-US" i="1" dirty="0" smtClean="0">
              <a:latin typeface="Arial"/>
              <a:cs typeface="Arabic Typesetting" pitchFamily="66" charset="-78"/>
            </a:endParaRPr>
          </a:p>
          <a:p>
            <a:r>
              <a:rPr lang="en-US" i="1" dirty="0" smtClean="0">
                <a:latin typeface="Arial"/>
                <a:cs typeface="Arabic Typesetting" pitchFamily="66" charset="-78"/>
              </a:rPr>
              <a:t>The </a:t>
            </a:r>
            <a:r>
              <a:rPr lang="en-US" i="1" dirty="0" err="1" smtClean="0">
                <a:latin typeface="Arial"/>
                <a:cs typeface="Arabic Typesetting" pitchFamily="66" charset="-78"/>
              </a:rPr>
              <a:t>Bhagavad</a:t>
            </a:r>
            <a:r>
              <a:rPr lang="en-US" i="1" dirty="0" smtClean="0">
                <a:latin typeface="Arial"/>
                <a:cs typeface="Arabic Typesetting" pitchFamily="66" charset="-78"/>
              </a:rPr>
              <a:t> </a:t>
            </a:r>
            <a:r>
              <a:rPr lang="en-US" i="1" dirty="0" err="1" smtClean="0">
                <a:latin typeface="Arial"/>
                <a:cs typeface="Arabic Typesetting" pitchFamily="66" charset="-78"/>
              </a:rPr>
              <a:t>Gita</a:t>
            </a:r>
            <a:r>
              <a:rPr lang="en-US" dirty="0" smtClean="0">
                <a:latin typeface="Arial"/>
                <a:cs typeface="Arabic Typesetting" pitchFamily="66" charset="-78"/>
              </a:rPr>
              <a:t> is an addition to the Hindu epic </a:t>
            </a:r>
            <a:r>
              <a:rPr lang="en-US" i="1" dirty="0" smtClean="0">
                <a:latin typeface="Arial"/>
                <a:cs typeface="Arabic Typesetting" pitchFamily="66" charset="-78"/>
              </a:rPr>
              <a:t>The Mahabharata</a:t>
            </a:r>
          </a:p>
          <a:p>
            <a:r>
              <a:rPr lang="en-US" dirty="0" smtClean="0">
                <a:latin typeface="Arial"/>
                <a:cs typeface="Arabic Typesetting" pitchFamily="66" charset="-78"/>
              </a:rPr>
              <a:t>The text centers around Krishna explaining the tenets of Hinduism to a young prince, </a:t>
            </a:r>
            <a:r>
              <a:rPr lang="en-US" dirty="0" err="1" smtClean="0">
                <a:latin typeface="Arial"/>
                <a:cs typeface="Arabic Typesetting" pitchFamily="66" charset="-78"/>
              </a:rPr>
              <a:t>Arjun</a:t>
            </a:r>
            <a:endParaRPr lang="en-US" dirty="0">
              <a:latin typeface="Arial"/>
              <a:cs typeface="Arabic Typesetting" pitchFamily="66" charset="-78"/>
            </a:endParaRPr>
          </a:p>
        </p:txBody>
      </p:sp>
      <p:pic>
        <p:nvPicPr>
          <p:cNvPr id="5" name="Content Placeholder 4" descr="Krishna and Arjun.jpg"/>
          <p:cNvPicPr>
            <a:picLocks noGrp="1" noChangeAspect="1"/>
          </p:cNvPicPr>
          <p:nvPr>
            <p:ph sz="half" idx="2"/>
          </p:nvPr>
        </p:nvPicPr>
        <p:blipFill>
          <a:blip r:embed="rId3" cstate="print"/>
          <a:stretch>
            <a:fillRect/>
          </a:stretch>
        </p:blipFill>
        <p:spPr>
          <a:xfrm>
            <a:off x="4648200" y="1828660"/>
            <a:ext cx="4038600" cy="406904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Autofit/>
          </a:bodyPr>
          <a:lstStyle/>
          <a:p>
            <a:r>
              <a:rPr lang="en-US" sz="3600" dirty="0" smtClean="0">
                <a:latin typeface="Arial"/>
                <a:cs typeface="Arabic Typesetting" pitchFamily="66" charset="-78"/>
              </a:rPr>
              <a:t>Connections Between </a:t>
            </a:r>
            <a:r>
              <a:rPr lang="en-US" sz="3600" i="1" dirty="0" smtClean="0">
                <a:latin typeface="Arial"/>
                <a:cs typeface="Arabic Typesetting" pitchFamily="66" charset="-78"/>
              </a:rPr>
              <a:t>The </a:t>
            </a:r>
            <a:r>
              <a:rPr lang="en-US" sz="3600" i="1" dirty="0" err="1" smtClean="0">
                <a:latin typeface="Arial"/>
                <a:cs typeface="Arabic Typesetting" pitchFamily="66" charset="-78"/>
              </a:rPr>
              <a:t>Gita</a:t>
            </a:r>
            <a:r>
              <a:rPr lang="en-US" sz="3600" i="1" dirty="0" smtClean="0">
                <a:latin typeface="Arial"/>
                <a:cs typeface="Arabic Typesetting" pitchFamily="66" charset="-78"/>
              </a:rPr>
              <a:t> </a:t>
            </a:r>
            <a:r>
              <a:rPr lang="en-US" sz="3600" dirty="0" smtClean="0">
                <a:latin typeface="Arial"/>
                <a:cs typeface="Arabic Typesetting" pitchFamily="66" charset="-78"/>
              </a:rPr>
              <a:t>and </a:t>
            </a:r>
            <a:r>
              <a:rPr lang="en-US" sz="3600" i="1" dirty="0" smtClean="0">
                <a:latin typeface="Arial"/>
                <a:cs typeface="Arabic Typesetting" pitchFamily="66" charset="-78"/>
              </a:rPr>
              <a:t>Walden</a:t>
            </a:r>
            <a:endParaRPr lang="en-US" sz="3600" i="1" dirty="0">
              <a:latin typeface="Arial"/>
              <a:cs typeface="Arabic Typesetting" pitchFamily="66" charset="-78"/>
            </a:endParaRPr>
          </a:p>
        </p:txBody>
      </p:sp>
      <p:sp>
        <p:nvSpPr>
          <p:cNvPr id="6" name="Content Placeholder 5"/>
          <p:cNvSpPr>
            <a:spLocks noGrp="1"/>
          </p:cNvSpPr>
          <p:nvPr>
            <p:ph idx="1"/>
          </p:nvPr>
        </p:nvSpPr>
        <p:spPr>
          <a:xfrm>
            <a:off x="457200" y="990600"/>
            <a:ext cx="8229600" cy="5638800"/>
          </a:xfrm>
        </p:spPr>
        <p:txBody>
          <a:bodyPr>
            <a:normAutofit fontScale="85000" lnSpcReduction="10000"/>
          </a:bodyPr>
          <a:lstStyle/>
          <a:p>
            <a:pPr algn="ctr">
              <a:buNone/>
            </a:pPr>
            <a:r>
              <a:rPr lang="en-US" sz="3243" b="1" dirty="0" smtClean="0">
                <a:latin typeface="Arial"/>
                <a:cs typeface="Arabic Typesetting" pitchFamily="66" charset="-78"/>
              </a:rPr>
              <a:t>The Flute</a:t>
            </a:r>
          </a:p>
          <a:p>
            <a:pPr>
              <a:buNone/>
            </a:pPr>
            <a:r>
              <a:rPr lang="en-US" sz="3600" dirty="0" smtClean="0">
                <a:latin typeface="Arial"/>
                <a:cs typeface="Arabic Typesetting" pitchFamily="66" charset="-78"/>
              </a:rPr>
              <a:t>	In the chapter entitled “Higher Laws” Thoreau tells of a Yankee Farmer sitting down after a long days work on the farm.  In the distance he hears the sound of a flute.  This music eases the farmer and distracts him from the worries of the farm and the noise of the street.  He then hears a voice that states, “Why do you stay here and live this mean moiling life, when a glorious existence is possible for you?”</a:t>
            </a:r>
          </a:p>
          <a:p>
            <a:pPr lvl="1"/>
            <a:r>
              <a:rPr lang="en-US" sz="2900" dirty="0" smtClean="0">
                <a:latin typeface="Arial"/>
                <a:cs typeface="Arabic Typesetting" pitchFamily="66" charset="-78"/>
              </a:rPr>
              <a:t>This tale of the celestial flute music easing the farmer alludes to the God Krishna and his flute</a:t>
            </a:r>
            <a:endParaRPr lang="en-US" sz="2900" dirty="0">
              <a:latin typeface="Arial"/>
              <a:cs typeface="Arabic Typesetting" pitchFamily="66"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rishna-flute-playing1.jpg"/>
          <p:cNvPicPr>
            <a:picLocks noChangeAspect="1"/>
          </p:cNvPicPr>
          <p:nvPr/>
        </p:nvPicPr>
        <p:blipFill>
          <a:blip r:embed="rId3" cstate="print"/>
          <a:stretch>
            <a:fillRect/>
          </a:stretch>
        </p:blipFill>
        <p:spPr>
          <a:xfrm>
            <a:off x="2047875" y="356158"/>
            <a:ext cx="5048250" cy="6168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sz="4000" i="1" dirty="0" smtClean="0">
                <a:latin typeface="Arial"/>
                <a:cs typeface="Arabic Typesetting" pitchFamily="66" charset="-78"/>
              </a:rPr>
              <a:t/>
            </a:r>
            <a:br>
              <a:rPr lang="en-US" sz="4000" i="1" dirty="0" smtClean="0">
                <a:latin typeface="Arial"/>
                <a:cs typeface="Arabic Typesetting" pitchFamily="66" charset="-78"/>
              </a:rPr>
            </a:br>
            <a:r>
              <a:rPr lang="en-US" sz="4000" dirty="0" smtClean="0">
                <a:latin typeface="Arial"/>
                <a:cs typeface="Arabic Typesetting" pitchFamily="66" charset="-78"/>
              </a:rPr>
              <a:t> Connections Between </a:t>
            </a:r>
            <a:r>
              <a:rPr lang="en-US" sz="4000" i="1" dirty="0" smtClean="0">
                <a:latin typeface="Arial"/>
                <a:cs typeface="Arabic Typesetting" pitchFamily="66" charset="-78"/>
              </a:rPr>
              <a:t>The </a:t>
            </a:r>
            <a:r>
              <a:rPr lang="en-US" sz="4000" i="1" dirty="0" err="1" smtClean="0">
                <a:latin typeface="Arial"/>
                <a:cs typeface="Arabic Typesetting" pitchFamily="66" charset="-78"/>
              </a:rPr>
              <a:t>Gita</a:t>
            </a:r>
            <a:r>
              <a:rPr lang="en-US" sz="4000" i="1" dirty="0" smtClean="0">
                <a:latin typeface="Arial"/>
                <a:cs typeface="Arabic Typesetting" pitchFamily="66" charset="-78"/>
              </a:rPr>
              <a:t> </a:t>
            </a:r>
            <a:r>
              <a:rPr lang="en-US" sz="4000" dirty="0" smtClean="0">
                <a:latin typeface="Arial"/>
                <a:cs typeface="Arabic Typesetting" pitchFamily="66" charset="-78"/>
              </a:rPr>
              <a:t>and </a:t>
            </a:r>
            <a:r>
              <a:rPr lang="en-US" sz="4000" i="1" dirty="0" smtClean="0">
                <a:latin typeface="Arial"/>
                <a:cs typeface="Arabic Typesetting" pitchFamily="66" charset="-78"/>
              </a:rPr>
              <a:t>Walden </a:t>
            </a:r>
            <a:r>
              <a:rPr lang="en-US" i="1" dirty="0" smtClean="0">
                <a:latin typeface="Arabic Typesetting" pitchFamily="66" charset="-78"/>
                <a:cs typeface="Arabic Typesetting" pitchFamily="66" charset="-78"/>
              </a:rPr>
              <a:t/>
            </a:r>
            <a:br>
              <a:rPr lang="en-US" i="1" dirty="0" smtClean="0">
                <a:latin typeface="Arabic Typesetting" pitchFamily="66" charset="-78"/>
                <a:cs typeface="Arabic Typesetting" pitchFamily="66" charset="-78"/>
              </a:rPr>
            </a:br>
            <a:r>
              <a:rPr lang="en-US" sz="4000" b="1" dirty="0" smtClean="0">
                <a:latin typeface="Arial"/>
                <a:cs typeface="Arial"/>
              </a:rPr>
              <a:t>Symbol of the Upside-Down Tree</a:t>
            </a:r>
            <a:r>
              <a:rPr lang="en-US" b="1" dirty="0" smtClean="0">
                <a:latin typeface="Arabic Typesetting" pitchFamily="66" charset="-78"/>
                <a:cs typeface="Arabic Typesetting" pitchFamily="66" charset="-78"/>
              </a:rPr>
              <a:t/>
            </a:r>
            <a:br>
              <a:rPr lang="en-US" b="1" dirty="0" smtClean="0">
                <a:latin typeface="Arabic Typesetting" pitchFamily="66" charset="-78"/>
                <a:cs typeface="Arabic Typesetting" pitchFamily="66" charset="-78"/>
              </a:rPr>
            </a:br>
            <a:endParaRPr lang="en-US" dirty="0"/>
          </a:p>
        </p:txBody>
      </p:sp>
      <p:sp>
        <p:nvSpPr>
          <p:cNvPr id="4" name="Text Placeholder 3"/>
          <p:cNvSpPr>
            <a:spLocks noGrp="1"/>
          </p:cNvSpPr>
          <p:nvPr>
            <p:ph type="body" idx="1"/>
          </p:nvPr>
        </p:nvSpPr>
        <p:spPr/>
        <p:txBody>
          <a:bodyPr>
            <a:normAutofit/>
          </a:bodyPr>
          <a:lstStyle/>
          <a:p>
            <a:pPr algn="ctr"/>
            <a:r>
              <a:rPr lang="en-US" sz="2800" i="1" dirty="0" err="1" smtClean="0">
                <a:latin typeface="Arial"/>
                <a:cs typeface="Arial"/>
              </a:rPr>
              <a:t>Bhagavad</a:t>
            </a:r>
            <a:r>
              <a:rPr lang="en-US" sz="2800" i="1" dirty="0" smtClean="0">
                <a:latin typeface="Arial"/>
                <a:cs typeface="Arabic Typesetting" pitchFamily="66" charset="-78"/>
              </a:rPr>
              <a:t> </a:t>
            </a:r>
            <a:r>
              <a:rPr lang="en-US" sz="2800" i="1" dirty="0" err="1" smtClean="0">
                <a:latin typeface="Arial"/>
                <a:cs typeface="Arabic Typesetting" pitchFamily="66" charset="-78"/>
              </a:rPr>
              <a:t>Gita</a:t>
            </a:r>
            <a:endParaRPr lang="en-US" sz="2800" i="1" dirty="0">
              <a:latin typeface="Arial"/>
              <a:cs typeface="Arabic Typesetting" pitchFamily="66" charset="-78"/>
            </a:endParaRPr>
          </a:p>
        </p:txBody>
      </p:sp>
      <p:sp>
        <p:nvSpPr>
          <p:cNvPr id="3" name="Content Placeholder 2"/>
          <p:cNvSpPr>
            <a:spLocks noGrp="1"/>
          </p:cNvSpPr>
          <p:nvPr>
            <p:ph sz="half" idx="2"/>
          </p:nvPr>
        </p:nvSpPr>
        <p:spPr/>
        <p:txBody>
          <a:bodyPr>
            <a:noAutofit/>
          </a:bodyPr>
          <a:lstStyle/>
          <a:p>
            <a:r>
              <a:rPr lang="en-US" sz="2500" dirty="0" smtClean="0">
                <a:latin typeface="Arial"/>
                <a:cs typeface="Arial"/>
              </a:rPr>
              <a:t>Describes an inverted tree as seen through a body of water with roots above and branches below</a:t>
            </a:r>
          </a:p>
          <a:p>
            <a:r>
              <a:rPr lang="en-US" sz="2500" dirty="0" smtClean="0">
                <a:latin typeface="Arial"/>
                <a:cs typeface="Arial"/>
              </a:rPr>
              <a:t>The branches and leaves are representative of the material world and the roots are the spiritual realm</a:t>
            </a:r>
            <a:endParaRPr lang="en-US" sz="2500" dirty="0">
              <a:latin typeface="Arial"/>
              <a:cs typeface="Arial"/>
            </a:endParaRPr>
          </a:p>
        </p:txBody>
      </p:sp>
      <p:sp>
        <p:nvSpPr>
          <p:cNvPr id="5" name="Text Placeholder 4"/>
          <p:cNvSpPr>
            <a:spLocks noGrp="1"/>
          </p:cNvSpPr>
          <p:nvPr>
            <p:ph type="body" sz="quarter" idx="3"/>
          </p:nvPr>
        </p:nvSpPr>
        <p:spPr>
          <a:xfrm>
            <a:off x="4645025" y="1535113"/>
            <a:ext cx="4041775" cy="522287"/>
          </a:xfrm>
        </p:spPr>
        <p:txBody>
          <a:bodyPr>
            <a:normAutofit/>
          </a:bodyPr>
          <a:lstStyle/>
          <a:p>
            <a:pPr algn="ctr"/>
            <a:r>
              <a:rPr lang="en-US" sz="2800" i="1" dirty="0" smtClean="0">
                <a:latin typeface="Arial"/>
                <a:cs typeface="Arial"/>
              </a:rPr>
              <a:t>Walden</a:t>
            </a:r>
            <a:endParaRPr lang="en-US" sz="2800" i="1" dirty="0">
              <a:latin typeface="Arial"/>
              <a:cs typeface="Arial"/>
            </a:endParaRPr>
          </a:p>
        </p:txBody>
      </p:sp>
      <p:sp>
        <p:nvSpPr>
          <p:cNvPr id="6" name="Content Placeholder 5"/>
          <p:cNvSpPr>
            <a:spLocks noGrp="1"/>
          </p:cNvSpPr>
          <p:nvPr>
            <p:ph sz="quarter" idx="4"/>
          </p:nvPr>
        </p:nvSpPr>
        <p:spPr/>
        <p:txBody>
          <a:bodyPr>
            <a:noAutofit/>
          </a:bodyPr>
          <a:lstStyle/>
          <a:p>
            <a:pPr algn="ctr">
              <a:buNone/>
            </a:pPr>
            <a:r>
              <a:rPr lang="en-US" sz="2300" dirty="0" smtClean="0">
                <a:latin typeface="Arial"/>
                <a:cs typeface="Arial"/>
              </a:rPr>
              <a:t>“The Pond”</a:t>
            </a:r>
          </a:p>
          <a:p>
            <a:r>
              <a:rPr lang="en-US" sz="2300" dirty="0" smtClean="0">
                <a:latin typeface="Arial"/>
                <a:cs typeface="Arial"/>
              </a:rPr>
              <a:t>Of a tree growing in the water “it stood twelve to fifteen rods from the shore, where the water was thirty or forty feet deep…he was surprised to find that it was wrong end upward, with the stumps of the branches pointing down, and the small end firmly fastened in the sandy bottom.” </a:t>
            </a:r>
            <a:endParaRPr lang="en-US" sz="23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upside down tree.jpg"/>
          <p:cNvPicPr>
            <a:picLocks noChangeAspect="1"/>
          </p:cNvPicPr>
          <p:nvPr/>
        </p:nvPicPr>
        <p:blipFill>
          <a:blip r:embed="rId3" cstate="print"/>
          <a:stretch>
            <a:fillRect/>
          </a:stretch>
        </p:blipFill>
        <p:spPr>
          <a:xfrm>
            <a:off x="2154497" y="279060"/>
            <a:ext cx="4835005" cy="62998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a:cs typeface="Arial"/>
              </a:rPr>
              <a:t>Connections Between </a:t>
            </a:r>
            <a:r>
              <a:rPr lang="en-US" sz="3600" i="1" dirty="0" smtClean="0">
                <a:latin typeface="Arial"/>
                <a:cs typeface="Arial"/>
              </a:rPr>
              <a:t>The </a:t>
            </a:r>
            <a:r>
              <a:rPr lang="en-US" sz="3600" i="1" dirty="0" err="1" smtClean="0">
                <a:latin typeface="Arial"/>
                <a:cs typeface="Arial"/>
              </a:rPr>
              <a:t>Gita</a:t>
            </a:r>
            <a:r>
              <a:rPr lang="en-US" sz="3600" i="1" dirty="0" smtClean="0">
                <a:latin typeface="Arial"/>
                <a:cs typeface="Arial"/>
              </a:rPr>
              <a:t> </a:t>
            </a:r>
            <a:r>
              <a:rPr lang="en-US" sz="3600" dirty="0" smtClean="0">
                <a:latin typeface="Arial"/>
                <a:cs typeface="Arial"/>
              </a:rPr>
              <a:t>and </a:t>
            </a:r>
            <a:r>
              <a:rPr lang="en-US" sz="3600" i="1" dirty="0" smtClean="0">
                <a:latin typeface="Arial"/>
                <a:cs typeface="Arial"/>
              </a:rPr>
              <a:t>Walden</a:t>
            </a:r>
            <a:br>
              <a:rPr lang="en-US" sz="3600" i="1" dirty="0" smtClean="0">
                <a:latin typeface="Arial"/>
                <a:cs typeface="Arial"/>
              </a:rPr>
            </a:br>
            <a:r>
              <a:rPr lang="en-US" sz="3600" b="1" dirty="0" smtClean="0">
                <a:latin typeface="Arial"/>
                <a:cs typeface="Arial"/>
              </a:rPr>
              <a:t>The Field</a:t>
            </a:r>
            <a:endParaRPr lang="en-US" sz="3600" b="1" dirty="0">
              <a:latin typeface="Arial"/>
              <a:cs typeface="Arial"/>
            </a:endParaRPr>
          </a:p>
        </p:txBody>
      </p:sp>
      <p:sp>
        <p:nvSpPr>
          <p:cNvPr id="3" name="Text Placeholder 2"/>
          <p:cNvSpPr>
            <a:spLocks noGrp="1"/>
          </p:cNvSpPr>
          <p:nvPr>
            <p:ph type="body" idx="1"/>
          </p:nvPr>
        </p:nvSpPr>
        <p:spPr>
          <a:xfrm>
            <a:off x="457200" y="1371600"/>
            <a:ext cx="4040188" cy="639762"/>
          </a:xfrm>
        </p:spPr>
        <p:txBody>
          <a:bodyPr>
            <a:normAutofit/>
          </a:bodyPr>
          <a:lstStyle/>
          <a:p>
            <a:pPr algn="ctr"/>
            <a:r>
              <a:rPr lang="en-US" sz="2800" i="1" dirty="0" err="1" smtClean="0">
                <a:latin typeface="Arial"/>
                <a:cs typeface="Arial"/>
              </a:rPr>
              <a:t>Bhagavad</a:t>
            </a:r>
            <a:r>
              <a:rPr lang="en-US" sz="2800" i="1" dirty="0" smtClean="0">
                <a:latin typeface="Arial"/>
                <a:cs typeface="Arabic Typesetting" pitchFamily="66" charset="-78"/>
              </a:rPr>
              <a:t> </a:t>
            </a:r>
            <a:r>
              <a:rPr lang="en-US" sz="2800" i="1" dirty="0" err="1" smtClean="0">
                <a:latin typeface="Arial"/>
                <a:cs typeface="Arabic Typesetting" pitchFamily="66" charset="-78"/>
              </a:rPr>
              <a:t>Gita</a:t>
            </a:r>
            <a:endParaRPr lang="en-US" sz="2800" i="1" dirty="0">
              <a:latin typeface="Arial"/>
              <a:cs typeface="Arabic Typesetting" pitchFamily="66" charset="-78"/>
            </a:endParaRPr>
          </a:p>
        </p:txBody>
      </p:sp>
      <p:sp>
        <p:nvSpPr>
          <p:cNvPr id="4" name="Content Placeholder 3"/>
          <p:cNvSpPr>
            <a:spLocks noGrp="1"/>
          </p:cNvSpPr>
          <p:nvPr>
            <p:ph sz="half" idx="2"/>
          </p:nvPr>
        </p:nvSpPr>
        <p:spPr/>
        <p:txBody>
          <a:bodyPr>
            <a:normAutofit fontScale="92500" lnSpcReduction="20000"/>
          </a:bodyPr>
          <a:lstStyle/>
          <a:p>
            <a:r>
              <a:rPr lang="en-US" dirty="0" smtClean="0">
                <a:latin typeface="Arial"/>
                <a:cs typeface="Arabic Typesetting" pitchFamily="66" charset="-78"/>
              </a:rPr>
              <a:t>The 13</a:t>
            </a:r>
            <a:r>
              <a:rPr lang="en-US" baseline="30000" dirty="0" smtClean="0">
                <a:latin typeface="Arial"/>
                <a:cs typeface="Arabic Typesetting" pitchFamily="66" charset="-78"/>
              </a:rPr>
              <a:t>th</a:t>
            </a:r>
            <a:r>
              <a:rPr lang="en-US" dirty="0" smtClean="0">
                <a:latin typeface="Arial"/>
                <a:cs typeface="Arabic Typesetting" pitchFamily="66" charset="-78"/>
              </a:rPr>
              <a:t> Song of the </a:t>
            </a:r>
            <a:r>
              <a:rPr lang="en-US" dirty="0" err="1" smtClean="0">
                <a:latin typeface="Arial"/>
                <a:cs typeface="Arabic Typesetting" pitchFamily="66" charset="-78"/>
              </a:rPr>
              <a:t>Bhagavad</a:t>
            </a:r>
            <a:r>
              <a:rPr lang="en-US" dirty="0" smtClean="0">
                <a:latin typeface="Arial"/>
                <a:cs typeface="Arabic Typesetting" pitchFamily="66" charset="-78"/>
              </a:rPr>
              <a:t> </a:t>
            </a:r>
            <a:r>
              <a:rPr lang="en-US" dirty="0" err="1" smtClean="0">
                <a:latin typeface="Arial"/>
                <a:cs typeface="Arabic Typesetting" pitchFamily="66" charset="-78"/>
              </a:rPr>
              <a:t>Gita</a:t>
            </a:r>
            <a:r>
              <a:rPr lang="en-US" dirty="0" smtClean="0">
                <a:latin typeface="Arial"/>
                <a:cs typeface="Arabic Typesetting" pitchFamily="66" charset="-78"/>
              </a:rPr>
              <a:t> is “The Knower of the Field” explains the connection between the </a:t>
            </a:r>
            <a:r>
              <a:rPr lang="en-US" dirty="0" smtClean="0">
                <a:latin typeface="Arial"/>
                <a:cs typeface="Arial"/>
              </a:rPr>
              <a:t>earth</a:t>
            </a:r>
            <a:r>
              <a:rPr lang="en-US" dirty="0" smtClean="0">
                <a:latin typeface="Arial"/>
                <a:cs typeface="Arabic Typesetting" pitchFamily="66" charset="-78"/>
              </a:rPr>
              <a:t> and the material world</a:t>
            </a:r>
          </a:p>
          <a:p>
            <a:r>
              <a:rPr lang="en-US" dirty="0" smtClean="0">
                <a:latin typeface="Arial"/>
                <a:cs typeface="Arabic Typesetting" pitchFamily="66" charset="-78"/>
              </a:rPr>
              <a:t>“The field contains the great elements,/ individuality, understanding,/</a:t>
            </a:r>
            <a:r>
              <a:rPr lang="en-US" dirty="0" err="1" smtClean="0">
                <a:latin typeface="Arial"/>
                <a:cs typeface="Arabic Typesetting" pitchFamily="66" charset="-78"/>
              </a:rPr>
              <a:t>unmanifest</a:t>
            </a:r>
            <a:r>
              <a:rPr lang="en-US" dirty="0" smtClean="0">
                <a:latin typeface="Arial"/>
                <a:cs typeface="Arabic Typesetting" pitchFamily="66" charset="-78"/>
              </a:rPr>
              <a:t> nature…”</a:t>
            </a:r>
          </a:p>
          <a:p>
            <a:r>
              <a:rPr lang="en-US" dirty="0" smtClean="0">
                <a:latin typeface="Arial"/>
                <a:cs typeface="Arabic Typesetting" pitchFamily="66" charset="-78"/>
              </a:rPr>
              <a:t>By tending to the field one gains knowledge both material and spiritual</a:t>
            </a:r>
            <a:endParaRPr lang="en-US" dirty="0">
              <a:latin typeface="Arial"/>
              <a:cs typeface="Arabic Typesetting" pitchFamily="66" charset="-78"/>
            </a:endParaRPr>
          </a:p>
        </p:txBody>
      </p:sp>
      <p:sp>
        <p:nvSpPr>
          <p:cNvPr id="5" name="Text Placeholder 4"/>
          <p:cNvSpPr>
            <a:spLocks noGrp="1"/>
          </p:cNvSpPr>
          <p:nvPr>
            <p:ph type="body" sz="quarter" idx="3"/>
          </p:nvPr>
        </p:nvSpPr>
        <p:spPr>
          <a:xfrm>
            <a:off x="4648200" y="1371600"/>
            <a:ext cx="4041775" cy="639762"/>
          </a:xfrm>
        </p:spPr>
        <p:txBody>
          <a:bodyPr>
            <a:normAutofit/>
          </a:bodyPr>
          <a:lstStyle/>
          <a:p>
            <a:pPr algn="ctr"/>
            <a:r>
              <a:rPr lang="en-US" sz="2800" i="1" dirty="0" smtClean="0">
                <a:latin typeface="Arial"/>
                <a:cs typeface="Arial"/>
              </a:rPr>
              <a:t>Walden</a:t>
            </a:r>
            <a:endParaRPr lang="en-US" sz="2800" i="1" dirty="0">
              <a:latin typeface="Arial"/>
              <a:cs typeface="Arial"/>
            </a:endParaRPr>
          </a:p>
        </p:txBody>
      </p:sp>
      <p:sp>
        <p:nvSpPr>
          <p:cNvPr id="6" name="Content Placeholder 5"/>
          <p:cNvSpPr>
            <a:spLocks noGrp="1"/>
          </p:cNvSpPr>
          <p:nvPr>
            <p:ph sz="quarter" idx="4"/>
          </p:nvPr>
        </p:nvSpPr>
        <p:spPr>
          <a:xfrm>
            <a:off x="4645025" y="2174874"/>
            <a:ext cx="4041775" cy="4454525"/>
          </a:xfrm>
        </p:spPr>
        <p:txBody>
          <a:bodyPr>
            <a:normAutofit fontScale="85000" lnSpcReduction="20000"/>
          </a:bodyPr>
          <a:lstStyle/>
          <a:p>
            <a:r>
              <a:rPr lang="en-US" dirty="0" smtClean="0">
                <a:latin typeface="Arial"/>
                <a:cs typeface="Arabic Typesetting" pitchFamily="66" charset="-78"/>
              </a:rPr>
              <a:t>In “The Bean Field” Thoreau explains that he is “determined to know beans”</a:t>
            </a:r>
          </a:p>
          <a:p>
            <a:r>
              <a:rPr lang="en-US" dirty="0" smtClean="0">
                <a:latin typeface="Arial"/>
                <a:cs typeface="Arabic Typesetting" pitchFamily="66" charset="-78"/>
              </a:rPr>
              <a:t>In this chapter Thoreau reflects on the process of overpowering nature in order to make the earth grow beans instead of weeds</a:t>
            </a:r>
          </a:p>
          <a:p>
            <a:r>
              <a:rPr lang="en-US" dirty="0" smtClean="0">
                <a:latin typeface="Arial"/>
                <a:cs typeface="Arabic Typesetting" pitchFamily="66" charset="-78"/>
              </a:rPr>
              <a:t>He also reflects on the manner in which his daily labor leads him to appreciate the natural wonders around him</a:t>
            </a:r>
          </a:p>
          <a:p>
            <a:r>
              <a:rPr lang="en-US" dirty="0" smtClean="0">
                <a:latin typeface="Arial"/>
                <a:cs typeface="Arabic Typesetting" pitchFamily="66" charset="-78"/>
              </a:rPr>
              <a:t>As Thoreau comes to “know beans” he also gains knowledge of the material and spiritual worlds</a:t>
            </a:r>
            <a:endParaRPr lang="en-US" dirty="0">
              <a:latin typeface="Arial"/>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latin typeface="Arial"/>
                <a:ea typeface="Microsoft Himalaya" pitchFamily="2" charset="0"/>
                <a:cs typeface="Arabic Typesetting" pitchFamily="66" charset="-78"/>
              </a:rPr>
              <a:t>Transcendentalism</a:t>
            </a:r>
            <a:endParaRPr lang="en-US" dirty="0">
              <a:latin typeface="Arial"/>
              <a:ea typeface="Microsoft Himalaya" pitchFamily="2" charset="0"/>
              <a:cs typeface="Arabic Typesetting" pitchFamily="66" charset="-78"/>
            </a:endParaRPr>
          </a:p>
        </p:txBody>
      </p:sp>
      <p:sp>
        <p:nvSpPr>
          <p:cNvPr id="3" name="Content Placeholder 2"/>
          <p:cNvSpPr>
            <a:spLocks noGrp="1"/>
          </p:cNvSpPr>
          <p:nvPr>
            <p:ph idx="1"/>
          </p:nvPr>
        </p:nvSpPr>
        <p:spPr>
          <a:xfrm>
            <a:off x="457200" y="914400"/>
            <a:ext cx="8229600" cy="5211763"/>
          </a:xfrm>
        </p:spPr>
        <p:txBody>
          <a:bodyPr>
            <a:normAutofit/>
          </a:bodyPr>
          <a:lstStyle/>
          <a:p>
            <a:pPr>
              <a:buFont typeface="Wingdings" pitchFamily="2" charset="2"/>
              <a:buChar char="v"/>
            </a:pPr>
            <a:r>
              <a:rPr lang="en-US" sz="2400" dirty="0">
                <a:latin typeface="Arial"/>
                <a:cs typeface="Arial"/>
              </a:rPr>
              <a:t>C</a:t>
            </a:r>
            <a:r>
              <a:rPr lang="en-US" sz="2400" dirty="0" smtClean="0">
                <a:latin typeface="Arial"/>
                <a:cs typeface="Arial"/>
              </a:rPr>
              <a:t>irca 1830 Thoreau and Ralph Waldo Emerson were at the forefront of the creation Transcendentalism, a spiritual, political, and intellectual </a:t>
            </a:r>
            <a:r>
              <a:rPr lang="en-US" sz="2400" dirty="0" smtClean="0">
                <a:latin typeface="Arial"/>
                <a:ea typeface="Microsoft Himalaya" pitchFamily="2" charset="0"/>
                <a:cs typeface="Arabic Typesetting" pitchFamily="66" charset="-78"/>
              </a:rPr>
              <a:t>movement</a:t>
            </a:r>
            <a:r>
              <a:rPr lang="en-US" sz="2400" dirty="0" smtClean="0">
                <a:latin typeface="Arial"/>
                <a:cs typeface="Arial"/>
              </a:rPr>
              <a:t> in Concord, MA</a:t>
            </a:r>
            <a:endParaRPr lang="en-US" sz="2400" dirty="0">
              <a:latin typeface="Arial"/>
              <a:cs typeface="Arial"/>
            </a:endParaRPr>
          </a:p>
        </p:txBody>
      </p:sp>
      <p:pic>
        <p:nvPicPr>
          <p:cNvPr id="4" name="Picture 3" descr="tclubcover.jpg"/>
          <p:cNvPicPr>
            <a:picLocks noChangeAspect="1"/>
          </p:cNvPicPr>
          <p:nvPr/>
        </p:nvPicPr>
        <p:blipFill>
          <a:blip r:embed="rId3" cstate="print"/>
          <a:stretch>
            <a:fillRect/>
          </a:stretch>
        </p:blipFill>
        <p:spPr>
          <a:xfrm>
            <a:off x="5410200" y="2438400"/>
            <a:ext cx="2744390" cy="3797642"/>
          </a:xfrm>
          <a:prstGeom prst="rect">
            <a:avLst/>
          </a:prstGeom>
        </p:spPr>
      </p:pic>
      <p:pic>
        <p:nvPicPr>
          <p:cNvPr id="6" name="Picture 5" descr="halesMapSection.jpg"/>
          <p:cNvPicPr>
            <a:picLocks noChangeAspect="1"/>
          </p:cNvPicPr>
          <p:nvPr/>
        </p:nvPicPr>
        <p:blipFill>
          <a:blip r:embed="rId4" cstate="print"/>
          <a:stretch>
            <a:fillRect/>
          </a:stretch>
        </p:blipFill>
        <p:spPr>
          <a:xfrm>
            <a:off x="1371600" y="2399410"/>
            <a:ext cx="3230874" cy="3781934"/>
          </a:xfrm>
          <a:prstGeom prst="rect">
            <a:avLst/>
          </a:prstGeom>
        </p:spPr>
      </p:pic>
      <p:sp>
        <p:nvSpPr>
          <p:cNvPr id="7" name="TextBox 6"/>
          <p:cNvSpPr txBox="1"/>
          <p:nvPr/>
        </p:nvSpPr>
        <p:spPr>
          <a:xfrm>
            <a:off x="1600200" y="6172200"/>
            <a:ext cx="2590800" cy="461665"/>
          </a:xfrm>
          <a:prstGeom prst="rect">
            <a:avLst/>
          </a:prstGeom>
          <a:noFill/>
        </p:spPr>
        <p:txBody>
          <a:bodyPr wrap="square" rtlCol="0">
            <a:spAutoFit/>
          </a:bodyPr>
          <a:lstStyle/>
          <a:p>
            <a:pPr algn="ctr"/>
            <a:r>
              <a:rPr lang="en-US" sz="2400" dirty="0" smtClean="0">
                <a:latin typeface="Arabic Typesetting" pitchFamily="66" charset="-78"/>
                <a:cs typeface="Arabic Typesetting" pitchFamily="66" charset="-78"/>
              </a:rPr>
              <a:t>Concord </a:t>
            </a:r>
            <a:r>
              <a:rPr lang="en-US" sz="2400" dirty="0" smtClean="0">
                <a:latin typeface="Arial"/>
                <a:cs typeface="Arabic Typesetting" pitchFamily="66" charset="-78"/>
              </a:rPr>
              <a:t>1830</a:t>
            </a:r>
            <a:endParaRPr lang="en-US" sz="2400" dirty="0">
              <a:latin typeface="Arial"/>
              <a:cs typeface="Arabic Typesetting" pitchFamily="66"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Thoreaus_bean_field.jpg"/>
          <p:cNvPicPr>
            <a:picLocks noChangeAspect="1"/>
          </p:cNvPicPr>
          <p:nvPr/>
        </p:nvPicPr>
        <p:blipFill>
          <a:blip r:embed="rId3" cstate="print"/>
          <a:stretch>
            <a:fillRect/>
          </a:stretch>
        </p:blipFill>
        <p:spPr>
          <a:xfrm>
            <a:off x="949153" y="457200"/>
            <a:ext cx="7245694" cy="5186747"/>
          </a:xfrm>
          <a:prstGeom prst="rect">
            <a:avLst/>
          </a:prstGeom>
        </p:spPr>
      </p:pic>
      <p:sp>
        <p:nvSpPr>
          <p:cNvPr id="8" name="TextBox 7"/>
          <p:cNvSpPr txBox="1"/>
          <p:nvPr/>
        </p:nvSpPr>
        <p:spPr>
          <a:xfrm>
            <a:off x="1447800" y="5943600"/>
            <a:ext cx="5943600" cy="584775"/>
          </a:xfrm>
          <a:prstGeom prst="rect">
            <a:avLst/>
          </a:prstGeom>
          <a:noFill/>
        </p:spPr>
        <p:txBody>
          <a:bodyPr wrap="square" rtlCol="0" anchor="ctr">
            <a:spAutoFit/>
          </a:bodyPr>
          <a:lstStyle/>
          <a:p>
            <a:pPr algn="ctr"/>
            <a:r>
              <a:rPr lang="en-US" sz="3200" dirty="0" smtClean="0">
                <a:latin typeface="Arial"/>
                <a:cs typeface="Arabic Typesetting" pitchFamily="66" charset="-78"/>
              </a:rPr>
              <a:t>Site of Thoreau’s Bean Field</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600" dirty="0" smtClean="0">
                <a:latin typeface="Arial"/>
                <a:cs typeface="Arial"/>
              </a:rPr>
              <a:t>Connections between </a:t>
            </a:r>
            <a:r>
              <a:rPr lang="en-US" sz="3600" i="1" dirty="0" smtClean="0">
                <a:latin typeface="Arial"/>
                <a:cs typeface="Arial"/>
              </a:rPr>
              <a:t>Walden</a:t>
            </a:r>
            <a:r>
              <a:rPr lang="en-US" sz="3600" dirty="0" smtClean="0">
                <a:latin typeface="Arial"/>
                <a:cs typeface="Arial"/>
              </a:rPr>
              <a:t> and Buddhism</a:t>
            </a:r>
            <a:endParaRPr lang="en-US" sz="3600" dirty="0">
              <a:latin typeface="Arial"/>
              <a:cs typeface="Arial"/>
            </a:endParaRPr>
          </a:p>
        </p:txBody>
      </p:sp>
      <p:sp>
        <p:nvSpPr>
          <p:cNvPr id="3" name="Content Placeholder 2"/>
          <p:cNvSpPr>
            <a:spLocks noGrp="1"/>
          </p:cNvSpPr>
          <p:nvPr>
            <p:ph idx="1"/>
          </p:nvPr>
        </p:nvSpPr>
        <p:spPr>
          <a:xfrm>
            <a:off x="457200" y="1219200"/>
            <a:ext cx="8229600" cy="6019800"/>
          </a:xfrm>
        </p:spPr>
        <p:txBody>
          <a:bodyPr>
            <a:normAutofit fontScale="92500" lnSpcReduction="10000"/>
          </a:bodyPr>
          <a:lstStyle/>
          <a:p>
            <a:pPr algn="ctr">
              <a:buNone/>
            </a:pPr>
            <a:endParaRPr lang="en-US" b="1" dirty="0" smtClean="0">
              <a:latin typeface="Arabic Typesetting" pitchFamily="66" charset="-78"/>
              <a:cs typeface="Arabic Typesetting" pitchFamily="66" charset="-78"/>
            </a:endParaRPr>
          </a:p>
          <a:p>
            <a:pPr algn="ctr">
              <a:buNone/>
            </a:pPr>
            <a:endParaRPr lang="en-US" b="1" dirty="0" smtClean="0">
              <a:latin typeface="Arabic Typesetting" pitchFamily="66" charset="-78"/>
              <a:cs typeface="Arabic Typesetting" pitchFamily="66" charset="-78"/>
            </a:endParaRPr>
          </a:p>
          <a:p>
            <a:pPr algn="ctr">
              <a:buNone/>
            </a:pPr>
            <a:endParaRPr lang="en-US" b="1" dirty="0" smtClean="0">
              <a:latin typeface="Arabic Typesetting" pitchFamily="66" charset="-78"/>
              <a:cs typeface="Arabic Typesetting" pitchFamily="66" charset="-78"/>
            </a:endParaRPr>
          </a:p>
          <a:p>
            <a:pPr algn="ctr">
              <a:buNone/>
            </a:pPr>
            <a:endParaRPr lang="en-US" b="1" dirty="0" smtClean="0">
              <a:latin typeface="Arabic Typesetting" pitchFamily="66" charset="-78"/>
              <a:cs typeface="Arabic Typesetting" pitchFamily="66" charset="-78"/>
            </a:endParaRPr>
          </a:p>
          <a:p>
            <a:pPr algn="ctr">
              <a:buNone/>
            </a:pPr>
            <a:endParaRPr lang="en-US" b="1" dirty="0" smtClean="0">
              <a:latin typeface="Arabic Typesetting" pitchFamily="66" charset="-78"/>
              <a:cs typeface="Arabic Typesetting" pitchFamily="66" charset="-78"/>
            </a:endParaRPr>
          </a:p>
          <a:p>
            <a:pPr algn="ctr">
              <a:buNone/>
            </a:pPr>
            <a:r>
              <a:rPr lang="en-US" sz="3000" b="1" dirty="0" smtClean="0">
                <a:latin typeface="Arabic Typesetting" pitchFamily="66" charset="-78"/>
                <a:cs typeface="Arabic Typesetting" pitchFamily="66" charset="-78"/>
              </a:rPr>
              <a:t>Impermanence</a:t>
            </a:r>
          </a:p>
          <a:p>
            <a:r>
              <a:rPr lang="en-US" sz="2800" dirty="0" smtClean="0">
                <a:latin typeface="Arial"/>
                <a:cs typeface="Arial"/>
              </a:rPr>
              <a:t>Among the core doctrines of Buddhism is a belief that all is impermanent, for all that is created is interdependent</a:t>
            </a:r>
          </a:p>
          <a:p>
            <a:pPr lvl="1"/>
            <a:r>
              <a:rPr lang="en-US" dirty="0" smtClean="0">
                <a:latin typeface="Arial"/>
                <a:cs typeface="Arial"/>
              </a:rPr>
              <a:t>For example, in order for a cupcake to exist it requires ingredients (butter, sugar, eggs, flour, etc), a baker to combine the ingredients, an oven to heat the ingredients, air to cool</a:t>
            </a:r>
          </a:p>
          <a:p>
            <a:pPr lvl="1"/>
            <a:endParaRPr lang="en-US" dirty="0" smtClean="0">
              <a:latin typeface="Arabic Typesetting" pitchFamily="66" charset="-78"/>
              <a:cs typeface="Arabic Typesetting" pitchFamily="66" charset="-78"/>
            </a:endParaRPr>
          </a:p>
          <a:p>
            <a:pPr algn="ctr">
              <a:buNone/>
            </a:pPr>
            <a:endParaRPr lang="en-US" dirty="0">
              <a:latin typeface="Arabic Typesetting" pitchFamily="66" charset="-78"/>
              <a:cs typeface="Arabic Typesetting" pitchFamily="66" charset="-78"/>
            </a:endParaRPr>
          </a:p>
        </p:txBody>
      </p:sp>
      <p:pic>
        <p:nvPicPr>
          <p:cNvPr id="4" name="Picture 3" descr="sand mandala.png"/>
          <p:cNvPicPr>
            <a:picLocks noChangeAspect="1"/>
          </p:cNvPicPr>
          <p:nvPr/>
        </p:nvPicPr>
        <p:blipFill>
          <a:blip r:embed="rId3" cstate="print"/>
          <a:stretch>
            <a:fillRect/>
          </a:stretch>
        </p:blipFill>
        <p:spPr>
          <a:xfrm>
            <a:off x="2209800" y="1086787"/>
            <a:ext cx="4800600" cy="31322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a:cs typeface="Arial"/>
              </a:rPr>
              <a:t>Connections between </a:t>
            </a:r>
            <a:r>
              <a:rPr lang="en-US" sz="3600" i="1" dirty="0" smtClean="0">
                <a:latin typeface="Arial"/>
                <a:cs typeface="Arial"/>
              </a:rPr>
              <a:t>Walden</a:t>
            </a:r>
            <a:r>
              <a:rPr lang="en-US" sz="3600" dirty="0" smtClean="0">
                <a:latin typeface="Arial"/>
                <a:cs typeface="Arial"/>
              </a:rPr>
              <a:t> and Buddhism</a:t>
            </a:r>
            <a:endParaRPr lang="en-US" sz="3600" dirty="0">
              <a:latin typeface="Arial"/>
              <a:cs typeface="Arial"/>
            </a:endParaRPr>
          </a:p>
        </p:txBody>
      </p:sp>
      <p:sp>
        <p:nvSpPr>
          <p:cNvPr id="3" name="Content Placeholder 2"/>
          <p:cNvSpPr>
            <a:spLocks noGrp="1"/>
          </p:cNvSpPr>
          <p:nvPr>
            <p:ph idx="1"/>
          </p:nvPr>
        </p:nvSpPr>
        <p:spPr>
          <a:xfrm>
            <a:off x="457200" y="1295400"/>
            <a:ext cx="8229600" cy="4525963"/>
          </a:xfrm>
        </p:spPr>
        <p:txBody>
          <a:bodyPr/>
          <a:lstStyle/>
          <a:p>
            <a:pPr algn="ctr">
              <a:buNone/>
            </a:pPr>
            <a:r>
              <a:rPr lang="en-US" sz="3000" b="1" dirty="0" smtClean="0">
                <a:latin typeface="Arial"/>
                <a:cs typeface="Arabic Typesetting" pitchFamily="66" charset="-78"/>
              </a:rPr>
              <a:t>Impermanence</a:t>
            </a:r>
          </a:p>
          <a:p>
            <a:r>
              <a:rPr lang="en-US" sz="2600" dirty="0" smtClean="0">
                <a:latin typeface="Arial"/>
                <a:cs typeface="Arabic Typesetting" pitchFamily="66" charset="-78"/>
              </a:rPr>
              <a:t>Thoreau points to an understanding of interconnectivity and impermanence as he explains his departure from Walden Pond</a:t>
            </a:r>
          </a:p>
          <a:p>
            <a:pPr lvl="1"/>
            <a:r>
              <a:rPr lang="en-US" sz="2600" dirty="0" smtClean="0">
                <a:latin typeface="Arial"/>
                <a:cs typeface="Arabic Typesetting" pitchFamily="66" charset="-78"/>
              </a:rPr>
              <a:t>“I left the woods for as good a reason as I went there.  Perhaps it seemed to be that I had several more lives to live, and could not spare any more time for that one.”</a:t>
            </a:r>
          </a:p>
          <a:p>
            <a:pPr lvl="1">
              <a:buNone/>
            </a:pPr>
            <a:endParaRPr lang="en-US" dirty="0">
              <a:latin typeface="Arabic Typesetting" pitchFamily="66" charset="-78"/>
              <a:cs typeface="Arabic Typesetting" pitchFamily="66" charset="-78"/>
            </a:endParaRPr>
          </a:p>
        </p:txBody>
      </p:sp>
      <p:pic>
        <p:nvPicPr>
          <p:cNvPr id="4" name="Picture 3" descr="Homer Walden Pond.jpg"/>
          <p:cNvPicPr>
            <a:picLocks noChangeAspect="1"/>
          </p:cNvPicPr>
          <p:nvPr/>
        </p:nvPicPr>
        <p:blipFill>
          <a:blip r:embed="rId3" cstate="print"/>
          <a:stretch>
            <a:fillRect/>
          </a:stretch>
        </p:blipFill>
        <p:spPr>
          <a:xfrm>
            <a:off x="4038600" y="4419600"/>
            <a:ext cx="3370890" cy="20824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600" dirty="0" smtClean="0">
                <a:latin typeface="Arabic Typesetting" pitchFamily="66" charset="-78"/>
                <a:cs typeface="Arabic Typesetting" pitchFamily="66" charset="-78"/>
              </a:rPr>
              <a:t>Connections </a:t>
            </a:r>
            <a:r>
              <a:rPr lang="en-US" sz="3600" dirty="0" smtClean="0">
                <a:latin typeface="Arial"/>
                <a:cs typeface="Arial"/>
              </a:rPr>
              <a:t>between</a:t>
            </a:r>
            <a:r>
              <a:rPr lang="en-US" sz="3600" dirty="0" smtClean="0">
                <a:latin typeface="Arabic Typesetting" pitchFamily="66" charset="-78"/>
                <a:cs typeface="Arabic Typesetting" pitchFamily="66" charset="-78"/>
              </a:rPr>
              <a:t> </a:t>
            </a:r>
            <a:r>
              <a:rPr lang="en-US" sz="3600" i="1" dirty="0" smtClean="0">
                <a:latin typeface="Arabic Typesetting" pitchFamily="66" charset="-78"/>
                <a:cs typeface="Arabic Typesetting" pitchFamily="66" charset="-78"/>
              </a:rPr>
              <a:t>Walden</a:t>
            </a:r>
            <a:r>
              <a:rPr lang="en-US" sz="3600" dirty="0" smtClean="0">
                <a:latin typeface="Arabic Typesetting" pitchFamily="66" charset="-78"/>
                <a:cs typeface="Arabic Typesetting" pitchFamily="66" charset="-78"/>
              </a:rPr>
              <a:t> and Buddhism</a:t>
            </a:r>
            <a:endParaRPr lang="en-US" sz="3600" dirty="0"/>
          </a:p>
        </p:txBody>
      </p:sp>
      <p:sp>
        <p:nvSpPr>
          <p:cNvPr id="3" name="Content Placeholder 2"/>
          <p:cNvSpPr>
            <a:spLocks noGrp="1"/>
          </p:cNvSpPr>
          <p:nvPr>
            <p:ph idx="1"/>
          </p:nvPr>
        </p:nvSpPr>
        <p:spPr>
          <a:xfrm>
            <a:off x="457200" y="1066800"/>
            <a:ext cx="8229600" cy="4830763"/>
          </a:xfrm>
        </p:spPr>
        <p:txBody>
          <a:bodyPr>
            <a:normAutofit/>
          </a:bodyPr>
          <a:lstStyle/>
          <a:p>
            <a:pPr algn="ctr">
              <a:buNone/>
            </a:pPr>
            <a:r>
              <a:rPr lang="en-US" sz="2800" dirty="0" smtClean="0">
                <a:latin typeface="Arial"/>
                <a:cs typeface="Arial"/>
              </a:rPr>
              <a:t>The Four Noble Truths</a:t>
            </a:r>
          </a:p>
          <a:p>
            <a:pPr marL="514350" indent="-514350">
              <a:buFont typeface="+mj-lt"/>
              <a:buAutoNum type="arabicPeriod"/>
            </a:pPr>
            <a:r>
              <a:rPr lang="en-US" sz="2800" dirty="0" smtClean="0">
                <a:latin typeface="Arial"/>
                <a:cs typeface="Arial"/>
              </a:rPr>
              <a:t>Life is suffering</a:t>
            </a:r>
          </a:p>
          <a:p>
            <a:pPr marL="514350" indent="-514350">
              <a:buFont typeface="+mj-lt"/>
              <a:buAutoNum type="arabicPeriod"/>
            </a:pPr>
            <a:r>
              <a:rPr lang="en-US" sz="2800" dirty="0" smtClean="0">
                <a:latin typeface="Arial"/>
                <a:cs typeface="Arial"/>
              </a:rPr>
              <a:t>The cause of suffering is desire</a:t>
            </a:r>
          </a:p>
          <a:p>
            <a:pPr marL="514350" indent="-514350">
              <a:buFont typeface="+mj-lt"/>
              <a:buAutoNum type="arabicPeriod"/>
            </a:pPr>
            <a:r>
              <a:rPr lang="en-US" sz="2800" dirty="0" smtClean="0">
                <a:latin typeface="Arial"/>
                <a:cs typeface="Arial"/>
              </a:rPr>
              <a:t>Removing desire removes suffering</a:t>
            </a:r>
          </a:p>
          <a:p>
            <a:pPr marL="514350" indent="-514350">
              <a:buFont typeface="+mj-lt"/>
              <a:buAutoNum type="arabicPeriod"/>
            </a:pPr>
            <a:r>
              <a:rPr lang="en-US" sz="2800" dirty="0" smtClean="0">
                <a:latin typeface="Arial"/>
                <a:cs typeface="Arial"/>
              </a:rPr>
              <a:t>The eight fold path is a means to conquering desire</a:t>
            </a:r>
          </a:p>
        </p:txBody>
      </p:sp>
      <p:pic>
        <p:nvPicPr>
          <p:cNvPr id="6" name="Picture 5" descr="8 fold.gif"/>
          <p:cNvPicPr>
            <a:picLocks noChangeAspect="1"/>
          </p:cNvPicPr>
          <p:nvPr/>
        </p:nvPicPr>
        <p:blipFill>
          <a:blip r:embed="rId3" cstate="print"/>
          <a:stretch>
            <a:fillRect/>
          </a:stretch>
        </p:blipFill>
        <p:spPr>
          <a:xfrm>
            <a:off x="2409825" y="3667125"/>
            <a:ext cx="4324350" cy="31908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a:cs typeface="Arial"/>
              </a:rPr>
              <a:t>Connections between </a:t>
            </a:r>
            <a:r>
              <a:rPr lang="en-US" sz="3600" i="1" dirty="0" smtClean="0">
                <a:latin typeface="Arial"/>
                <a:cs typeface="Arial"/>
              </a:rPr>
              <a:t>Walden</a:t>
            </a:r>
            <a:r>
              <a:rPr lang="en-US" sz="3600" dirty="0" smtClean="0">
                <a:latin typeface="Arial"/>
                <a:cs typeface="Arial"/>
              </a:rPr>
              <a:t> and Buddhism</a:t>
            </a:r>
            <a:endParaRPr lang="en-US" sz="3600" dirty="0">
              <a:latin typeface="Arial"/>
              <a:cs typeface="Arial"/>
            </a:endParaRPr>
          </a:p>
        </p:txBody>
      </p:sp>
      <p:sp>
        <p:nvSpPr>
          <p:cNvPr id="3" name="Content Placeholder 2"/>
          <p:cNvSpPr>
            <a:spLocks noGrp="1"/>
          </p:cNvSpPr>
          <p:nvPr>
            <p:ph idx="1"/>
          </p:nvPr>
        </p:nvSpPr>
        <p:spPr>
          <a:xfrm>
            <a:off x="457200" y="1447800"/>
            <a:ext cx="8229600" cy="4297363"/>
          </a:xfrm>
        </p:spPr>
        <p:txBody>
          <a:bodyPr>
            <a:noAutofit/>
          </a:bodyPr>
          <a:lstStyle/>
          <a:p>
            <a:r>
              <a:rPr lang="en-US" sz="2600" dirty="0" smtClean="0">
                <a:latin typeface="Arial"/>
                <a:cs typeface="Arial"/>
              </a:rPr>
              <a:t>In </a:t>
            </a:r>
            <a:r>
              <a:rPr lang="en-US" sz="2600" i="1" dirty="0" smtClean="0">
                <a:latin typeface="Arial"/>
                <a:cs typeface="Arial"/>
              </a:rPr>
              <a:t>Walden</a:t>
            </a:r>
            <a:r>
              <a:rPr lang="en-US" sz="2600" dirty="0" smtClean="0">
                <a:latin typeface="Arial"/>
                <a:cs typeface="Arial"/>
              </a:rPr>
              <a:t> Thoreau makes a clear declaration that the absence of want of desire will lead to personal and spiritual fulfillment</a:t>
            </a:r>
          </a:p>
          <a:p>
            <a:pPr lvl="1"/>
            <a:r>
              <a:rPr lang="en-US" sz="2600" dirty="0" smtClean="0">
                <a:latin typeface="Arial"/>
                <a:cs typeface="Arial"/>
              </a:rPr>
              <a:t>“The mass of men lead lives of quiet desperation”</a:t>
            </a:r>
          </a:p>
          <a:p>
            <a:pPr lvl="2"/>
            <a:r>
              <a:rPr lang="en-US" sz="2600" dirty="0" smtClean="0">
                <a:latin typeface="Arial"/>
                <a:cs typeface="Arial"/>
              </a:rPr>
              <a:t>It is desire which leads to this life of desperation </a:t>
            </a:r>
          </a:p>
          <a:p>
            <a:pPr lvl="0"/>
            <a:r>
              <a:rPr lang="en-US" sz="2600" dirty="0" smtClean="0">
                <a:latin typeface="Arial"/>
                <a:cs typeface="Arial"/>
              </a:rPr>
              <a:t>“Our life is</a:t>
            </a:r>
            <a:r>
              <a:rPr lang="en-US" sz="2600" baseline="0" dirty="0" smtClean="0">
                <a:latin typeface="Arial"/>
                <a:cs typeface="Arial"/>
              </a:rPr>
              <a:t> frittered away by detail…Simplicity, simplicity, simplicity!</a:t>
            </a:r>
          </a:p>
          <a:p>
            <a:pPr lvl="0"/>
            <a:r>
              <a:rPr lang="en-US" sz="2600" baseline="0" dirty="0" smtClean="0">
                <a:latin typeface="Arial"/>
                <a:cs typeface="Arial"/>
              </a:rPr>
              <a:t>His work in Walden, then, is to address the</a:t>
            </a:r>
          </a:p>
          <a:p>
            <a:pPr lvl="0">
              <a:buNone/>
            </a:pPr>
            <a:r>
              <a:rPr lang="en-US" sz="2600" dirty="0">
                <a:latin typeface="Arial"/>
                <a:cs typeface="Arial"/>
              </a:rPr>
              <a:t>	</a:t>
            </a:r>
            <a:r>
              <a:rPr lang="en-US" sz="2600" baseline="0" dirty="0" smtClean="0">
                <a:latin typeface="Arial"/>
                <a:cs typeface="Arial"/>
              </a:rPr>
              <a:t> means to conquer desire</a:t>
            </a:r>
            <a:endParaRPr lang="en-US" sz="2600" dirty="0" smtClean="0">
              <a:latin typeface="Arial"/>
              <a:cs typeface="Arial"/>
            </a:endParaRPr>
          </a:p>
        </p:txBody>
      </p:sp>
      <p:pic>
        <p:nvPicPr>
          <p:cNvPr id="4" name="Picture 3" descr="Cabin sketch.jpg"/>
          <p:cNvPicPr>
            <a:picLocks noChangeAspect="1"/>
          </p:cNvPicPr>
          <p:nvPr/>
        </p:nvPicPr>
        <p:blipFill>
          <a:blip r:embed="rId3" cstate="print"/>
          <a:stretch>
            <a:fillRect/>
          </a:stretch>
        </p:blipFill>
        <p:spPr>
          <a:xfrm>
            <a:off x="7261710" y="4648200"/>
            <a:ext cx="1807284" cy="20573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a:cs typeface="Arial"/>
              </a:rPr>
              <a:t>Connections between </a:t>
            </a:r>
            <a:r>
              <a:rPr lang="en-US" sz="3600" i="1" dirty="0" smtClean="0">
                <a:latin typeface="Arial"/>
                <a:cs typeface="Arial"/>
              </a:rPr>
              <a:t>Walden</a:t>
            </a:r>
            <a:r>
              <a:rPr lang="en-US" sz="3600" dirty="0" smtClean="0">
                <a:latin typeface="Arial"/>
                <a:cs typeface="Arial"/>
              </a:rPr>
              <a:t> and Buddhism</a:t>
            </a:r>
            <a:endParaRPr lang="en-US" sz="3600" dirty="0">
              <a:latin typeface="Arial"/>
              <a:cs typeface="Arial"/>
            </a:endParaRPr>
          </a:p>
        </p:txBody>
      </p:sp>
      <p:sp>
        <p:nvSpPr>
          <p:cNvPr id="3" name="Content Placeholder 2"/>
          <p:cNvSpPr>
            <a:spLocks noGrp="1"/>
          </p:cNvSpPr>
          <p:nvPr>
            <p:ph idx="1"/>
          </p:nvPr>
        </p:nvSpPr>
        <p:spPr>
          <a:xfrm>
            <a:off x="457200" y="1600200"/>
            <a:ext cx="8229600" cy="4953000"/>
          </a:xfrm>
        </p:spPr>
        <p:txBody>
          <a:bodyPr/>
          <a:lstStyle/>
          <a:p>
            <a:pPr algn="ctr">
              <a:buNone/>
            </a:pPr>
            <a:r>
              <a:rPr lang="en-US" b="1" dirty="0" smtClean="0">
                <a:latin typeface="Arial"/>
                <a:cs typeface="Arial"/>
              </a:rPr>
              <a:t>Wake Up!</a:t>
            </a:r>
          </a:p>
          <a:p>
            <a:r>
              <a:rPr lang="en-US" sz="3000" dirty="0" smtClean="0">
                <a:latin typeface="Arial"/>
                <a:cs typeface="Arial"/>
              </a:rPr>
              <a:t>Buddha = One who has awakened</a:t>
            </a:r>
          </a:p>
          <a:p>
            <a:r>
              <a:rPr lang="en-US" sz="3000" dirty="0" smtClean="0">
                <a:latin typeface="Arial"/>
                <a:cs typeface="Arial"/>
              </a:rPr>
              <a:t>In </a:t>
            </a:r>
            <a:r>
              <a:rPr lang="en-US" sz="3000" i="1" dirty="0" smtClean="0">
                <a:latin typeface="Arial"/>
                <a:cs typeface="Arial"/>
              </a:rPr>
              <a:t>Walden </a:t>
            </a:r>
            <a:r>
              <a:rPr lang="en-US" sz="3000" dirty="0" smtClean="0">
                <a:latin typeface="Arial"/>
                <a:cs typeface="Arial"/>
              </a:rPr>
              <a:t>Thoreau call his readers to </a:t>
            </a:r>
          </a:p>
          <a:p>
            <a:pPr lvl="1">
              <a:buNone/>
            </a:pPr>
            <a:r>
              <a:rPr lang="en-US" sz="3000" dirty="0" smtClean="0">
                <a:latin typeface="Arial"/>
                <a:cs typeface="Arial"/>
              </a:rPr>
              <a:t>awaken: “We must learn to reawaken </a:t>
            </a:r>
          </a:p>
          <a:p>
            <a:pPr lvl="1">
              <a:buNone/>
            </a:pPr>
            <a:r>
              <a:rPr lang="en-US" sz="3000" dirty="0">
                <a:latin typeface="Arial"/>
                <a:cs typeface="Arial"/>
              </a:rPr>
              <a:t>a</a:t>
            </a:r>
            <a:r>
              <a:rPr lang="en-US" sz="3000" dirty="0" smtClean="0">
                <a:latin typeface="Arial"/>
                <a:cs typeface="Arial"/>
              </a:rPr>
              <a:t>nd keep ourselves awake, not by </a:t>
            </a:r>
          </a:p>
          <a:p>
            <a:pPr lvl="1">
              <a:buNone/>
            </a:pPr>
            <a:r>
              <a:rPr lang="en-US" sz="3000" dirty="0">
                <a:latin typeface="Arial"/>
                <a:cs typeface="Arial"/>
              </a:rPr>
              <a:t>m</a:t>
            </a:r>
            <a:r>
              <a:rPr lang="en-US" sz="3000" dirty="0" smtClean="0">
                <a:latin typeface="Arial"/>
                <a:cs typeface="Arial"/>
              </a:rPr>
              <a:t>echanical aids, but by an infinite expectation of the dawn….”</a:t>
            </a:r>
          </a:p>
          <a:p>
            <a:pPr lvl="1">
              <a:buNone/>
            </a:pPr>
            <a:endParaRPr lang="en-US" dirty="0" smtClean="0">
              <a:latin typeface="Arial"/>
              <a:cs typeface="Arial"/>
            </a:endParaRPr>
          </a:p>
          <a:p>
            <a:pPr algn="ctr">
              <a:buNone/>
            </a:pPr>
            <a:endParaRPr lang="en-US" b="1" dirty="0">
              <a:latin typeface="Arial"/>
              <a:cs typeface="Arial"/>
            </a:endParaRPr>
          </a:p>
        </p:txBody>
      </p:sp>
      <p:pic>
        <p:nvPicPr>
          <p:cNvPr id="4" name="Picture 3" descr="Wake Up.jpg"/>
          <p:cNvPicPr>
            <a:picLocks noChangeAspect="1"/>
          </p:cNvPicPr>
          <p:nvPr/>
        </p:nvPicPr>
        <p:blipFill>
          <a:blip r:embed="rId3" cstate="print"/>
          <a:stretch>
            <a:fillRect/>
          </a:stretch>
        </p:blipFill>
        <p:spPr>
          <a:xfrm>
            <a:off x="6927414" y="3810000"/>
            <a:ext cx="2216586" cy="2667000"/>
          </a:xfrm>
          <a:prstGeom prst="rect">
            <a:avLst/>
          </a:prstGeom>
        </p:spPr>
      </p:pic>
      <p:pic>
        <p:nvPicPr>
          <p:cNvPr id="5" name="Picture 4" descr="Walden dawn.jpg"/>
          <p:cNvPicPr>
            <a:picLocks noChangeAspect="1"/>
          </p:cNvPicPr>
          <p:nvPr/>
        </p:nvPicPr>
        <p:blipFill>
          <a:blip r:embed="rId4" cstate="print"/>
          <a:stretch>
            <a:fillRect/>
          </a:stretch>
        </p:blipFill>
        <p:spPr>
          <a:xfrm>
            <a:off x="6781800" y="914400"/>
            <a:ext cx="2095500" cy="1676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latin typeface="Arial"/>
                <a:cs typeface="Arial"/>
              </a:rPr>
              <a:t>Works Referenced</a:t>
            </a:r>
            <a:endParaRPr lang="en-US" sz="3600" dirty="0">
              <a:latin typeface="Arial"/>
              <a:cs typeface="Arial"/>
            </a:endParaRPr>
          </a:p>
        </p:txBody>
      </p:sp>
      <p:sp>
        <p:nvSpPr>
          <p:cNvPr id="3" name="Content Placeholder 2"/>
          <p:cNvSpPr>
            <a:spLocks noGrp="1"/>
          </p:cNvSpPr>
          <p:nvPr>
            <p:ph idx="1"/>
          </p:nvPr>
        </p:nvSpPr>
        <p:spPr>
          <a:xfrm>
            <a:off x="457200" y="914400"/>
            <a:ext cx="8229600" cy="5715000"/>
          </a:xfrm>
        </p:spPr>
        <p:txBody>
          <a:bodyPr>
            <a:noAutofit/>
          </a:bodyPr>
          <a:lstStyle/>
          <a:p>
            <a:pPr>
              <a:buNone/>
            </a:pPr>
            <a:r>
              <a:rPr lang="en-US" sz="2400" dirty="0" smtClean="0">
                <a:latin typeface="Arial"/>
                <a:cs typeface="Arial"/>
              </a:rPr>
              <a:t>Esposito, John L., Darrell J. </a:t>
            </a:r>
            <a:r>
              <a:rPr lang="en-US" sz="2400" dirty="0" err="1" smtClean="0">
                <a:latin typeface="Arial"/>
                <a:cs typeface="Arial"/>
              </a:rPr>
              <a:t>Fasching</a:t>
            </a:r>
            <a:r>
              <a:rPr lang="en-US" sz="2400" dirty="0" smtClean="0">
                <a:latin typeface="Arial"/>
                <a:cs typeface="Arial"/>
              </a:rPr>
              <a:t>, and Todd Thornton Lewis. </a:t>
            </a:r>
            <a:r>
              <a:rPr lang="en-US" sz="2400" i="1" dirty="0" smtClean="0">
                <a:latin typeface="Arial"/>
                <a:cs typeface="Arial"/>
              </a:rPr>
              <a:t>World Religions Today</a:t>
            </a:r>
            <a:r>
              <a:rPr lang="en-US" sz="2400" dirty="0" smtClean="0">
                <a:latin typeface="Arial"/>
                <a:cs typeface="Arial"/>
              </a:rPr>
              <a:t>. 2nd ed. New York: Oxford UP, 2006. Print.</a:t>
            </a:r>
          </a:p>
          <a:p>
            <a:pPr>
              <a:buNone/>
            </a:pPr>
            <a:r>
              <a:rPr lang="en-US" sz="2400" dirty="0" err="1" smtClean="0">
                <a:latin typeface="Arial"/>
                <a:cs typeface="Arial"/>
              </a:rPr>
              <a:t>Freidrich</a:t>
            </a:r>
            <a:r>
              <a:rPr lang="en-US" sz="2400" dirty="0" smtClean="0">
                <a:latin typeface="Arial"/>
                <a:cs typeface="Arial"/>
              </a:rPr>
              <a:t>, Paul.  </a:t>
            </a:r>
            <a:r>
              <a:rPr lang="en-US" sz="2400" i="1" dirty="0" smtClean="0">
                <a:latin typeface="Arial"/>
                <a:cs typeface="Arial"/>
              </a:rPr>
              <a:t>The </a:t>
            </a:r>
            <a:r>
              <a:rPr lang="en-US" sz="2400" i="1" dirty="0" err="1" smtClean="0">
                <a:latin typeface="Arial"/>
                <a:cs typeface="Arial"/>
              </a:rPr>
              <a:t>Gita</a:t>
            </a:r>
            <a:r>
              <a:rPr lang="en-US" sz="2400" i="1" dirty="0" smtClean="0">
                <a:latin typeface="Arial"/>
                <a:cs typeface="Arial"/>
              </a:rPr>
              <a:t> within Walden</a:t>
            </a:r>
            <a:r>
              <a:rPr lang="en-US" sz="2400" dirty="0" smtClean="0">
                <a:latin typeface="Arial"/>
                <a:cs typeface="Arial"/>
              </a:rPr>
              <a:t>.  Albany: State University of New York Press, 2008.  Print.</a:t>
            </a:r>
          </a:p>
          <a:p>
            <a:pPr>
              <a:buNone/>
            </a:pPr>
            <a:r>
              <a:rPr lang="en-US" sz="2400" dirty="0" err="1" smtClean="0">
                <a:latin typeface="Arial"/>
                <a:cs typeface="Arial"/>
              </a:rPr>
              <a:t>Gura</a:t>
            </a:r>
            <a:r>
              <a:rPr lang="en-US" sz="2400" dirty="0" smtClean="0">
                <a:latin typeface="Arial"/>
                <a:cs typeface="Arial"/>
              </a:rPr>
              <a:t>, Philip F.  </a:t>
            </a:r>
            <a:r>
              <a:rPr lang="en-US" sz="2400" i="1" dirty="0" smtClean="0">
                <a:latin typeface="Arial"/>
                <a:cs typeface="Arial"/>
              </a:rPr>
              <a:t>American Transcendentalism: A History.</a:t>
            </a:r>
            <a:r>
              <a:rPr lang="en-US" sz="2400" dirty="0" smtClean="0">
                <a:latin typeface="Arial"/>
                <a:cs typeface="Arial"/>
              </a:rPr>
              <a:t>  New York: Hill and Wang, 2007.  Print.</a:t>
            </a:r>
          </a:p>
          <a:p>
            <a:pPr>
              <a:buNone/>
            </a:pPr>
            <a:r>
              <a:rPr lang="en-US" sz="2400" dirty="0" smtClean="0">
                <a:latin typeface="Arial"/>
                <a:cs typeface="Arial"/>
              </a:rPr>
              <a:t>Thoreau, Henry David.  </a:t>
            </a:r>
            <a:r>
              <a:rPr lang="en-US" sz="2400" i="1" dirty="0" smtClean="0">
                <a:latin typeface="Arial"/>
                <a:cs typeface="Arial"/>
              </a:rPr>
              <a:t>Walden.</a:t>
            </a:r>
            <a:r>
              <a:rPr lang="en-US" sz="2400" dirty="0" smtClean="0">
                <a:latin typeface="Arial"/>
                <a:cs typeface="Arial"/>
              </a:rPr>
              <a:t>  New York, Penguin INC, 1980.  Print.</a:t>
            </a:r>
          </a:p>
          <a:p>
            <a:pPr>
              <a:buNone/>
            </a:pPr>
            <a:r>
              <a:rPr lang="en-US" sz="2400" dirty="0" smtClean="0">
                <a:latin typeface="Arial"/>
                <a:cs typeface="Arial"/>
              </a:rPr>
              <a:t>Tweed, Thomas.  </a:t>
            </a:r>
            <a:r>
              <a:rPr lang="en-US" sz="2400" i="1" dirty="0" smtClean="0">
                <a:latin typeface="Arial"/>
                <a:cs typeface="Arial"/>
              </a:rPr>
              <a:t>The American Encounter with Buddhism 1844-1912: Victorian Culture and the Limits of Dissent.  </a:t>
            </a:r>
            <a:r>
              <a:rPr lang="en-US" sz="2400" dirty="0" smtClean="0">
                <a:latin typeface="Arial"/>
                <a:cs typeface="Arial"/>
              </a:rPr>
              <a:t>Bloomington: Indiana University Press, 1992.  Print.</a:t>
            </a:r>
          </a:p>
          <a:p>
            <a:pPr>
              <a:buNone/>
            </a:pPr>
            <a:r>
              <a:rPr lang="en-US" sz="2400" dirty="0" smtClean="0">
                <a:latin typeface="Arial"/>
                <a:cs typeface="Arial"/>
              </a:rPr>
              <a:t>Wayne, Tiffany K.  </a:t>
            </a:r>
            <a:r>
              <a:rPr lang="en-US" sz="2400" i="1" dirty="0" smtClean="0">
                <a:latin typeface="Arial"/>
                <a:cs typeface="Arial"/>
              </a:rPr>
              <a:t>Encyclopedia of Transcendentalism</a:t>
            </a:r>
            <a:r>
              <a:rPr lang="en-US" sz="2400" dirty="0" smtClean="0">
                <a:latin typeface="Arial"/>
                <a:cs typeface="Arial"/>
              </a:rPr>
              <a:t>.  New York: Facts on File, 2006.  Print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sz="4000" dirty="0" smtClean="0">
                <a:latin typeface="Arial"/>
                <a:cs typeface="Arial"/>
              </a:rPr>
              <a:t>Why</a:t>
            </a:r>
            <a:r>
              <a:rPr lang="en-US" dirty="0" smtClean="0">
                <a:latin typeface="Arabic Typesetting" pitchFamily="66" charset="-78"/>
                <a:cs typeface="Arabic Typesetting" pitchFamily="66" charset="-78"/>
              </a:rPr>
              <a:t>?</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a:xfrm>
            <a:off x="685800" y="990600"/>
            <a:ext cx="8229600" cy="5562600"/>
          </a:xfrm>
        </p:spPr>
        <p:txBody>
          <a:bodyPr>
            <a:normAutofit/>
          </a:bodyPr>
          <a:lstStyle/>
          <a:p>
            <a:pPr>
              <a:buFont typeface="Wingdings" pitchFamily="2" charset="2"/>
              <a:buChar char="v"/>
            </a:pPr>
            <a:r>
              <a:rPr lang="en-US" sz="2162" dirty="0" smtClean="0">
                <a:latin typeface="Arial"/>
                <a:cs typeface="Arial"/>
              </a:rPr>
              <a:t>The founders of the movement were looking for religious, social, political, and intellectual reform</a:t>
            </a:r>
          </a:p>
          <a:p>
            <a:pPr lvl="1" algn="ctr">
              <a:buNone/>
            </a:pPr>
            <a:r>
              <a:rPr lang="en-US" sz="2162" dirty="0" smtClean="0">
                <a:latin typeface="Arial"/>
                <a:cs typeface="Arial"/>
              </a:rPr>
              <a:t>Religious Reform</a:t>
            </a:r>
          </a:p>
          <a:p>
            <a:pPr lvl="1">
              <a:buFont typeface="Wingdings" pitchFamily="2" charset="2"/>
              <a:buChar char="v"/>
            </a:pPr>
            <a:r>
              <a:rPr lang="en-US" sz="2162" dirty="0" smtClean="0">
                <a:latin typeface="Arial"/>
                <a:cs typeface="Arial"/>
              </a:rPr>
              <a:t>Transcendentalists disagreed with the doctrine of the Protestant/Unitarian churches</a:t>
            </a:r>
          </a:p>
          <a:p>
            <a:pPr lvl="1">
              <a:buFont typeface="Wingdings" pitchFamily="2" charset="2"/>
              <a:buChar char="v"/>
            </a:pPr>
            <a:r>
              <a:rPr lang="en-US" sz="2162" dirty="0" smtClean="0">
                <a:latin typeface="Arial"/>
                <a:cs typeface="Arial"/>
              </a:rPr>
              <a:t>Formed new religious identity that placed the relationship with spirituality in the hands of the individual rather than a priest or text with the idea that one should search inward to seek the divine</a:t>
            </a:r>
          </a:p>
          <a:p>
            <a:pPr lvl="1">
              <a:buFont typeface="Wingdings" pitchFamily="2" charset="2"/>
              <a:buChar char="v"/>
            </a:pPr>
            <a:r>
              <a:rPr lang="en-US" sz="2162" dirty="0" smtClean="0">
                <a:latin typeface="Arial"/>
                <a:cs typeface="Arial"/>
              </a:rPr>
              <a:t>Believed that all humans are divine</a:t>
            </a:r>
          </a:p>
          <a:p>
            <a:pPr lvl="1">
              <a:buFont typeface="Wingdings" pitchFamily="2" charset="2"/>
              <a:buChar char="v"/>
            </a:pPr>
            <a:r>
              <a:rPr lang="en-US" sz="2162" dirty="0" smtClean="0">
                <a:latin typeface="Arial"/>
                <a:cs typeface="Arial"/>
              </a:rPr>
              <a:t>Introduced the concept of the “Over-Soul” to the US</a:t>
            </a:r>
          </a:p>
          <a:p>
            <a:pPr lvl="2">
              <a:buFont typeface="Wingdings" pitchFamily="2" charset="2"/>
              <a:buChar char="v"/>
            </a:pPr>
            <a:r>
              <a:rPr lang="en-US" sz="2162" dirty="0" smtClean="0">
                <a:latin typeface="Arial"/>
                <a:cs typeface="Arial"/>
              </a:rPr>
              <a:t>Over-Soul = a universal truth or guiding force for</a:t>
            </a:r>
          </a:p>
          <a:p>
            <a:pPr lvl="2">
              <a:buNone/>
            </a:pPr>
            <a:r>
              <a:rPr lang="en-US" sz="2162" dirty="0" smtClean="0">
                <a:latin typeface="Arial"/>
                <a:cs typeface="Arial"/>
              </a:rPr>
              <a:t>   the universe</a:t>
            </a:r>
          </a:p>
          <a:p>
            <a:pPr lvl="1">
              <a:buNone/>
            </a:pPr>
            <a:endParaRPr lang="en-US" dirty="0">
              <a:latin typeface="Arabic Typesetting" pitchFamily="66" charset="-78"/>
              <a:cs typeface="Arabic Typesetting" pitchFamily="66" charset="-78"/>
            </a:endParaRPr>
          </a:p>
        </p:txBody>
      </p:sp>
      <p:pic>
        <p:nvPicPr>
          <p:cNvPr id="4" name="Picture 3" descr="oversoul.jpg"/>
          <p:cNvPicPr>
            <a:picLocks noChangeAspect="1"/>
          </p:cNvPicPr>
          <p:nvPr/>
        </p:nvPicPr>
        <p:blipFill>
          <a:blip r:embed="rId3" cstate="print"/>
          <a:stretch>
            <a:fillRect/>
          </a:stretch>
        </p:blipFill>
        <p:spPr>
          <a:xfrm>
            <a:off x="7931137" y="4953000"/>
            <a:ext cx="1212863" cy="1676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a:cs typeface="Arabic Typesetting" pitchFamily="66" charset="-78"/>
              </a:rPr>
              <a:t>The</a:t>
            </a:r>
            <a:r>
              <a:rPr lang="en-US" dirty="0" smtClean="0">
                <a:latin typeface="Arabic Typesetting" pitchFamily="66" charset="-78"/>
                <a:cs typeface="Arabic Typesetting" pitchFamily="66" charset="-78"/>
              </a:rPr>
              <a:t> Over-Soul</a:t>
            </a:r>
            <a:endParaRPr lang="en-US" dirty="0">
              <a:latin typeface="Arabic Typesetting" pitchFamily="66" charset="-78"/>
              <a:cs typeface="Arabic Typesetting" pitchFamily="66" charset="-78"/>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latin typeface="Arial"/>
                <a:cs typeface="Arial"/>
              </a:rPr>
              <a:t>The over-soul is linked to the Hindu and Buddhist concept of </a:t>
            </a:r>
            <a:r>
              <a:rPr lang="en-US" sz="2400" i="1" dirty="0" smtClean="0">
                <a:latin typeface="Arial"/>
                <a:cs typeface="Arial"/>
              </a:rPr>
              <a:t>atman</a:t>
            </a:r>
          </a:p>
          <a:p>
            <a:pPr lvl="1"/>
            <a:r>
              <a:rPr lang="en-US" sz="2400" i="1" dirty="0" smtClean="0">
                <a:latin typeface="Arial"/>
                <a:cs typeface="Arial"/>
              </a:rPr>
              <a:t>Atman</a:t>
            </a:r>
            <a:r>
              <a:rPr lang="en-US" sz="2400" dirty="0" smtClean="0">
                <a:latin typeface="Arial"/>
                <a:cs typeface="Arial"/>
              </a:rPr>
              <a:t> can be translated to mean “soul” or “inner self” or “essence” and in both Hindu and Buddhist practice one must look inward and acquire deep knowledge of the atman in order to reach enlightenment</a:t>
            </a:r>
            <a:endParaRPr lang="en-US" sz="2400" i="1" dirty="0">
              <a:latin typeface="Arial"/>
              <a:cs typeface="Arial"/>
            </a:endParaRPr>
          </a:p>
        </p:txBody>
      </p:sp>
      <p:pic>
        <p:nvPicPr>
          <p:cNvPr id="4" name="Picture 3" descr="AtmanEternalSoulInfiniteCosmicConsciousnessBrahman.jpg"/>
          <p:cNvPicPr>
            <a:picLocks noChangeAspect="1"/>
          </p:cNvPicPr>
          <p:nvPr/>
        </p:nvPicPr>
        <p:blipFill>
          <a:blip r:embed="rId3" cstate="print"/>
          <a:stretch>
            <a:fillRect/>
          </a:stretch>
        </p:blipFill>
        <p:spPr>
          <a:xfrm>
            <a:off x="2665945" y="3530673"/>
            <a:ext cx="3812110" cy="317492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latin typeface="Arial"/>
                <a:cs typeface="Arabic Typesetting" pitchFamily="66" charset="-78"/>
              </a:rPr>
              <a:t>The Divinity of Nature</a:t>
            </a:r>
            <a:endParaRPr lang="en-US" sz="3600" dirty="0">
              <a:latin typeface="Arial"/>
              <a:cs typeface="Arabic Typesetting" pitchFamily="66" charset="-78"/>
            </a:endParaRPr>
          </a:p>
        </p:txBody>
      </p:sp>
      <p:sp>
        <p:nvSpPr>
          <p:cNvPr id="3" name="Content Placeholder 2"/>
          <p:cNvSpPr>
            <a:spLocks noGrp="1"/>
          </p:cNvSpPr>
          <p:nvPr>
            <p:ph idx="1"/>
          </p:nvPr>
        </p:nvSpPr>
        <p:spPr>
          <a:xfrm>
            <a:off x="457200" y="990600"/>
            <a:ext cx="8229600" cy="5334000"/>
          </a:xfrm>
        </p:spPr>
        <p:txBody>
          <a:bodyPr>
            <a:normAutofit/>
          </a:bodyPr>
          <a:lstStyle/>
          <a:p>
            <a:r>
              <a:rPr lang="en-US" sz="2400" dirty="0" smtClean="0">
                <a:latin typeface="Arial"/>
                <a:cs typeface="Arial"/>
              </a:rPr>
              <a:t>With Transcendentalism also came a shift in the perception of the natural world</a:t>
            </a:r>
          </a:p>
          <a:p>
            <a:r>
              <a:rPr lang="en-US" sz="2400" dirty="0" smtClean="0">
                <a:latin typeface="Arial"/>
                <a:cs typeface="Arial"/>
              </a:rPr>
              <a:t>In this time of Manifest Destiny, the overriding belief was that the natural world could and should be “civilized” or dominated by man</a:t>
            </a:r>
          </a:p>
          <a:p>
            <a:r>
              <a:rPr lang="en-US" sz="2400" dirty="0" smtClean="0">
                <a:latin typeface="Arial"/>
                <a:cs typeface="Arial"/>
              </a:rPr>
              <a:t>Transcendentalists, however, believed in the harmony of all beings, for the divine existed in nature</a:t>
            </a:r>
          </a:p>
          <a:p>
            <a:r>
              <a:rPr lang="en-US" sz="2400" dirty="0" smtClean="0">
                <a:latin typeface="Arial"/>
                <a:cs typeface="Arial"/>
              </a:rPr>
              <a:t>Thoreau and Emerson are seen as among </a:t>
            </a:r>
          </a:p>
          <a:p>
            <a:pPr>
              <a:buNone/>
            </a:pPr>
            <a:r>
              <a:rPr lang="en-US" sz="2400" dirty="0">
                <a:latin typeface="Arial"/>
                <a:cs typeface="Arial"/>
              </a:rPr>
              <a:t>	</a:t>
            </a:r>
            <a:r>
              <a:rPr lang="en-US" sz="2400" dirty="0" smtClean="0">
                <a:latin typeface="Arial"/>
                <a:cs typeface="Arial"/>
              </a:rPr>
              <a:t>the first American writers to articulate this </a:t>
            </a:r>
          </a:p>
          <a:p>
            <a:pPr>
              <a:buNone/>
            </a:pPr>
            <a:r>
              <a:rPr lang="en-US" sz="2400" dirty="0">
                <a:latin typeface="Arial"/>
                <a:cs typeface="Arial"/>
              </a:rPr>
              <a:t>	</a:t>
            </a:r>
            <a:r>
              <a:rPr lang="en-US" sz="2400" dirty="0" smtClean="0">
                <a:latin typeface="Arial"/>
                <a:cs typeface="Arial"/>
              </a:rPr>
              <a:t>“nature worship”</a:t>
            </a:r>
            <a:endParaRPr lang="en-US" sz="2400" dirty="0">
              <a:latin typeface="Arial"/>
              <a:cs typeface="Arial"/>
            </a:endParaRPr>
          </a:p>
        </p:txBody>
      </p:sp>
      <p:pic>
        <p:nvPicPr>
          <p:cNvPr id="4" name="Picture 3" descr="walden-pond-sunset.jpg"/>
          <p:cNvPicPr>
            <a:picLocks noChangeAspect="1"/>
          </p:cNvPicPr>
          <p:nvPr/>
        </p:nvPicPr>
        <p:blipFill>
          <a:blip r:embed="rId3" cstate="print"/>
          <a:stretch>
            <a:fillRect/>
          </a:stretch>
        </p:blipFill>
        <p:spPr>
          <a:xfrm>
            <a:off x="4114800" y="4724400"/>
            <a:ext cx="2514600" cy="18859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cs typeface="Arial"/>
              </a:rPr>
              <a:t>The Divinity of Nature &amp; Moral Precepts</a:t>
            </a:r>
            <a:endParaRPr lang="en-US" sz="3600" dirty="0">
              <a:latin typeface="Arial"/>
              <a:cs typeface="Arial"/>
            </a:endParaRPr>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latin typeface="Arial"/>
                <a:cs typeface="Arial"/>
              </a:rPr>
              <a:t>The first of the Buddhist Moral Precepts which applies to both laity and spiritual practitioners is that one “should not destroy life intentionally”</a:t>
            </a:r>
          </a:p>
          <a:p>
            <a:r>
              <a:rPr lang="en-US" sz="2800" dirty="0" smtClean="0">
                <a:latin typeface="Arial"/>
                <a:cs typeface="Arial"/>
              </a:rPr>
              <a:t>Therefore, in the Buddhist tradition all forms of life, including those in the natural world, are to be protected</a:t>
            </a:r>
          </a:p>
          <a:p>
            <a:r>
              <a:rPr lang="en-US" sz="2800" dirty="0" smtClean="0">
                <a:latin typeface="Arial"/>
                <a:cs typeface="Arial"/>
              </a:rPr>
              <a:t>This precept connects to the Transcendental reverence for nature</a:t>
            </a:r>
          </a:p>
          <a:p>
            <a:pPr>
              <a:buNone/>
            </a:pPr>
            <a:endParaRPr lang="en-US" sz="2800" dirty="0">
              <a:latin typeface="Arial"/>
              <a:cs typeface="Arial"/>
            </a:endParaRPr>
          </a:p>
        </p:txBody>
      </p:sp>
      <p:pic>
        <p:nvPicPr>
          <p:cNvPr id="4" name="Picture 3" descr="Buddha and lotus.jpg"/>
          <p:cNvPicPr>
            <a:picLocks noChangeAspect="1"/>
          </p:cNvPicPr>
          <p:nvPr/>
        </p:nvPicPr>
        <p:blipFill>
          <a:blip r:embed="rId3" cstate="print"/>
          <a:stretch>
            <a:fillRect/>
          </a:stretch>
        </p:blipFill>
        <p:spPr>
          <a:xfrm>
            <a:off x="5029200" y="4419600"/>
            <a:ext cx="2958127" cy="22110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cs typeface="Arial"/>
              </a:rPr>
              <a:t>Political &amp; Social Reform</a:t>
            </a:r>
            <a:endParaRPr lang="en-US" sz="3600" dirty="0">
              <a:latin typeface="Arial"/>
              <a:cs typeface="Arial"/>
            </a:endParaRPr>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a:buNone/>
            </a:pPr>
            <a:r>
              <a:rPr lang="en-US" dirty="0" smtClean="0">
                <a:latin typeface="Arial"/>
                <a:cs typeface="Arabic Typesetting" pitchFamily="66" charset="-78"/>
              </a:rPr>
              <a:t>Transcendentalists were non-conformists who sought change in all areas of life</a:t>
            </a:r>
          </a:p>
          <a:p>
            <a:r>
              <a:rPr lang="en-US" dirty="0" smtClean="0">
                <a:latin typeface="Arial"/>
                <a:cs typeface="Arabic Typesetting" pitchFamily="66" charset="-78"/>
              </a:rPr>
              <a:t>Bronson Alcott (father of </a:t>
            </a:r>
            <a:r>
              <a:rPr lang="en-US" i="1" dirty="0" smtClean="0">
                <a:latin typeface="Arial"/>
                <a:cs typeface="Arial"/>
              </a:rPr>
              <a:t>Little</a:t>
            </a:r>
            <a:r>
              <a:rPr lang="en-US" i="1" dirty="0" smtClean="0">
                <a:latin typeface="Arial"/>
                <a:cs typeface="Arabic Typesetting" pitchFamily="66" charset="-78"/>
              </a:rPr>
              <a:t> Women </a:t>
            </a:r>
            <a:r>
              <a:rPr lang="en-US" dirty="0" smtClean="0">
                <a:latin typeface="Arial"/>
                <a:cs typeface="Arabic Typesetting" pitchFamily="66" charset="-78"/>
              </a:rPr>
              <a:t>author Louisa May Alcott) in particular sought to change traditional educational methods to create more experiential, student-centered learning environments</a:t>
            </a:r>
          </a:p>
          <a:p>
            <a:r>
              <a:rPr lang="en-US" dirty="0" smtClean="0">
                <a:latin typeface="Arial"/>
                <a:cs typeface="Arabic Typesetting" pitchFamily="66" charset="-78"/>
              </a:rPr>
              <a:t>All founders of the movement were abolitionists who worked to end slavery individually and politically</a:t>
            </a:r>
          </a:p>
          <a:p>
            <a:r>
              <a:rPr lang="en-US" dirty="0" smtClean="0">
                <a:latin typeface="Arial"/>
                <a:cs typeface="Arabic Typesetting" pitchFamily="66" charset="-78"/>
              </a:rPr>
              <a:t>Socially the group experimented with unconventional means of daily living</a:t>
            </a:r>
          </a:p>
          <a:p>
            <a:pPr lvl="1"/>
            <a:r>
              <a:rPr lang="en-US" dirty="0" smtClean="0">
                <a:latin typeface="Arial"/>
                <a:cs typeface="Arabic Typesetting" pitchFamily="66" charset="-78"/>
              </a:rPr>
              <a:t>Thoreau conducted his 2 year experiment of simple living at Walden Pond</a:t>
            </a:r>
          </a:p>
          <a:p>
            <a:pPr lvl="1"/>
            <a:r>
              <a:rPr lang="en-US" dirty="0" smtClean="0">
                <a:latin typeface="Arial"/>
                <a:cs typeface="Arabic Typesetting" pitchFamily="66" charset="-78"/>
              </a:rPr>
              <a:t>Members of the movement also explored communal living at Brook Farm in Roxbury, MA and the </a:t>
            </a:r>
            <a:r>
              <a:rPr lang="en-US" dirty="0" err="1" smtClean="0">
                <a:latin typeface="Arial"/>
                <a:cs typeface="Arabic Typesetting" pitchFamily="66" charset="-78"/>
              </a:rPr>
              <a:t>Fruitlands</a:t>
            </a:r>
            <a:r>
              <a:rPr lang="en-US" dirty="0" smtClean="0">
                <a:latin typeface="Arial"/>
                <a:cs typeface="Arabic Typesetting" pitchFamily="66" charset="-78"/>
              </a:rPr>
              <a:t> in Harvard, MA </a:t>
            </a:r>
          </a:p>
          <a:p>
            <a:endParaRPr lang="en-US" dirty="0" smtClean="0">
              <a:latin typeface="Arabic Typesetting" pitchFamily="66" charset="-78"/>
              <a:cs typeface="Arabic Typesetting" pitchFamily="66" charset="-78"/>
            </a:endParaRPr>
          </a:p>
          <a:p>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latin typeface="Arial"/>
                <a:cs typeface="Arial"/>
              </a:rPr>
              <a:t>Brook</a:t>
            </a:r>
            <a:r>
              <a:rPr lang="en-US" sz="3600" dirty="0" smtClean="0">
                <a:latin typeface="Arial"/>
                <a:cs typeface="Arabic Typesetting" pitchFamily="66" charset="-78"/>
              </a:rPr>
              <a:t> Farm</a:t>
            </a:r>
            <a:endParaRPr lang="en-US" sz="3600" dirty="0">
              <a:latin typeface="Arial"/>
              <a:cs typeface="Arabic Typesetting" pitchFamily="66" charset="-78"/>
            </a:endParaRPr>
          </a:p>
        </p:txBody>
      </p:sp>
      <p:pic>
        <p:nvPicPr>
          <p:cNvPr id="8" name="Picture 7" descr="brook wolcott-45-painting.jpg"/>
          <p:cNvPicPr>
            <a:picLocks noChangeAspect="1"/>
          </p:cNvPicPr>
          <p:nvPr/>
        </p:nvPicPr>
        <p:blipFill>
          <a:blip r:embed="rId3" cstate="print"/>
          <a:stretch>
            <a:fillRect/>
          </a:stretch>
        </p:blipFill>
        <p:spPr>
          <a:xfrm>
            <a:off x="1338470" y="1143000"/>
            <a:ext cx="6467060" cy="54088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cs typeface="Arial"/>
              </a:rPr>
              <a:t>Brook Farm</a:t>
            </a:r>
            <a:endParaRPr lang="en-US" sz="3600" dirty="0">
              <a:latin typeface="Arial"/>
              <a:cs typeface="Arial"/>
            </a:endParaRPr>
          </a:p>
        </p:txBody>
      </p:sp>
      <p:pic>
        <p:nvPicPr>
          <p:cNvPr id="3" name="Picture 2" descr="BrookFarm-engraving.jpg"/>
          <p:cNvPicPr>
            <a:picLocks noChangeAspect="1"/>
          </p:cNvPicPr>
          <p:nvPr/>
        </p:nvPicPr>
        <p:blipFill>
          <a:blip r:embed="rId3" cstate="print"/>
          <a:stretch>
            <a:fillRect/>
          </a:stretch>
        </p:blipFill>
        <p:spPr>
          <a:xfrm>
            <a:off x="457200" y="1143000"/>
            <a:ext cx="3827982" cy="2641600"/>
          </a:xfrm>
          <a:prstGeom prst="rect">
            <a:avLst/>
          </a:prstGeom>
        </p:spPr>
      </p:pic>
      <p:pic>
        <p:nvPicPr>
          <p:cNvPr id="4" name="Picture 3" descr="Brook farm photo.jpg"/>
          <p:cNvPicPr>
            <a:picLocks noChangeAspect="1"/>
          </p:cNvPicPr>
          <p:nvPr/>
        </p:nvPicPr>
        <p:blipFill>
          <a:blip r:embed="rId4" cstate="print"/>
          <a:stretch>
            <a:fillRect/>
          </a:stretch>
        </p:blipFill>
        <p:spPr>
          <a:xfrm>
            <a:off x="4495800" y="3730208"/>
            <a:ext cx="4400550" cy="29106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1639</Words>
  <Application>Microsoft Macintosh PowerPoint</Application>
  <PresentationFormat>On-screen Show (4:3)</PresentationFormat>
  <Paragraphs>155</Paragraphs>
  <Slides>26</Slides>
  <Notes>26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26</vt:i4>
      </vt:variant>
    </vt:vector>
  </HeadingPairs>
  <TitlesOfParts>
    <vt:vector size="30" baseType="lpstr">
      <vt:lpstr>Arabic Typesetting</vt:lpstr>
      <vt:lpstr>Microsoft Himalaya</vt:lpstr>
      <vt:lpstr>Calibri</vt:lpstr>
      <vt:lpstr>Office Theme</vt:lpstr>
      <vt:lpstr>Looking East: Evidence of Hindu and Buddhist Thought in the works of H.D. Thoreau</vt:lpstr>
      <vt:lpstr>Transcendentalism</vt:lpstr>
      <vt:lpstr>Why?</vt:lpstr>
      <vt:lpstr>The Over-Soul</vt:lpstr>
      <vt:lpstr>The Divinity of Nature</vt:lpstr>
      <vt:lpstr>The Divinity of Nature &amp; Moral Precepts</vt:lpstr>
      <vt:lpstr>Political &amp; Social Reform</vt:lpstr>
      <vt:lpstr>Brook Farm</vt:lpstr>
      <vt:lpstr>Brook Farm</vt:lpstr>
      <vt:lpstr>Fruitlands</vt:lpstr>
      <vt:lpstr>Utopian Communities</vt:lpstr>
      <vt:lpstr>Thoreau and Eastern Religious Study</vt:lpstr>
      <vt:lpstr>Thoreau and Eastern Religious Study</vt:lpstr>
      <vt:lpstr>Thoreau and Eastern Religious Study</vt:lpstr>
      <vt:lpstr>Connections Between The Gita and Walden</vt:lpstr>
      <vt:lpstr>Slide 16</vt:lpstr>
      <vt:lpstr>  Connections Between The Gita and Walden  Symbol of the Upside-Down Tree </vt:lpstr>
      <vt:lpstr>Slide 18</vt:lpstr>
      <vt:lpstr>Connections Between The Gita and Walden The Field</vt:lpstr>
      <vt:lpstr>Slide 20</vt:lpstr>
      <vt:lpstr>Connections between Walden and Buddhism</vt:lpstr>
      <vt:lpstr>Connections between Walden and Buddhism</vt:lpstr>
      <vt:lpstr>Connections between Walden and Buddhism</vt:lpstr>
      <vt:lpstr>Connections between Walden and Buddhism</vt:lpstr>
      <vt:lpstr>Connections between Walden and Buddhism</vt:lpstr>
      <vt:lpstr>Works Referenced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East: Evidence of Hindu and Buddhist Thought in the works of H.D. Thoreau</dc:title>
  <dc:creator>Thom</dc:creator>
  <cp:lastModifiedBy>Administrator</cp:lastModifiedBy>
  <cp:revision>74</cp:revision>
  <dcterms:created xsi:type="dcterms:W3CDTF">2011-07-28T15:41:06Z</dcterms:created>
  <dcterms:modified xsi:type="dcterms:W3CDTF">2011-07-28T15:59:09Z</dcterms:modified>
</cp:coreProperties>
</file>