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3" r:id="rId4"/>
    <p:sldId id="284" r:id="rId5"/>
    <p:sldId id="285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19B643-6B77-46CE-9267-D0FFB4C023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CF1CD9-D2DF-419F-8DB1-DF92B9F625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2DD94A-ED21-44DD-A676-925318D68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44375-3B92-41CD-AA5B-69AE51CCB2C8}" type="datetimeFigureOut">
              <a:rPr lang="en-US" smtClean="0"/>
              <a:t>7/21/2011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8D6E-96C6-47E0-B6FA-206D1ECEC7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IV. Pilgrimage Destinations</a:t>
            </a:r>
            <a:br>
              <a:rPr lang="en-US" sz="4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Himalayas</a:t>
            </a:r>
          </a:p>
        </p:txBody>
      </p:sp>
      <p:pic>
        <p:nvPicPr>
          <p:cNvPr id="3076" name="Picture 4" descr="pass-pano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981200"/>
            <a:ext cx="8229600" cy="3300413"/>
          </a:xfrm>
          <a:noFill/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486400" y="274638"/>
            <a:ext cx="32004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Kailash</a:t>
            </a:r>
          </a:p>
        </p:txBody>
      </p:sp>
      <p:pic>
        <p:nvPicPr>
          <p:cNvPr id="48132" name="Picture 4" descr="kailash-720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76200"/>
            <a:ext cx="2911475" cy="2185988"/>
          </a:xfrm>
          <a:noFill/>
          <a:ln/>
        </p:spPr>
      </p:pic>
      <p:pic>
        <p:nvPicPr>
          <p:cNvPr id="48136" name="Picture 8" descr="mt-kailash-map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830263"/>
            <a:ext cx="3040063" cy="2498725"/>
          </a:xfrm>
          <a:noFill/>
          <a:ln/>
        </p:spPr>
      </p:pic>
      <p:pic>
        <p:nvPicPr>
          <p:cNvPr id="48137" name="Picture 9" descr="mount-kailash-and-chiyu-gompa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2286000"/>
            <a:ext cx="3386138" cy="2187575"/>
          </a:xfrm>
          <a:noFill/>
          <a:ln/>
        </p:spPr>
      </p:pic>
      <p:pic>
        <p:nvPicPr>
          <p:cNvPr id="48138" name="Picture 10" descr="B5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971800" y="4114800"/>
            <a:ext cx="1479550" cy="2187575"/>
          </a:xfrm>
          <a:noFill/>
          <a:ln/>
        </p:spPr>
      </p:pic>
      <p:pic>
        <p:nvPicPr>
          <p:cNvPr id="48140" name="Picture 12" descr="Serindia Pilgr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29000"/>
            <a:ext cx="3700463" cy="230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The True Pilgrimage: Exterior Journey ......</a:t>
            </a:r>
          </a:p>
        </p:txBody>
      </p:sp>
      <p:pic>
        <p:nvPicPr>
          <p:cNvPr id="59414" name="Picture 22" descr="t_doc_0020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905000"/>
            <a:ext cx="3094038" cy="4525963"/>
          </a:xfrm>
          <a:noFill/>
          <a:ln/>
        </p:spPr>
      </p:pic>
      <p:pic>
        <p:nvPicPr>
          <p:cNvPr id="59402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143000"/>
            <a:ext cx="3406775" cy="4343400"/>
          </a:xfrm>
        </p:spPr>
      </p:pic>
      <p:sp>
        <p:nvSpPr>
          <p:cNvPr id="59415" name="Text Box 23"/>
          <p:cNvSpPr txBox="1">
            <a:spLocks noChangeArrowheads="1"/>
          </p:cNvSpPr>
          <p:nvPr/>
        </p:nvSpPr>
        <p:spPr bwMode="auto">
          <a:xfrm>
            <a:off x="4343400" y="5943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  Interior  Quest?</a:t>
            </a:r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 flipH="1" flipV="1">
            <a:off x="2362200" y="2971800"/>
            <a:ext cx="2362200" cy="9906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V="1">
            <a:off x="2209800" y="2971800"/>
            <a:ext cx="0" cy="28194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18" name="Line 26"/>
          <p:cNvSpPr>
            <a:spLocks noChangeShapeType="1"/>
          </p:cNvSpPr>
          <p:nvPr/>
        </p:nvSpPr>
        <p:spPr bwMode="auto">
          <a:xfrm>
            <a:off x="1524000" y="4114800"/>
            <a:ext cx="381000" cy="16002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19" name="Line 27"/>
          <p:cNvSpPr>
            <a:spLocks noChangeShapeType="1"/>
          </p:cNvSpPr>
          <p:nvPr/>
        </p:nvSpPr>
        <p:spPr bwMode="auto">
          <a:xfrm flipH="1">
            <a:off x="2514600" y="4114800"/>
            <a:ext cx="152400" cy="16002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20" name="Line 28"/>
          <p:cNvSpPr>
            <a:spLocks noChangeShapeType="1"/>
          </p:cNvSpPr>
          <p:nvPr/>
        </p:nvSpPr>
        <p:spPr bwMode="auto">
          <a:xfrm>
            <a:off x="1905000" y="5715000"/>
            <a:ext cx="609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422" name="Picture 30" descr="Serindia Pilgrimage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 t="47441" b="8372"/>
          <a:stretch>
            <a:fillRect/>
          </a:stretch>
        </p:blipFill>
        <p:spPr>
          <a:xfrm>
            <a:off x="533400" y="960438"/>
            <a:ext cx="3516313" cy="966787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V. Comparative Reflections</a:t>
            </a:r>
          </a:p>
        </p:txBody>
      </p:sp>
      <p:pic>
        <p:nvPicPr>
          <p:cNvPr id="9220" name="Picture 4" descr="TRIPTYCHfrontfor web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1479550"/>
            <a:ext cx="5486400" cy="5045075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6172200"/>
            <a:ext cx="5867400" cy="487363"/>
          </a:xfrm>
        </p:spPr>
        <p:txBody>
          <a:bodyPr>
            <a:normAutofit fontScale="90000"/>
          </a:bodyPr>
          <a:lstStyle/>
          <a:p>
            <a:r>
              <a:rPr lang="en-US" sz="4000"/>
              <a:t>...“Spiritual Conquest”</a:t>
            </a:r>
          </a:p>
        </p:txBody>
      </p:sp>
      <p:pic>
        <p:nvPicPr>
          <p:cNvPr id="98313" name="Picture 9" descr="05_mediates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143000"/>
            <a:ext cx="3430588" cy="2185988"/>
          </a:xfrm>
          <a:noFill/>
          <a:ln/>
        </p:spPr>
      </p:pic>
      <p:pic>
        <p:nvPicPr>
          <p:cNvPr id="98314" name="Picture 10" descr="moparadise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53200" y="3429000"/>
            <a:ext cx="1981200" cy="3200400"/>
          </a:xfrm>
          <a:noFill/>
          <a:ln/>
        </p:spPr>
      </p:pic>
      <p:pic>
        <p:nvPicPr>
          <p:cNvPr id="98321" name="Picture 17" descr="01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429000"/>
            <a:ext cx="1560513" cy="1560513"/>
          </a:xfrm>
          <a:noFill/>
          <a:ln/>
        </p:spPr>
      </p:pic>
      <p:pic>
        <p:nvPicPr>
          <p:cNvPr id="98317" name="Picture 13" descr="P60803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8600"/>
            <a:ext cx="3276600" cy="2457450"/>
          </a:xfrm>
          <a:prstGeom prst="rect">
            <a:avLst/>
          </a:prstGeom>
          <a:noFill/>
        </p:spPr>
      </p:pic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3657600" y="381000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Pilgrimage and .....</a:t>
            </a:r>
          </a:p>
        </p:txBody>
      </p:sp>
      <p:pic>
        <p:nvPicPr>
          <p:cNvPr id="98325" name="Picture 21" descr="01"/>
          <p:cNvPicPr>
            <a:picLocks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81000" y="2514600"/>
            <a:ext cx="2374900" cy="3581400"/>
          </a:xfrm>
          <a:noFill/>
          <a:ln w="28575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9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352800"/>
            <a:ext cx="8229600" cy="639763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/>
              <a:t>Buddhist Spiritual Conquest</a:t>
            </a:r>
          </a:p>
        </p:txBody>
      </p:sp>
      <p:pic>
        <p:nvPicPr>
          <p:cNvPr id="101384" name="Picture 8" descr="sri_lanke_163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209800"/>
            <a:ext cx="1609725" cy="2514600"/>
          </a:xfrm>
          <a:noFill/>
          <a:ln/>
        </p:spPr>
      </p:pic>
      <p:pic>
        <p:nvPicPr>
          <p:cNvPr id="101387" name="Picture 11" descr="8-1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4038600"/>
            <a:ext cx="3890963" cy="2590800"/>
          </a:xfrm>
          <a:noFill/>
          <a:ln/>
        </p:spPr>
      </p:pic>
      <p:pic>
        <p:nvPicPr>
          <p:cNvPr id="101392" name="Picture 16" descr="2964198140104181437S600x600Q85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6600" y="152400"/>
            <a:ext cx="3167063" cy="32004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9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3352800" y="4876800"/>
            <a:ext cx="4191000" cy="1219200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Anthropology of Pilgrimage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228600" y="152400"/>
            <a:ext cx="4038600" cy="2971800"/>
          </a:xfrm>
        </p:spPr>
        <p:txBody>
          <a:bodyPr/>
          <a:lstStyle/>
          <a:p>
            <a:r>
              <a:rPr lang="en-US" sz="2400"/>
              <a:t>Healing and Pragmatic Blessings</a:t>
            </a:r>
          </a:p>
          <a:p>
            <a:r>
              <a:rPr lang="en-US" sz="2400"/>
              <a:t>Community of pilgrim group</a:t>
            </a:r>
          </a:p>
          <a:p>
            <a:r>
              <a:rPr lang="en-US" sz="2400"/>
              <a:t>Facing adventure and danger with faith</a:t>
            </a:r>
          </a:p>
          <a:p>
            <a:r>
              <a:rPr lang="en-US" sz="2400"/>
              <a:t>Exercise</a:t>
            </a:r>
          </a:p>
          <a:p>
            <a:endParaRPr lang="en-US" sz="2400"/>
          </a:p>
        </p:txBody>
      </p:sp>
      <p:pic>
        <p:nvPicPr>
          <p:cNvPr id="78856" name="Picture 8" descr="Tigers Nest Monastery, Bhutan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52400"/>
            <a:ext cx="3886200" cy="2185988"/>
          </a:xfrm>
          <a:noFill/>
          <a:ln/>
        </p:spPr>
      </p:pic>
      <p:pic>
        <p:nvPicPr>
          <p:cNvPr id="78858" name="Picture 10" descr="009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0400" y="2438400"/>
            <a:ext cx="1482725" cy="2209800"/>
          </a:xfrm>
          <a:noFill/>
          <a:ln/>
        </p:spPr>
      </p:pic>
      <p:pic>
        <p:nvPicPr>
          <p:cNvPr id="78862" name="Picture 14" descr="Shikoku 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0" y="2514600"/>
            <a:ext cx="2916238" cy="2187575"/>
          </a:xfrm>
          <a:noFill/>
          <a:ln/>
        </p:spPr>
      </p:pic>
      <p:pic>
        <p:nvPicPr>
          <p:cNvPr id="78863" name="Picture 15" descr="04_Egyptian_House_HA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038600"/>
            <a:ext cx="1978025" cy="1236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000"/>
              <a:t>Tourist/Pilgrim: a Real Distinction ?</a:t>
            </a:r>
          </a:p>
        </p:txBody>
      </p:sp>
      <p:pic>
        <p:nvPicPr>
          <p:cNvPr id="104451" name="Picture 3" descr="Putuo shan cable car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ln/>
        </p:spPr>
      </p:pic>
      <p:pic>
        <p:nvPicPr>
          <p:cNvPr id="104452" name="Picture 4" descr="800px-694-8950_Shikoku_BKG-MU66JS_front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  <a:ln/>
        </p:spPr>
      </p:pic>
      <p:pic>
        <p:nvPicPr>
          <p:cNvPr id="104453" name="Picture 5" descr="gallery3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4114800"/>
            <a:ext cx="2611438" cy="2187575"/>
          </a:xfrm>
          <a:noFill/>
          <a:ln/>
        </p:spPr>
      </p:pic>
      <p:pic>
        <p:nvPicPr>
          <p:cNvPr id="104454" name="Picture 6" descr="Apilgrims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10000" y="4114800"/>
            <a:ext cx="3230563" cy="2187575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5" name="Text Box 11"/>
          <p:cNvSpPr txBox="1">
            <a:spLocks noChangeArrowheads="1"/>
          </p:cNvSpPr>
          <p:nvPr/>
        </p:nvSpPr>
        <p:spPr bwMode="auto">
          <a:xfrm rot="-3394460">
            <a:off x="3863975" y="-442912"/>
            <a:ext cx="11588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</a:rPr>
              <a:t>Returning Home with the “Sacred Traces”</a:t>
            </a:r>
          </a:p>
        </p:txBody>
      </p:sp>
      <p:pic>
        <p:nvPicPr>
          <p:cNvPr id="82956" name="Picture 12" descr="Votive001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 t="2225" b="2225"/>
          <a:stretch>
            <a:fillRect/>
          </a:stretch>
        </p:blipFill>
        <p:spPr>
          <a:xfrm>
            <a:off x="6477000" y="3581400"/>
            <a:ext cx="2492375" cy="3106738"/>
          </a:xfrm>
          <a:noFill/>
          <a:ln/>
        </p:spPr>
      </p:pic>
      <p:pic>
        <p:nvPicPr>
          <p:cNvPr id="82957" name="Picture 13" descr="B2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152400"/>
            <a:ext cx="1427163" cy="1828800"/>
          </a:xfrm>
          <a:noFill/>
          <a:ln/>
        </p:spPr>
      </p:pic>
      <p:pic>
        <p:nvPicPr>
          <p:cNvPr id="82958" name="Picture 14" descr="B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77000" y="609600"/>
            <a:ext cx="2314575" cy="2187575"/>
          </a:xfrm>
          <a:noFill/>
          <a:ln/>
        </p:spPr>
      </p:pic>
      <p:pic>
        <p:nvPicPr>
          <p:cNvPr id="82959" name="Picture 15" descr="2975738_dcc6e70947"/>
          <p:cNvPicPr>
            <a:picLocks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8600" y="1981200"/>
            <a:ext cx="3048000" cy="2114550"/>
          </a:xfrm>
          <a:noFill/>
          <a:ln/>
        </p:spPr>
      </p:pic>
      <p:pic>
        <p:nvPicPr>
          <p:cNvPr id="82960" name="Picture 16" descr="IMG_0112"/>
          <p:cNvPicPr>
            <a:picLocks noChangeAspect="1" noChangeArrowheads="1"/>
          </p:cNvPicPr>
          <p:nvPr/>
        </p:nvPicPr>
        <p:blipFill>
          <a:blip r:embed="rId6" cstate="print"/>
          <a:srcRect l="4500" r="10500" b="4500"/>
          <a:stretch>
            <a:fillRect/>
          </a:stretch>
        </p:blipFill>
        <p:spPr bwMode="auto">
          <a:xfrm>
            <a:off x="3352800" y="3048000"/>
            <a:ext cx="2146300" cy="3638550"/>
          </a:xfrm>
          <a:prstGeom prst="rect">
            <a:avLst/>
          </a:prstGeom>
          <a:noFill/>
        </p:spPr>
      </p:pic>
      <p:pic>
        <p:nvPicPr>
          <p:cNvPr id="82961" name="Picture 17" descr="Neg0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419600"/>
            <a:ext cx="2438400" cy="1582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l"/>
            <a:r>
              <a:rPr lang="en-US" sz="2800" b="1"/>
              <a:t>The Sacred Center relocated...</a:t>
            </a:r>
          </a:p>
        </p:txBody>
      </p:sp>
      <p:pic>
        <p:nvPicPr>
          <p:cNvPr id="21514" name="Picture 10" descr="2658518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838200"/>
            <a:ext cx="3810000" cy="2540000"/>
          </a:xfrm>
          <a:noFill/>
          <a:ln/>
        </p:spPr>
      </p:pic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52400" y="34290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Bodh Gaya, Site of Enlightenment</a:t>
            </a:r>
          </a:p>
          <a:p>
            <a:pPr>
              <a:spcBef>
                <a:spcPct val="50000"/>
              </a:spcBef>
            </a:pPr>
            <a:r>
              <a:rPr lang="en-US" sz="1400"/>
              <a:t>Decline of Buddhism, 1192</a:t>
            </a:r>
          </a:p>
        </p:txBody>
      </p:sp>
      <p:pic>
        <p:nvPicPr>
          <p:cNvPr id="21516" name="Picture 12" descr="Serindia Pilgrimage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1400" y="152400"/>
            <a:ext cx="985838" cy="2185988"/>
          </a:xfrm>
          <a:noFill/>
          <a:ln/>
        </p:spPr>
      </p:pic>
      <p:pic>
        <p:nvPicPr>
          <p:cNvPr id="21517" name="Picture 13" descr="Bagan Ananda Temple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9725" y="2209800"/>
            <a:ext cx="3255963" cy="2187575"/>
          </a:xfrm>
          <a:noFill/>
          <a:ln/>
        </p:spPr>
      </p:pic>
      <p:pic>
        <p:nvPicPr>
          <p:cNvPr id="21518" name="Picture 14" descr="Zhen Jue Temple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00400" y="4343400"/>
            <a:ext cx="2895600" cy="2171700"/>
          </a:xfrm>
          <a:noFill/>
          <a:ln/>
        </p:spPr>
      </p:pic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6172200" y="6096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Beijing, China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172200" y="44958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Pagan, Burma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274638"/>
            <a:ext cx="5638800" cy="1143000"/>
          </a:xfrm>
        </p:spPr>
        <p:txBody>
          <a:bodyPr/>
          <a:lstStyle/>
          <a:p>
            <a:pPr algn="r"/>
            <a:r>
              <a:rPr lang="en-US" sz="2000"/>
              <a:t>Frontier of Buddhist holy land:</a:t>
            </a:r>
            <a:br>
              <a:rPr lang="en-US" sz="2000"/>
            </a:br>
            <a:r>
              <a:rPr lang="en-US" sz="2000"/>
              <a:t>Kathmandu Valley Maha Bodhi temple model [Patan]</a:t>
            </a:r>
          </a:p>
        </p:txBody>
      </p:sp>
      <p:pic>
        <p:nvPicPr>
          <p:cNvPr id="27651" name="Picture 3" descr="Patan003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lum bright="42000"/>
          </a:blip>
          <a:srcRect/>
          <a:stretch>
            <a:fillRect/>
          </a:stretch>
        </p:blipFill>
        <p:spPr>
          <a:xfrm>
            <a:off x="457200" y="609600"/>
            <a:ext cx="3013075" cy="4724400"/>
          </a:xfrm>
          <a:noFill/>
          <a:ln/>
        </p:spPr>
      </p:pic>
      <p:pic>
        <p:nvPicPr>
          <p:cNvPr id="27652" name="Picture 4" descr="Mahabauddha001"/>
          <p:cNvPicPr>
            <a:picLocks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95600" y="1752600"/>
            <a:ext cx="3435350" cy="2322513"/>
          </a:xfrm>
          <a:noFill/>
          <a:ln/>
        </p:spPr>
      </p:pic>
      <p:pic>
        <p:nvPicPr>
          <p:cNvPr id="27655" name="Picture 7" descr="ayutthaya Wat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87875" y="4267200"/>
            <a:ext cx="3395663" cy="2187575"/>
          </a:xfrm>
          <a:noFill/>
          <a:ln/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629400" y="64912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Ayutthaya, Thailand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Rectangle 12"/>
          <p:cNvSpPr>
            <a:spLocks noGrp="1" noChangeArrowheads="1"/>
          </p:cNvSpPr>
          <p:nvPr>
            <p:ph type="title"/>
          </p:nvPr>
        </p:nvSpPr>
        <p:spPr>
          <a:xfrm>
            <a:off x="228600" y="28956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Buddhist Tradition centered </a:t>
            </a:r>
            <a:br>
              <a:rPr lang="en-US" sz="2800" b="1">
                <a:solidFill>
                  <a:schemeClr val="accent2"/>
                </a:solidFill>
              </a:rPr>
            </a:br>
            <a:r>
              <a:rPr lang="en-US" sz="3600" b="1">
                <a:solidFill>
                  <a:schemeClr val="accent2"/>
                </a:solidFill>
              </a:rPr>
              <a:t>in the </a:t>
            </a:r>
            <a:r>
              <a:rPr lang="en-US" sz="4000" b="1">
                <a:solidFill>
                  <a:schemeClr val="accent2"/>
                </a:solidFill>
              </a:rPr>
              <a:t>Buddha</a:t>
            </a:r>
            <a:r>
              <a:rPr lang="en-US" sz="3600" b="1">
                <a:solidFill>
                  <a:schemeClr val="accent2"/>
                </a:solidFill>
              </a:rPr>
              <a:t>’s life</a:t>
            </a:r>
          </a:p>
        </p:txBody>
      </p:sp>
      <p:pic>
        <p:nvPicPr>
          <p:cNvPr id="18442" name="Picture 10" descr="Dvaravati, Thailand 8 C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81000"/>
            <a:ext cx="1646238" cy="2185988"/>
          </a:xfrm>
          <a:noFill/>
          <a:ln/>
        </p:spPr>
      </p:pic>
      <p:pic>
        <p:nvPicPr>
          <p:cNvPr id="18443" name="Picture 11" descr="003-boro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886200"/>
            <a:ext cx="4114800" cy="2633663"/>
          </a:xfrm>
          <a:noFill/>
          <a:ln/>
        </p:spPr>
      </p:pic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228600" y="4648200"/>
            <a:ext cx="4191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In his last journey before dying at 80, </a:t>
            </a:r>
            <a:r>
              <a:rPr lang="en-US" sz="2400" i="1"/>
              <a:t>he directly prescribed pilgrimage to the great events in his life for monks and householders</a:t>
            </a:r>
          </a:p>
        </p:txBody>
      </p:sp>
      <p:pic>
        <p:nvPicPr>
          <p:cNvPr id="18447" name="Picture 15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10400" y="228600"/>
            <a:ext cx="1981200" cy="33528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sz="2800"/>
              <a:t>Texts produced for and from Pilgrimage</a:t>
            </a:r>
          </a:p>
        </p:txBody>
      </p:sp>
      <p:pic>
        <p:nvPicPr>
          <p:cNvPr id="60431" name="Picture 15" descr="text from Nepal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 b="6677"/>
          <a:stretch>
            <a:fillRect/>
          </a:stretch>
        </p:blipFill>
        <p:spPr>
          <a:xfrm>
            <a:off x="2514600" y="3657600"/>
            <a:ext cx="4800600" cy="2282825"/>
          </a:xfrm>
          <a:noFill/>
          <a:ln/>
        </p:spPr>
      </p:pic>
      <p:pic>
        <p:nvPicPr>
          <p:cNvPr id="60427" name="Picture 11" descr="Iconography Book, 19 C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304800"/>
            <a:ext cx="3200400" cy="2630488"/>
          </a:xfrm>
          <a:noFill/>
          <a:ln/>
        </p:spPr>
      </p:pic>
      <p:pic>
        <p:nvPicPr>
          <p:cNvPr id="60432" name="Picture 16" descr="buddhaghosa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228600"/>
            <a:ext cx="2022475" cy="26670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/>
              <a:t>Merchants and Buddhism</a:t>
            </a:r>
          </a:p>
        </p:txBody>
      </p:sp>
      <p:pic>
        <p:nvPicPr>
          <p:cNvPr id="64516" name="Picture 4" descr="Central Asia Silk Route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2638" y="1600200"/>
            <a:ext cx="3387725" cy="4525963"/>
          </a:xfrm>
          <a:noFill/>
          <a:ln/>
        </p:spPr>
      </p:pic>
      <p:pic>
        <p:nvPicPr>
          <p:cNvPr id="64521" name="Picture 9" descr="India First Expansion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1745538">
            <a:off x="4572000" y="1295400"/>
            <a:ext cx="3419475" cy="4881563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2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5181600"/>
            <a:ext cx="4953000" cy="990600"/>
          </a:xfrm>
        </p:spPr>
        <p:txBody>
          <a:bodyPr/>
          <a:lstStyle/>
          <a:p>
            <a:pPr algn="l"/>
            <a:r>
              <a:rPr lang="en-US" sz="2400"/>
              <a:t>Confluence of Circumambulatory </a:t>
            </a:r>
            <a:br>
              <a:rPr lang="en-US" sz="2400"/>
            </a:br>
            <a:r>
              <a:rPr lang="en-US" sz="2400"/>
              <a:t>Route and Market in Lhasa</a:t>
            </a:r>
          </a:p>
        </p:txBody>
      </p:sp>
      <p:pic>
        <p:nvPicPr>
          <p:cNvPr id="68612" name="Picture 4" descr="lewis_029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762000"/>
            <a:ext cx="6172200" cy="4398963"/>
          </a:xfrm>
          <a:noFill/>
          <a:ln/>
        </p:spPr>
      </p:pic>
      <p:pic>
        <p:nvPicPr>
          <p:cNvPr id="68621" name="Picture 13" descr="lewis_036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304800"/>
            <a:ext cx="3124200" cy="2100263"/>
          </a:xfrm>
          <a:noFill/>
          <a:ln/>
        </p:spPr>
      </p:pic>
      <p:pic>
        <p:nvPicPr>
          <p:cNvPr id="68626" name="Picture 18" descr="P1020657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4400550"/>
            <a:ext cx="3048000" cy="2286000"/>
          </a:xfrm>
          <a:noFill/>
          <a:ln/>
        </p:spPr>
      </p:pic>
      <p:sp>
        <p:nvSpPr>
          <p:cNvPr id="68628" name="Line 20"/>
          <p:cNvSpPr>
            <a:spLocks noChangeShapeType="1"/>
          </p:cNvSpPr>
          <p:nvPr/>
        </p:nvSpPr>
        <p:spPr bwMode="auto">
          <a:xfrm flipV="1">
            <a:off x="3352800" y="3886200"/>
            <a:ext cx="1905000" cy="1600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 flipV="1">
            <a:off x="4267200" y="2590800"/>
            <a:ext cx="1752600" cy="990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6019800" y="2590800"/>
            <a:ext cx="137160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2" name="Line 24"/>
          <p:cNvSpPr>
            <a:spLocks noChangeShapeType="1"/>
          </p:cNvSpPr>
          <p:nvPr/>
        </p:nvSpPr>
        <p:spPr bwMode="auto">
          <a:xfrm flipH="1">
            <a:off x="6324600" y="2743200"/>
            <a:ext cx="1066800" cy="1066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633" name="Line 25"/>
          <p:cNvSpPr>
            <a:spLocks noChangeShapeType="1"/>
          </p:cNvSpPr>
          <p:nvPr/>
        </p:nvSpPr>
        <p:spPr bwMode="auto">
          <a:xfrm flipH="1">
            <a:off x="4114800" y="3810000"/>
            <a:ext cx="22098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000"/>
              <a:t>New Pilgrimage Traditions Emerging </a:t>
            </a:r>
            <a:r>
              <a:rPr lang="en-US" sz="2000"/>
              <a:t>[Tourism/economics and Religion]</a:t>
            </a:r>
          </a:p>
        </p:txBody>
      </p:sp>
      <p:pic>
        <p:nvPicPr>
          <p:cNvPr id="85000" name="Picture 8" descr="New Andhra Budda for pilgrimage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ln/>
        </p:spPr>
      </p:pic>
      <p:pic>
        <p:nvPicPr>
          <p:cNvPr id="85001" name="Picture 9" descr="New Newar Yatr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7313" y="1600200"/>
            <a:ext cx="3000375" cy="2185988"/>
          </a:xfrm>
          <a:noFill/>
          <a:ln/>
        </p:spPr>
      </p:pic>
      <p:pic>
        <p:nvPicPr>
          <p:cNvPr id="85004" name="Picture 12" descr="Bihar Site Rediscovered, revived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19400" y="4495800"/>
            <a:ext cx="2914650" cy="2187575"/>
          </a:xfrm>
          <a:noFill/>
          <a:ln/>
        </p:spPr>
      </p:pic>
      <p:pic>
        <p:nvPicPr>
          <p:cNvPr id="85005" name="Picture 13" descr="Bihar Site Rediscovered, revived 2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91200" y="4419600"/>
            <a:ext cx="1641475" cy="2187575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algn="r"/>
            <a:r>
              <a:rPr lang="en-US" sz="2400" b="1">
                <a:solidFill>
                  <a:schemeClr val="accent2"/>
                </a:solidFill>
              </a:rPr>
              <a:t>Global Buddhist Pilgrimage Today: Big Buddhas</a:t>
            </a:r>
          </a:p>
        </p:txBody>
      </p:sp>
      <p:pic>
        <p:nvPicPr>
          <p:cNvPr id="96265" name="Picture 9" descr="Wuxi, Taihu Lake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133600"/>
            <a:ext cx="3200400" cy="4267200"/>
          </a:xfrm>
          <a:noFill/>
          <a:ln/>
        </p:spPr>
      </p:pic>
      <p:pic>
        <p:nvPicPr>
          <p:cNvPr id="96266" name="Picture 10" descr="Danang, Vietnam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15100" y="2895600"/>
            <a:ext cx="2628900" cy="3505200"/>
          </a:xfrm>
          <a:noFill/>
          <a:ln/>
        </p:spPr>
      </p:pic>
      <p:pic>
        <p:nvPicPr>
          <p:cNvPr id="96267" name="Picture 11" descr="3906998134_dacaf18b98_o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 l="6000" r="5400" b="2693"/>
          <a:stretch>
            <a:fillRect/>
          </a:stretch>
        </p:blipFill>
        <p:spPr>
          <a:xfrm>
            <a:off x="6096000" y="838200"/>
            <a:ext cx="2900363" cy="2128838"/>
          </a:xfrm>
          <a:noFill/>
          <a:ln/>
        </p:spPr>
      </p:pic>
      <p:pic>
        <p:nvPicPr>
          <p:cNvPr id="96268" name="Picture 12" descr="Lantau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2400" y="3733800"/>
            <a:ext cx="2916238" cy="2187575"/>
          </a:xfrm>
          <a:noFill/>
          <a:ln/>
        </p:spPr>
      </p:pic>
      <p:pic>
        <p:nvPicPr>
          <p:cNvPr id="96269" name="Picture 13" descr="Wallpaper_Big_Buddha_Shiputzi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762000"/>
            <a:ext cx="3135313" cy="235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 u="sng"/>
              <a:t>Conclusions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839200" cy="5105400"/>
          </a:xfrm>
        </p:spPr>
        <p:txBody>
          <a:bodyPr/>
          <a:lstStyle/>
          <a:p>
            <a:r>
              <a:rPr lang="en-US" sz="2600"/>
              <a:t>Pilgrimage is not an exotic, or peripheral category of phenomena in the history of religions</a:t>
            </a:r>
          </a:p>
          <a:p>
            <a:r>
              <a:rPr lang="en-US" sz="2600"/>
              <a:t>Connection to the “spiritual conquest” of world religions over indigenous traditions</a:t>
            </a:r>
          </a:p>
          <a:p>
            <a:r>
              <a:rPr lang="en-US" sz="2600"/>
              <a:t>It has directed the development of economics underwriting Buddhism, Islam, and Christianity </a:t>
            </a:r>
          </a:p>
          <a:p>
            <a:r>
              <a:rPr lang="en-US" sz="2600"/>
              <a:t>led to increased ritual specialization</a:t>
            </a:r>
          </a:p>
          <a:p>
            <a:r>
              <a:rPr lang="en-US" sz="2600"/>
              <a:t>connected civilizations</a:t>
            </a:r>
          </a:p>
          <a:p>
            <a:r>
              <a:rPr lang="en-US" sz="2600"/>
              <a:t>led to important textual production</a:t>
            </a:r>
          </a:p>
          <a:p>
            <a:r>
              <a:rPr lang="en-US" sz="2600"/>
              <a:t>provided a channel for profound spiritual experiences</a:t>
            </a:r>
          </a:p>
          <a:p>
            <a:r>
              <a:rPr lang="en-US" sz="2600"/>
              <a:t>Continues to shape the modernization of world religions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8" name="Picture 4" descr="6333a09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 descr="B2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228600"/>
            <a:ext cx="4343400" cy="3430588"/>
          </a:xfrm>
          <a:noFill/>
          <a:ln/>
        </p:spPr>
      </p:pic>
      <p:pic>
        <p:nvPicPr>
          <p:cNvPr id="29707" name="Picture 11" descr="B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15088" y="914400"/>
            <a:ext cx="2478087" cy="4038600"/>
          </a:xfrm>
          <a:noFill/>
          <a:ln/>
        </p:spPr>
      </p:pic>
      <p:pic>
        <p:nvPicPr>
          <p:cNvPr id="29708" name="Picture 12" descr="17-buddha_first_sermon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2209800"/>
            <a:ext cx="2667000" cy="1908175"/>
          </a:xfrm>
          <a:noFill/>
          <a:ln/>
        </p:spPr>
      </p:pic>
      <p:sp>
        <p:nvSpPr>
          <p:cNvPr id="29709" name="Line 13"/>
          <p:cNvSpPr>
            <a:spLocks noChangeShapeType="1"/>
          </p:cNvSpPr>
          <p:nvPr/>
        </p:nvSpPr>
        <p:spPr bwMode="auto">
          <a:xfrm flipH="1">
            <a:off x="3886200" y="2743200"/>
            <a:ext cx="76200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 flipV="1">
            <a:off x="3505200" y="1600200"/>
            <a:ext cx="6096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9712" name="Picture 16" descr="Gandhara"/>
          <p:cNvPicPr>
            <a:picLocks noChangeAspect="1" noChangeArrowheads="1"/>
          </p:cNvPicPr>
          <p:nvPr/>
        </p:nvPicPr>
        <p:blipFill>
          <a:blip r:embed="rId5" cstate="print"/>
          <a:srcRect l="1714" r="1714" b="11295"/>
          <a:stretch>
            <a:fillRect/>
          </a:stretch>
        </p:blipFill>
        <p:spPr bwMode="auto">
          <a:xfrm>
            <a:off x="658813" y="152400"/>
            <a:ext cx="2797175" cy="1947863"/>
          </a:xfrm>
          <a:prstGeom prst="rect">
            <a:avLst/>
          </a:prstGeom>
          <a:noFill/>
        </p:spPr>
      </p:pic>
      <p:pic>
        <p:nvPicPr>
          <p:cNvPr id="29715" name="Picture 19"/>
          <p:cNvPicPr>
            <a:picLocks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438400" y="3810000"/>
            <a:ext cx="4038600" cy="2895600"/>
          </a:xfrm>
        </p:spPr>
      </p:pic>
      <p:sp>
        <p:nvSpPr>
          <p:cNvPr id="29716" name="Line 20"/>
          <p:cNvSpPr>
            <a:spLocks noChangeShapeType="1"/>
          </p:cNvSpPr>
          <p:nvPr/>
        </p:nvSpPr>
        <p:spPr bwMode="auto">
          <a:xfrm flipH="1">
            <a:off x="2819400" y="2362200"/>
            <a:ext cx="1371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733800" y="1524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/>
              <a:t>The Eight Great Sites for Pilgrimage 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2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228600"/>
            <a:ext cx="4343400" cy="3430588"/>
          </a:xfrm>
          <a:noFill/>
          <a:ln/>
        </p:spPr>
      </p:pic>
      <p:pic>
        <p:nvPicPr>
          <p:cNvPr id="31748" name="Picture 4" descr="B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15088" y="914400"/>
            <a:ext cx="2478087" cy="4038600"/>
          </a:xfrm>
          <a:noFill/>
          <a:ln/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3124200" y="1981200"/>
            <a:ext cx="838200" cy="2209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3200400" y="990600"/>
            <a:ext cx="99060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1753" name="Picture 9" descr="Todd_30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228600"/>
            <a:ext cx="3043238" cy="1865313"/>
          </a:xfrm>
          <a:noFill/>
          <a:ln/>
        </p:spPr>
      </p:pic>
      <p:pic>
        <p:nvPicPr>
          <p:cNvPr id="31755" name="Picture 11" descr="24-buddha_miracle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43000" y="3352800"/>
            <a:ext cx="1890713" cy="3352800"/>
          </a:xfrm>
          <a:noFill/>
          <a:ln/>
        </p:spPr>
      </p:pic>
      <p:pic>
        <p:nvPicPr>
          <p:cNvPr id="31756" name="Picture 12" descr="Parileya forest with Monkey and Eleph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124200"/>
            <a:ext cx="1746250" cy="3657600"/>
          </a:xfrm>
          <a:prstGeom prst="rect">
            <a:avLst/>
          </a:prstGeom>
          <a:noFill/>
        </p:spPr>
      </p:pic>
      <p:sp>
        <p:nvSpPr>
          <p:cNvPr id="31758" name="Line 14"/>
          <p:cNvSpPr>
            <a:spLocks noChangeShapeType="1"/>
          </p:cNvSpPr>
          <p:nvPr/>
        </p:nvSpPr>
        <p:spPr bwMode="auto">
          <a:xfrm flipH="1">
            <a:off x="4648200" y="2209800"/>
            <a:ext cx="7620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3733800" y="1524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/>
              <a:t>The Eight Great Sites for Pilgrimage II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Wandering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00800" y="152400"/>
            <a:ext cx="2573338" cy="2795588"/>
          </a:xfrm>
          <a:noFill/>
          <a:ln/>
        </p:spPr>
      </p:pic>
      <p:pic>
        <p:nvPicPr>
          <p:cNvPr id="6159" name="Picture 15" descr="IMG_0030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print"/>
          <a:srcRect r="3375"/>
          <a:stretch>
            <a:fillRect/>
          </a:stretch>
        </p:blipFill>
        <p:spPr>
          <a:xfrm>
            <a:off x="76200" y="3962400"/>
            <a:ext cx="4038600" cy="2676525"/>
          </a:xfrm>
          <a:noFill/>
          <a:ln/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191000" y="4953000"/>
            <a:ext cx="48006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But ends up with settled monastic life as dominant lifestyle of sangha</a:t>
            </a:r>
          </a:p>
          <a:p>
            <a:pPr>
              <a:spcBef>
                <a:spcPct val="50000"/>
              </a:spcBef>
            </a:pPr>
            <a:endParaRPr lang="en-US" sz="80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Movement through territory, and to visit sites associated with Buddha typical: practice of monastic pilgrimage begins in first centuries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534400" cy="563562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sz="4000" b="1"/>
              <a:t>Sangha</a:t>
            </a:r>
            <a:r>
              <a:rPr lang="en-US" sz="3300" b="1"/>
              <a:t> </a:t>
            </a:r>
            <a:r>
              <a:rPr lang="en-US" sz="2400" b="1"/>
              <a:t>as eremitic tradition in origin.......</a:t>
            </a:r>
          </a:p>
        </p:txBody>
      </p:sp>
      <p:pic>
        <p:nvPicPr>
          <p:cNvPr id="6166" name="Picture 22" descr="Kanheri Rockcut Cav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2534" t="3659" b="3659"/>
          <a:stretch>
            <a:fillRect/>
          </a:stretch>
        </p:blipFill>
        <p:spPr>
          <a:xfrm>
            <a:off x="3276600" y="1752600"/>
            <a:ext cx="3157538" cy="2185988"/>
          </a:xfrm>
          <a:ln w="15875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971800" y="274638"/>
            <a:ext cx="5715000" cy="487362"/>
          </a:xfrm>
        </p:spPr>
        <p:txBody>
          <a:bodyPr>
            <a:normAutofit fontScale="90000"/>
          </a:bodyPr>
          <a:lstStyle/>
          <a:p>
            <a:r>
              <a:rPr lang="en-US" sz="4000"/>
              <a:t>Nepal: Svayambhu</a:t>
            </a:r>
          </a:p>
        </p:txBody>
      </p:sp>
      <p:pic>
        <p:nvPicPr>
          <p:cNvPr id="50185" name="Picture 9" descr="020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1295400"/>
            <a:ext cx="2438400" cy="1849438"/>
          </a:xfrm>
          <a:noFill/>
          <a:ln/>
        </p:spPr>
      </p:pic>
      <p:pic>
        <p:nvPicPr>
          <p:cNvPr id="50187" name="Picture 11" descr="lewis043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 t="33803"/>
          <a:stretch>
            <a:fillRect/>
          </a:stretch>
        </p:blipFill>
        <p:spPr>
          <a:xfrm>
            <a:off x="3124200" y="3810000"/>
            <a:ext cx="6248400" cy="2517775"/>
          </a:xfrm>
          <a:noFill/>
          <a:ln/>
        </p:spPr>
      </p:pic>
      <p:pic>
        <p:nvPicPr>
          <p:cNvPr id="50188" name="Picture 12" descr="lewis044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3488" y="4267200"/>
            <a:ext cx="1589087" cy="2438400"/>
          </a:xfrm>
          <a:noFill/>
          <a:ln/>
        </p:spPr>
      </p:pic>
      <p:pic>
        <p:nvPicPr>
          <p:cNvPr id="50189" name="Picture 13" descr="ganla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 l="23692" r="15794"/>
          <a:stretch>
            <a:fillRect/>
          </a:stretch>
        </p:blipFill>
        <p:spPr>
          <a:xfrm>
            <a:off x="152400" y="2286000"/>
            <a:ext cx="2125663" cy="2393950"/>
          </a:xfrm>
          <a:noFill/>
          <a:ln/>
        </p:spPr>
      </p:pic>
      <p:pic>
        <p:nvPicPr>
          <p:cNvPr id="50192" name="Picture 16" descr="untitled_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3200400" cy="2125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Jokhang</a:t>
            </a:r>
            <a:r>
              <a:rPr lang="en-US"/>
              <a:t> </a:t>
            </a:r>
            <a:r>
              <a:rPr lang="en-US" sz="2000"/>
              <a:t>(Lhasa, Tibet)</a:t>
            </a:r>
          </a:p>
        </p:txBody>
      </p:sp>
      <p:pic>
        <p:nvPicPr>
          <p:cNvPr id="7180" name="Picture 12" descr="lewis_03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600200"/>
            <a:ext cx="2971800" cy="1920875"/>
          </a:xfrm>
          <a:noFill/>
          <a:ln/>
        </p:spPr>
      </p:pic>
      <p:pic>
        <p:nvPicPr>
          <p:cNvPr id="7181" name="Picture 13" descr="a02_jokhang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304800"/>
            <a:ext cx="2697163" cy="2185988"/>
          </a:xfrm>
          <a:noFill/>
          <a:ln/>
        </p:spPr>
      </p:pic>
      <p:pic>
        <p:nvPicPr>
          <p:cNvPr id="7182" name="Picture 14" descr="lewis_029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3733800"/>
            <a:ext cx="4114800" cy="2932113"/>
          </a:xfrm>
          <a:noFill/>
          <a:ln/>
        </p:spPr>
      </p:pic>
      <p:pic>
        <p:nvPicPr>
          <p:cNvPr id="7183" name="Picture 15" descr="P1020682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08588" y="3938588"/>
            <a:ext cx="2916237" cy="2187575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62200" y="5791200"/>
            <a:ext cx="6705600" cy="68580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Potala: Dalai Lama</a:t>
            </a:r>
            <a:r>
              <a:rPr lang="en-US" sz="4000" b="1"/>
              <a:t> </a:t>
            </a:r>
            <a:r>
              <a:rPr lang="en-US" sz="2000" b="1"/>
              <a:t>(and other </a:t>
            </a:r>
            <a:r>
              <a:rPr lang="en-US" sz="2000" b="1" i="1"/>
              <a:t>tulku</a:t>
            </a:r>
            <a:r>
              <a:rPr lang="en-US" sz="2000" b="1"/>
              <a:t>s)</a:t>
            </a:r>
          </a:p>
        </p:txBody>
      </p:sp>
      <p:pic>
        <p:nvPicPr>
          <p:cNvPr id="46090" name="Picture 10" descr="lewis_02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0050" y="3429000"/>
            <a:ext cx="2055813" cy="3048000"/>
          </a:xfrm>
          <a:noFill/>
          <a:ln/>
        </p:spPr>
      </p:pic>
      <p:pic>
        <p:nvPicPr>
          <p:cNvPr id="46091" name="Picture 11" descr="P1020678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 l="714" r="714" b="9525"/>
          <a:stretch>
            <a:fillRect/>
          </a:stretch>
        </p:blipFill>
        <p:spPr>
          <a:xfrm>
            <a:off x="255588" y="228600"/>
            <a:ext cx="3803650" cy="2617788"/>
          </a:xfrm>
          <a:noFill/>
          <a:ln/>
        </p:spPr>
      </p:pic>
      <p:pic>
        <p:nvPicPr>
          <p:cNvPr id="46092" name="Picture 12" descr="12_Early_1800s_LHASA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76200"/>
            <a:ext cx="2870200" cy="4343400"/>
          </a:xfrm>
          <a:noFill/>
          <a:ln/>
        </p:spPr>
      </p:pic>
      <p:pic>
        <p:nvPicPr>
          <p:cNvPr id="46093" name="Picture 13" descr="lewis_023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90800" y="3429000"/>
            <a:ext cx="1797050" cy="1981200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3276600"/>
            <a:ext cx="7162800" cy="6397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>
                <a:solidFill>
                  <a:schemeClr val="accent2"/>
                </a:solidFill>
              </a:rPr>
              <a:t>Tsari: Crystal Mountain </a:t>
            </a:r>
            <a:r>
              <a:rPr lang="en-US" sz="2400">
                <a:solidFill>
                  <a:schemeClr val="accent2"/>
                </a:solidFill>
              </a:rPr>
              <a:t>[SE Tibet]</a:t>
            </a:r>
          </a:p>
        </p:txBody>
      </p:sp>
      <p:pic>
        <p:nvPicPr>
          <p:cNvPr id="49160" name="Picture 8" descr="Arunachal-Pradesh Takpa Shiri Crystal Mountain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52400"/>
            <a:ext cx="3429000" cy="2717800"/>
          </a:xfrm>
          <a:noFill/>
          <a:ln/>
        </p:spPr>
      </p:pic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1600200" y="1143000"/>
            <a:ext cx="457200" cy="381000"/>
          </a:xfrm>
          <a:prstGeom prst="ellipse">
            <a:avLst/>
          </a:prstGeom>
          <a:noFill/>
          <a:ln w="22225">
            <a:solidFill>
              <a:srgbClr val="000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H="1" flipV="1">
            <a:off x="1905000" y="1524000"/>
            <a:ext cx="762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9165" name="Picture 13" descr="Takpa Siri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304800"/>
            <a:ext cx="4038600" cy="3033713"/>
          </a:xfrm>
          <a:noFill/>
          <a:ln/>
        </p:spPr>
      </p:pic>
      <p:pic>
        <p:nvPicPr>
          <p:cNvPr id="49166" name="Picture 14" descr="drolma la Tsari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4264025"/>
            <a:ext cx="5791200" cy="220345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299</Words>
  <Application>Microsoft Office PowerPoint</Application>
  <PresentationFormat>On-screen Show (4:3)</PresentationFormat>
  <Paragraphs>48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IV. Pilgrimage Destinations in the Himalayas</vt:lpstr>
      <vt:lpstr>Buddhist Tradition centered  in the Buddha’s life</vt:lpstr>
      <vt:lpstr>Slide 3</vt:lpstr>
      <vt:lpstr>Slide 4</vt:lpstr>
      <vt:lpstr>Sangha as eremitic tradition in origin.......</vt:lpstr>
      <vt:lpstr>Nepal: Svayambhu</vt:lpstr>
      <vt:lpstr>Jokhang (Lhasa, Tibet)</vt:lpstr>
      <vt:lpstr>Potala: Dalai Lama (and other tulkus)</vt:lpstr>
      <vt:lpstr>Tsari: Crystal Mountain [SE Tibet]</vt:lpstr>
      <vt:lpstr>Kailash</vt:lpstr>
      <vt:lpstr>The True Pilgrimage: Exterior Journey ......</vt:lpstr>
      <vt:lpstr>V. Comparative Reflections</vt:lpstr>
      <vt:lpstr>...“Spiritual Conquest”</vt:lpstr>
      <vt:lpstr>Buddhist Spiritual Conquest</vt:lpstr>
      <vt:lpstr>Anthropology of Pilgrimage</vt:lpstr>
      <vt:lpstr>Tourist/Pilgrim: a Real Distinction ?</vt:lpstr>
      <vt:lpstr>Slide 17</vt:lpstr>
      <vt:lpstr>The Sacred Center relocated...</vt:lpstr>
      <vt:lpstr>Frontier of Buddhist holy land: Kathmandu Valley Maha Bodhi temple model [Patan]</vt:lpstr>
      <vt:lpstr>Texts produced for and from Pilgrimage</vt:lpstr>
      <vt:lpstr>Merchants and Buddhism</vt:lpstr>
      <vt:lpstr>Confluence of Circumambulatory  Route and Market in Lhasa</vt:lpstr>
      <vt:lpstr>New Pilgrimage Traditions Emerging [Tourism/economics and Religion]</vt:lpstr>
      <vt:lpstr>Global Buddhist Pilgrimage Today: Big Buddhas</vt:lpstr>
      <vt:lpstr>Conclusions</vt:lpstr>
      <vt:lpstr>Slide 26</vt:lpstr>
    </vt:vector>
  </TitlesOfParts>
  <Company>College of the Holy Cross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IV. Pilgrimage Destinations in the Himalayas</dc:title>
  <dc:creator>Holy Cross</dc:creator>
  <cp:lastModifiedBy>Holy Cross</cp:lastModifiedBy>
  <cp:revision>2</cp:revision>
  <dcterms:created xsi:type="dcterms:W3CDTF">2011-07-21T08:22:31Z</dcterms:created>
  <dcterms:modified xsi:type="dcterms:W3CDTF">2011-07-21T08:33:16Z</dcterms:modified>
</cp:coreProperties>
</file>