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1"/>
  </p:sldMasterIdLst>
  <p:notesMasterIdLst>
    <p:notesMasterId r:id="rId24"/>
  </p:notesMasterIdLst>
  <p:sldIdLst>
    <p:sldId id="260" r:id="rId2"/>
    <p:sldId id="258" r:id="rId3"/>
    <p:sldId id="259" r:id="rId4"/>
    <p:sldId id="262" r:id="rId5"/>
    <p:sldId id="261" r:id="rId6"/>
    <p:sldId id="263" r:id="rId7"/>
    <p:sldId id="278" r:id="rId8"/>
    <p:sldId id="273" r:id="rId9"/>
    <p:sldId id="269" r:id="rId10"/>
    <p:sldId id="264" r:id="rId11"/>
    <p:sldId id="265" r:id="rId12"/>
    <p:sldId id="266" r:id="rId13"/>
    <p:sldId id="268" r:id="rId14"/>
    <p:sldId id="271" r:id="rId15"/>
    <p:sldId id="272" r:id="rId16"/>
    <p:sldId id="270" r:id="rId17"/>
    <p:sldId id="274" r:id="rId18"/>
    <p:sldId id="281" r:id="rId19"/>
    <p:sldId id="275" r:id="rId20"/>
    <p:sldId id="276" r:id="rId21"/>
    <p:sldId id="277" r:id="rId22"/>
    <p:sldId id="28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0000"/>
    <a:srgbClr val="46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6" autoAdjust="0"/>
    <p:restoredTop sz="94647" autoAdjust="0"/>
  </p:normalViewPr>
  <p:slideViewPr>
    <p:cSldViewPr snapToGrid="0" snapToObjects="1">
      <p:cViewPr varScale="1">
        <p:scale>
          <a:sx n="104" d="100"/>
          <a:sy n="104" d="100"/>
        </p:scale>
        <p:origin x="-174" y="-192"/>
      </p:cViewPr>
      <p:guideLst>
        <p:guide orient="horz" pos="2160"/>
        <p:guide pos="2880"/>
      </p:guideLst>
    </p:cSldViewPr>
  </p:slideViewPr>
  <p:outlineViewPr>
    <p:cViewPr>
      <p:scale>
        <a:sx n="33" d="100"/>
        <a:sy n="33" d="100"/>
      </p:scale>
      <p:origin x="0" y="186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63AAF3-F63A-6645-BEB5-21DFFBBCCF09}" type="datetimeFigureOut">
              <a:rPr lang="en-US" smtClean="0"/>
              <a:pPr/>
              <a:t>7/28/2011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C1CA1-320F-8444-9B80-22979ED1B49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EC1CA1-320F-8444-9B80-22979ED1B499}" type="slidenum">
              <a:rPr lang="en-US" smtClean="0"/>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EC1CA1-320F-8444-9B80-22979ED1B499}"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EC1CA1-320F-8444-9B80-22979ED1B499}"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EC1CA1-320F-8444-9B80-22979ED1B499}"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EC1CA1-320F-8444-9B80-22979ED1B499}"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EC1CA1-320F-8444-9B80-22979ED1B499}" type="slidenum">
              <a:rPr lang="en-US" smtClean="0"/>
              <a:pPr/>
              <a:t>17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EC1CA1-320F-8444-9B80-22979ED1B499}" type="slidenum">
              <a:rPr lang="en-US" smtClean="0"/>
              <a:pPr/>
              <a:t>19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EC1CA1-320F-8444-9B80-22979ED1B499}" type="slidenum">
              <a:rPr lang="en-US" smtClean="0"/>
              <a:pPr/>
              <a:t>20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EC1CA1-320F-8444-9B80-22979ED1B499}"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F904C9E-4F02-344F-91C7-4697D3720D0D}" type="datetimeFigureOut">
              <a:rPr lang="en-US" smtClean="0"/>
              <a:pPr/>
              <a:t>7/28/2011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964D6-F10F-F243-A8F2-0F3847824C20}" type="slidenum">
              <a:rPr lang="en-US" smtClean="0"/>
              <a:pPr/>
              <a:t>‹#›</a:t>
            </a:fld>
            <a:endParaRPr lang="en-US" dirty="0"/>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5F904C9E-4F02-344F-91C7-4697D3720D0D}" type="datetimeFigureOut">
              <a:rPr lang="en-US" smtClean="0"/>
              <a:pPr/>
              <a:t>7/28/2011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5964D6-F10F-F243-A8F2-0F3847824C20}" type="slidenum">
              <a:rPr lang="en-US" smtClean="0"/>
              <a:pPr/>
              <a:t>‹#›</a:t>
            </a:fld>
            <a:endParaRPr lang="en-US" dirty="0"/>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5F904C9E-4F02-344F-91C7-4697D3720D0D}" type="datetimeFigureOut">
              <a:rPr lang="en-US" smtClean="0"/>
              <a:pPr/>
              <a:t>7/28/2011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5964D6-F10F-F243-A8F2-0F3847824C20}" type="slidenum">
              <a:rPr lang="en-US" smtClean="0"/>
              <a:pPr/>
              <a:t>‹#›</a:t>
            </a:fld>
            <a:endParaRPr lang="en-US" dirty="0"/>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5F904C9E-4F02-344F-91C7-4697D3720D0D}" type="datetimeFigureOut">
              <a:rPr lang="en-US" smtClean="0"/>
              <a:pPr/>
              <a:t>7/28/2011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5964D6-F10F-F243-A8F2-0F3847824C20}" type="slidenum">
              <a:rPr lang="en-US" smtClean="0"/>
              <a:pPr/>
              <a:t>‹#›</a:t>
            </a:fld>
            <a:endParaRPr lang="en-US" dirty="0"/>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5F904C9E-4F02-344F-91C7-4697D3720D0D}" type="datetimeFigureOut">
              <a:rPr lang="en-US" smtClean="0"/>
              <a:pPr/>
              <a:t>7/28/2011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5964D6-F10F-F243-A8F2-0F3847824C20}" type="slidenum">
              <a:rPr lang="en-US" smtClean="0"/>
              <a:pPr/>
              <a:t>‹#›</a:t>
            </a:fld>
            <a:endParaRPr lang="en-US" dirty="0"/>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5F904C9E-4F02-344F-91C7-4697D3720D0D}" type="datetimeFigureOut">
              <a:rPr lang="en-US" smtClean="0"/>
              <a:pPr/>
              <a:t>7/28/2011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5964D6-F10F-F243-A8F2-0F3847824C20}" type="slidenum">
              <a:rPr lang="en-US" smtClean="0"/>
              <a:pPr/>
              <a:t>‹#›</a:t>
            </a:fld>
            <a:endParaRPr lang="en-US" dirty="0"/>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F904C9E-4F02-344F-91C7-4697D3720D0D}" type="datetimeFigureOut">
              <a:rPr lang="en-US" smtClean="0"/>
              <a:pPr/>
              <a:t>7/28/2011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964D6-F10F-F243-A8F2-0F3847824C20}" type="slidenum">
              <a:rPr lang="en-US" smtClean="0"/>
              <a:pPr/>
              <a:t>‹#›</a:t>
            </a:fld>
            <a:endParaRPr lang="en-US" dirty="0"/>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F904C9E-4F02-344F-91C7-4697D3720D0D}" type="datetimeFigureOut">
              <a:rPr lang="en-US" smtClean="0"/>
              <a:pPr/>
              <a:t>7/28/2011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964D6-F10F-F243-A8F2-0F3847824C20}" type="slidenum">
              <a:rPr lang="en-US" smtClean="0"/>
              <a:pPr/>
              <a:t>‹#›</a:t>
            </a:fld>
            <a:endParaRPr lang="en-US" dirty="0"/>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F904C9E-4F02-344F-91C7-4697D3720D0D}" type="datetimeFigureOut">
              <a:rPr lang="en-US" smtClean="0"/>
              <a:pPr/>
              <a:t>7/28/2011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964D6-F10F-F243-A8F2-0F3847824C20}" type="slidenum">
              <a:rPr lang="en-US" smtClean="0"/>
              <a:pPr/>
              <a:t>‹#›</a:t>
            </a:fld>
            <a:endParaRPr lang="en-US" dirty="0"/>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F904C9E-4F02-344F-91C7-4697D3720D0D}" type="datetimeFigureOut">
              <a:rPr lang="en-US" smtClean="0"/>
              <a:pPr/>
              <a:t>7/28/2011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964D6-F10F-F243-A8F2-0F3847824C20}" type="slidenum">
              <a:rPr lang="en-US" smtClean="0"/>
              <a:pPr/>
              <a:t>‹#›</a:t>
            </a:fld>
            <a:endParaRPr lang="en-US" dirty="0"/>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904C9E-4F02-344F-91C7-4697D3720D0D}" type="datetimeFigureOut">
              <a:rPr lang="en-US" smtClean="0"/>
              <a:pPr/>
              <a:t>7/28/2011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964D6-F10F-F243-A8F2-0F3847824C20}" type="slidenum">
              <a:rPr lang="en-US" smtClean="0"/>
              <a:pPr/>
              <a:t>‹#›</a:t>
            </a:fld>
            <a:endParaRPr lang="en-US" dirty="0"/>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F904C9E-4F02-344F-91C7-4697D3720D0D}" type="datetimeFigureOut">
              <a:rPr lang="en-US" smtClean="0"/>
              <a:pPr/>
              <a:t>7/28/2011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5964D6-F10F-F243-A8F2-0F3847824C20}" type="slidenum">
              <a:rPr lang="en-US" smtClean="0"/>
              <a:pPr/>
              <a:t>‹#›</a:t>
            </a:fld>
            <a:endParaRPr lang="en-US" dirty="0"/>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F904C9E-4F02-344F-91C7-4697D3720D0D}" type="datetimeFigureOut">
              <a:rPr lang="en-US" smtClean="0"/>
              <a:pPr/>
              <a:t>7/28/2011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5964D6-F10F-F243-A8F2-0F3847824C20}" type="slidenum">
              <a:rPr lang="en-US" smtClean="0"/>
              <a:pPr/>
              <a:t>‹#›</a:t>
            </a:fld>
            <a:endParaRPr lang="en-US" dirty="0"/>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F904C9E-4F02-344F-91C7-4697D3720D0D}" type="datetimeFigureOut">
              <a:rPr lang="en-US" smtClean="0"/>
              <a:pPr/>
              <a:t>7/28/2011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5964D6-F10F-F243-A8F2-0F3847824C2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04C9E-4F02-344F-91C7-4697D3720D0D}" type="datetimeFigureOut">
              <a:rPr lang="en-US" smtClean="0"/>
              <a:pPr/>
              <a:t>7/28/2011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5964D6-F10F-F243-A8F2-0F3847824C2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04C9E-4F02-344F-91C7-4697D3720D0D}" type="datetimeFigureOut">
              <a:rPr lang="en-US" smtClean="0"/>
              <a:pPr/>
              <a:t>7/28/2011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5964D6-F10F-F243-A8F2-0F3847824C20}" type="slidenum">
              <a:rPr lang="en-US" smtClean="0"/>
              <a:pPr/>
              <a:t>‹#›</a:t>
            </a:fld>
            <a:endParaRPr lang="en-US" dirty="0"/>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5F904C9E-4F02-344F-91C7-4697D3720D0D}" type="datetimeFigureOut">
              <a:rPr lang="en-US" smtClean="0"/>
              <a:pPr/>
              <a:t>7/28/2011</a:t>
            </a:fld>
            <a:endParaRPr lang="en-US" dirty="0"/>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135964D6-F10F-F243-A8F2-0F3847824C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Turmeric" TargetMode="External"/><Relationship Id="rId2" Type="http://schemas.openxmlformats.org/officeDocument/2006/relationships/hyperlink" Target="http://en.wikipedia.org/wiki/Yogur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Kohlrab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Iranian_cuisine" TargetMode="External"/><Relationship Id="rId2" Type="http://schemas.openxmlformats.org/officeDocument/2006/relationships/hyperlink" Target="http://en.wikipedia.org/wiki/Central_Asian_cuisine" TargetMode="External"/><Relationship Id="rId1" Type="http://schemas.openxmlformats.org/officeDocument/2006/relationships/slideLayout" Target="../slideLayouts/slideLayout2.xml"/><Relationship Id="rId5" Type="http://schemas.openxmlformats.org/officeDocument/2006/relationships/hyperlink" Target="http://en.wikipedia.org/wiki/Afghan_cuisine" TargetMode="External"/><Relationship Id="rId4" Type="http://schemas.openxmlformats.org/officeDocument/2006/relationships/hyperlink" Target="http://en.wikipedia.org/wiki/Middle_Eastern_cuisin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Iranian_cuisine" TargetMode="External"/><Relationship Id="rId13" Type="http://schemas.openxmlformats.org/officeDocument/2006/relationships/hyperlink" Target="http://en.wikipedia.org/wiki/United_Kingdom" TargetMode="External"/><Relationship Id="rId3" Type="http://schemas.openxmlformats.org/officeDocument/2006/relationships/hyperlink" Target="http://en.wikipedia.org/wiki/Hindu" TargetMode="External"/><Relationship Id="rId7" Type="http://schemas.openxmlformats.org/officeDocument/2006/relationships/hyperlink" Target="http://en.wikipedia.org/wiki/Central_Asian_cuisine" TargetMode="External"/><Relationship Id="rId12" Type="http://schemas.openxmlformats.org/officeDocument/2006/relationships/hyperlink" Target="http://en.wikipedia.org/wiki/Balti_(food)" TargetMode="External"/><Relationship Id="rId2" Type="http://schemas.openxmlformats.org/officeDocument/2006/relationships/hyperlink" Target="http://en.wikipedia.org/wiki/Kashmiri_Pandit" TargetMode="External"/><Relationship Id="rId1" Type="http://schemas.openxmlformats.org/officeDocument/2006/relationships/slideLayout" Target="../slideLayouts/slideLayout6.xml"/><Relationship Id="rId6" Type="http://schemas.openxmlformats.org/officeDocument/2006/relationships/hyperlink" Target="http://en.wikipedia.org/wiki/Uzbekistan" TargetMode="External"/><Relationship Id="rId11" Type="http://schemas.openxmlformats.org/officeDocument/2006/relationships/hyperlink" Target="http://en.wikipedia.org/wiki/Mutton" TargetMode="External"/><Relationship Id="rId5" Type="http://schemas.openxmlformats.org/officeDocument/2006/relationships/hyperlink" Target="http://en.wikipedia.org/wiki/Timur" TargetMode="External"/><Relationship Id="rId10" Type="http://schemas.openxmlformats.org/officeDocument/2006/relationships/hyperlink" Target="http://en.wikipedia.org/wiki/Afghan_cuisine" TargetMode="External"/><Relationship Id="rId4" Type="http://schemas.openxmlformats.org/officeDocument/2006/relationships/hyperlink" Target="http://en.wikipedia.org/wiki/Kashmir" TargetMode="External"/><Relationship Id="rId9" Type="http://schemas.openxmlformats.org/officeDocument/2006/relationships/hyperlink" Target="http://en.wikipedia.org/wiki/Middle_Eastern_cuisine" TargetMode="External"/><Relationship Id="rId14" Type="http://schemas.openxmlformats.org/officeDocument/2006/relationships/hyperlink" Target="http://en.wikipedia.org/wiki/Baltista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Kashmir Momos</a:t>
            </a:r>
            <a:endParaRPr lang="en-US" dirty="0">
              <a:solidFill>
                <a:schemeClr val="accent2"/>
              </a:solidFill>
            </a:endParaRPr>
          </a:p>
        </p:txBody>
      </p:sp>
      <p:pic>
        <p:nvPicPr>
          <p:cNvPr id="6" name="Content Placeholder 5" descr="Kashmir momo.jpg"/>
          <p:cNvPicPr>
            <a:picLocks noGrp="1" noChangeAspect="1"/>
          </p:cNvPicPr>
          <p:nvPr>
            <p:ph idx="1"/>
          </p:nvPr>
        </p:nvPicPr>
        <p:blipFill>
          <a:blip r:embed="rId2"/>
          <a:srcRect l="-19757" r="-19757"/>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831" y="274638"/>
            <a:ext cx="8939169" cy="1448932"/>
          </a:xfrm>
        </p:spPr>
        <p:txBody>
          <a:bodyPr/>
          <a:lstStyle/>
          <a:p>
            <a:r>
              <a:rPr lang="en-US" dirty="0" smtClean="0">
                <a:solidFill>
                  <a:schemeClr val="accent2"/>
                </a:solidFill>
              </a:rPr>
              <a:t>Prevailing Flavors of Kashmir Pandit Cuisine</a:t>
            </a:r>
            <a:endParaRPr lang="en-US" dirty="0">
              <a:solidFill>
                <a:schemeClr val="accent2"/>
              </a:solidFill>
            </a:endParaRPr>
          </a:p>
        </p:txBody>
      </p:sp>
      <p:sp>
        <p:nvSpPr>
          <p:cNvPr id="5" name="Content Placeholder 4"/>
          <p:cNvSpPr>
            <a:spLocks noGrp="1"/>
          </p:cNvSpPr>
          <p:nvPr>
            <p:ph idx="1"/>
          </p:nvPr>
        </p:nvSpPr>
        <p:spPr>
          <a:xfrm>
            <a:off x="571500" y="2948675"/>
            <a:ext cx="8001000" cy="4114800"/>
          </a:xfrm>
        </p:spPr>
        <p:txBody>
          <a:bodyPr>
            <a:noAutofit/>
          </a:bodyPr>
          <a:lstStyle/>
          <a:p>
            <a:pPr>
              <a:buFont typeface="Wingdings" charset="2"/>
              <a:buChar char="²"/>
            </a:pPr>
            <a:r>
              <a:rPr lang="en-US" sz="1800" dirty="0" smtClean="0">
                <a:hlinkClick r:id="rId2"/>
              </a:rPr>
              <a:t>Yogurt</a:t>
            </a:r>
            <a:endParaRPr lang="en-US" sz="1800" dirty="0" smtClean="0"/>
          </a:p>
          <a:p>
            <a:pPr>
              <a:buFont typeface="Wingdings" charset="2"/>
              <a:buChar char="²"/>
            </a:pPr>
            <a:r>
              <a:rPr lang="en-US" sz="1800" dirty="0" smtClean="0"/>
              <a:t> Oils  </a:t>
            </a:r>
          </a:p>
          <a:p>
            <a:pPr>
              <a:buFont typeface="Wingdings" charset="2"/>
              <a:buChar char="²"/>
            </a:pPr>
            <a:r>
              <a:rPr lang="en-US" sz="1800" dirty="0" smtClean="0"/>
              <a:t>Spices as such </a:t>
            </a:r>
            <a:r>
              <a:rPr lang="en-US" sz="1800" dirty="0" smtClean="0">
                <a:hlinkClick r:id="rId3"/>
              </a:rPr>
              <a:t>turmeric</a:t>
            </a:r>
            <a:r>
              <a:rPr lang="en-US" sz="1800" dirty="0" smtClean="0"/>
              <a:t>, </a:t>
            </a:r>
          </a:p>
          <a:p>
            <a:pPr>
              <a:buFont typeface="Wingdings" charset="2"/>
              <a:buChar char="²"/>
            </a:pPr>
            <a:r>
              <a:rPr lang="en-US" sz="1800" dirty="0" smtClean="0"/>
              <a:t> avoid onion, garlic, tomatoes, and chicken. Unlike Kashmiri Muslim cuisine, it does not include many minced meat dishes.</a:t>
            </a:r>
          </a:p>
          <a:p>
            <a:pPr>
              <a:buFont typeface="Wingdings" charset="2"/>
              <a:buChar char="²"/>
            </a:pPr>
            <a:r>
              <a:rPr lang="en-US" sz="1800" dirty="0" smtClean="0"/>
              <a:t>Equally vegetarian and non-vegetarian</a:t>
            </a:r>
          </a:p>
          <a:p>
            <a:endParaRPr lang="en-US" sz="1800" dirty="0"/>
          </a:p>
        </p:txBody>
      </p:sp>
      <p:sp>
        <p:nvSpPr>
          <p:cNvPr id="7" name="TextBox 6"/>
          <p:cNvSpPr txBox="1"/>
          <p:nvPr/>
        </p:nvSpPr>
        <p:spPr>
          <a:xfrm>
            <a:off x="910413" y="2177404"/>
            <a:ext cx="7287229" cy="369332"/>
          </a:xfrm>
          <a:prstGeom prst="rect">
            <a:avLst/>
          </a:prstGeom>
          <a:noFill/>
        </p:spPr>
        <p:txBody>
          <a:bodyPr wrap="square" rtlCol="0">
            <a:spAutoFit/>
          </a:bodyPr>
          <a:lstStyle/>
          <a:p>
            <a:r>
              <a:rPr lang="en-US" dirty="0" smtClean="0"/>
              <a:t>Pandit means a highly </a:t>
            </a:r>
            <a:r>
              <a:rPr lang="en-US" dirty="0" err="1" smtClean="0"/>
              <a:t>leamed</a:t>
            </a:r>
            <a:r>
              <a:rPr lang="en-US" dirty="0" smtClean="0"/>
              <a:t> Brahmin (scholars, teachers, fire priests)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Prevailing Flavors of Vegetarian Cuisine</a:t>
            </a:r>
            <a:endParaRPr lang="en-US" dirty="0">
              <a:solidFill>
                <a:schemeClr val="accent2"/>
              </a:solidFill>
            </a:endParaRPr>
          </a:p>
        </p:txBody>
      </p:sp>
      <p:sp>
        <p:nvSpPr>
          <p:cNvPr id="5" name="Content Placeholder 4"/>
          <p:cNvSpPr>
            <a:spLocks noGrp="1"/>
          </p:cNvSpPr>
          <p:nvPr>
            <p:ph idx="1"/>
          </p:nvPr>
        </p:nvSpPr>
        <p:spPr>
          <a:xfrm>
            <a:off x="408215" y="1723570"/>
            <a:ext cx="8001000" cy="4114800"/>
          </a:xfrm>
        </p:spPr>
        <p:txBody>
          <a:bodyPr>
            <a:noAutofit/>
          </a:bodyPr>
          <a:lstStyle/>
          <a:p>
            <a:pPr lvl="0">
              <a:buFont typeface="Wingdings" charset="2"/>
              <a:buChar char="²"/>
            </a:pPr>
            <a:r>
              <a:rPr lang="en-US" sz="1800" dirty="0" smtClean="0"/>
              <a:t>Indian Cheese in yoghurt base gravy seasoned with turmeric</a:t>
            </a:r>
          </a:p>
          <a:p>
            <a:pPr lvl="0">
              <a:buFont typeface="Wingdings" charset="2"/>
              <a:buChar char="²"/>
            </a:pPr>
            <a:r>
              <a:rPr lang="en-US" sz="1800" dirty="0" smtClean="0"/>
              <a:t>Indian Cheese, cooked in oil and Kashmiri spices, without yoghurt and seasoned with chili peppers  whole potatoes cooked in a spicy sauce with generous amounts of chili pepper powder</a:t>
            </a:r>
          </a:p>
          <a:p>
            <a:pPr lvl="0">
              <a:buFont typeface="Wingdings" charset="2"/>
              <a:buChar char="²"/>
            </a:pPr>
            <a:r>
              <a:rPr lang="en-US" sz="1800" dirty="0" smtClean="0"/>
              <a:t>Lotus Stem in a yoghurt base</a:t>
            </a:r>
          </a:p>
          <a:p>
            <a:pPr lvl="0">
              <a:buFont typeface="Wingdings" charset="2"/>
              <a:buChar char="²"/>
            </a:pPr>
            <a:r>
              <a:rPr lang="en-US" sz="1800" dirty="0" smtClean="0">
                <a:hlinkClick r:id="rId2"/>
              </a:rPr>
              <a:t>Kohlrabi</a:t>
            </a:r>
            <a:r>
              <a:rPr lang="en-US" sz="1800" dirty="0" smtClean="0"/>
              <a:t>, generally stewed</a:t>
            </a:r>
          </a:p>
          <a:p>
            <a:pPr lvl="0">
              <a:buFont typeface="Wingdings" charset="2"/>
              <a:buChar char="²"/>
            </a:pPr>
            <a:r>
              <a:rPr lang="en-US" sz="1800" dirty="0" smtClean="0"/>
              <a:t>Lotus root slices in stewed spinach</a:t>
            </a:r>
          </a:p>
          <a:p>
            <a:pPr lvl="0">
              <a:buFont typeface="Wingdings" charset="2"/>
              <a:buChar char="²"/>
            </a:pPr>
            <a:r>
              <a:rPr lang="en-US" sz="1800" dirty="0" smtClean="0"/>
              <a:t>Eggplant cooked in a tangy spicy curry</a:t>
            </a:r>
          </a:p>
          <a:p>
            <a:pPr>
              <a:buFont typeface="Wingdings" charset="2"/>
              <a:buChar char="²"/>
            </a:pPr>
            <a:r>
              <a:rPr lang="en-US" sz="1800" dirty="0" smtClean="0"/>
              <a:t>Large cut turnips in a delicately flavored kidney bean curry </a:t>
            </a:r>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Muslim Non-Vegetarian Cuisine</a:t>
            </a:r>
            <a:endParaRPr lang="en-US" dirty="0">
              <a:solidFill>
                <a:schemeClr val="accent2"/>
              </a:solidFill>
            </a:endParaRPr>
          </a:p>
        </p:txBody>
      </p:sp>
      <p:sp>
        <p:nvSpPr>
          <p:cNvPr id="5" name="Content Placeholder 4"/>
          <p:cNvSpPr>
            <a:spLocks noGrp="1"/>
          </p:cNvSpPr>
          <p:nvPr>
            <p:ph idx="1"/>
          </p:nvPr>
        </p:nvSpPr>
        <p:spPr>
          <a:xfrm>
            <a:off x="408215" y="1723570"/>
            <a:ext cx="8001000" cy="4114800"/>
          </a:xfrm>
        </p:spPr>
        <p:txBody>
          <a:bodyPr>
            <a:noAutofit/>
          </a:bodyPr>
          <a:lstStyle/>
          <a:p>
            <a:pPr lvl="0">
              <a:buFont typeface="Wingdings" charset="2"/>
              <a:buChar char=""/>
            </a:pPr>
            <a:r>
              <a:rPr lang="en-US" sz="1800" dirty="0" smtClean="0"/>
              <a:t>Spicy lamb curry</a:t>
            </a:r>
          </a:p>
          <a:p>
            <a:pPr lvl="0"/>
            <a:r>
              <a:rPr lang="en-US" sz="1800" dirty="0" smtClean="0"/>
              <a:t>Lamb curry in a yoghurt turmeric base</a:t>
            </a:r>
          </a:p>
          <a:p>
            <a:pPr lvl="0"/>
            <a:r>
              <a:rPr lang="en-US" sz="1800" dirty="0" smtClean="0"/>
              <a:t>Cooked lamb meat balls</a:t>
            </a:r>
          </a:p>
          <a:p>
            <a:pPr lvl="0"/>
            <a:r>
              <a:rPr lang="en-US" sz="1800" dirty="0" smtClean="0"/>
              <a:t>Potatoes with meat</a:t>
            </a:r>
          </a:p>
          <a:p>
            <a:pPr lvl="0"/>
            <a:r>
              <a:rPr lang="en-US" sz="1800" dirty="0" smtClean="0"/>
              <a:t>Yoghurt based meat dish delicately flavored with cardamom and bay leaves </a:t>
            </a:r>
          </a:p>
          <a:p>
            <a:pPr lvl="0"/>
            <a:r>
              <a:rPr lang="en-US" sz="1800" dirty="0" smtClean="0"/>
              <a:t>Roasted rib chops</a:t>
            </a:r>
          </a:p>
          <a:p>
            <a:pPr lvl="0"/>
            <a:r>
              <a:rPr lang="en-US" sz="1800" dirty="0" smtClean="0"/>
              <a:t>Offal of the lamb, either the liver or the kidney</a:t>
            </a:r>
          </a:p>
          <a:p>
            <a:pPr lvl="0"/>
            <a:r>
              <a:rPr lang="en-US" sz="1800" dirty="0" smtClean="0"/>
              <a:t>Fish, cooked with Radish</a:t>
            </a:r>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89857"/>
            <a:ext cx="8001000" cy="1143000"/>
          </a:xfrm>
        </p:spPr>
        <p:txBody>
          <a:bodyPr/>
          <a:lstStyle/>
          <a:p>
            <a:r>
              <a:rPr lang="en-US" dirty="0" smtClean="0">
                <a:solidFill>
                  <a:schemeClr val="accent2"/>
                </a:solidFill>
              </a:rPr>
              <a:t>Lotus Root</a:t>
            </a:r>
            <a:endParaRPr lang="en-US" dirty="0">
              <a:solidFill>
                <a:schemeClr val="accent2"/>
              </a:solidFill>
            </a:endParaRPr>
          </a:p>
        </p:txBody>
      </p:sp>
      <p:sp>
        <p:nvSpPr>
          <p:cNvPr id="6" name="TextBox 5"/>
          <p:cNvSpPr txBox="1"/>
          <p:nvPr/>
        </p:nvSpPr>
        <p:spPr>
          <a:xfrm>
            <a:off x="1608779" y="6343489"/>
            <a:ext cx="5569857" cy="369332"/>
          </a:xfrm>
          <a:prstGeom prst="rect">
            <a:avLst/>
          </a:prstGeom>
          <a:noFill/>
        </p:spPr>
        <p:txBody>
          <a:bodyPr wrap="square" rtlCol="0">
            <a:spAutoFit/>
          </a:bodyPr>
          <a:lstStyle/>
          <a:p>
            <a:r>
              <a:rPr lang="en-US" dirty="0" smtClean="0"/>
              <a:t>by  </a:t>
            </a:r>
            <a:r>
              <a:rPr lang="en-US" dirty="0" err="1" smtClean="0"/>
              <a:t>ShyamRaniKilam</a:t>
            </a:r>
            <a:r>
              <a:rPr lang="en-US" dirty="0" smtClean="0"/>
              <a:t> and S. </a:t>
            </a:r>
            <a:r>
              <a:rPr lang="en-US" dirty="0" err="1" smtClean="0"/>
              <a:t>Kilam</a:t>
            </a:r>
            <a:r>
              <a:rPr lang="en-US" dirty="0" smtClean="0"/>
              <a:t> S. </a:t>
            </a:r>
            <a:r>
              <a:rPr lang="en-US" dirty="0" err="1" smtClean="0"/>
              <a:t>Kaul</a:t>
            </a:r>
            <a:endParaRPr lang="en-US" dirty="0"/>
          </a:p>
        </p:txBody>
      </p:sp>
      <p:pic>
        <p:nvPicPr>
          <p:cNvPr id="8" name="Content Placeholder 7" descr="lotus root.jpg"/>
          <p:cNvPicPr>
            <a:picLocks noGrp="1" noChangeAspect="1"/>
          </p:cNvPicPr>
          <p:nvPr>
            <p:ph idx="1"/>
          </p:nvPr>
        </p:nvPicPr>
        <p:blipFill>
          <a:blip r:embed="rId3"/>
          <a:srcRect l="-45041" r="-45041"/>
          <a:stretch>
            <a:fillRect/>
          </a:stretch>
        </p:blipFill>
        <p:spPr>
          <a:xfrm>
            <a:off x="571500" y="1980400"/>
            <a:ext cx="8001000" cy="41148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89857"/>
            <a:ext cx="8001000" cy="1143000"/>
          </a:xfrm>
        </p:spPr>
        <p:txBody>
          <a:bodyPr/>
          <a:lstStyle/>
          <a:p>
            <a:r>
              <a:rPr lang="en-US" dirty="0" smtClean="0">
                <a:solidFill>
                  <a:schemeClr val="accent2"/>
                </a:solidFill>
              </a:rPr>
              <a:t>Kashmiri Kitchen</a:t>
            </a:r>
            <a:endParaRPr lang="en-US" dirty="0">
              <a:solidFill>
                <a:schemeClr val="accent2"/>
              </a:solidFill>
            </a:endParaRPr>
          </a:p>
        </p:txBody>
      </p:sp>
      <p:sp>
        <p:nvSpPr>
          <p:cNvPr id="6" name="TextBox 5"/>
          <p:cNvSpPr txBox="1"/>
          <p:nvPr/>
        </p:nvSpPr>
        <p:spPr>
          <a:xfrm>
            <a:off x="-3678524" y="5188857"/>
            <a:ext cx="5569857" cy="369332"/>
          </a:xfrm>
          <a:prstGeom prst="rect">
            <a:avLst/>
          </a:prstGeom>
          <a:noFill/>
        </p:spPr>
        <p:txBody>
          <a:bodyPr wrap="square" rtlCol="0">
            <a:spAutoFit/>
          </a:bodyPr>
          <a:lstStyle/>
          <a:p>
            <a:r>
              <a:rPr lang="en-US" dirty="0" err="1" smtClean="0"/>
              <a:t>ShyamRaniKilam</a:t>
            </a:r>
            <a:r>
              <a:rPr lang="en-US" dirty="0" smtClean="0"/>
              <a:t> and S. S</a:t>
            </a:r>
            <a:endParaRPr lang="en-US" dirty="0"/>
          </a:p>
        </p:txBody>
      </p:sp>
      <p:pic>
        <p:nvPicPr>
          <p:cNvPr id="10" name="Content Placeholder 9" descr="Kashmiri kitchen2.jpg"/>
          <p:cNvPicPr>
            <a:picLocks noGrp="1" noChangeAspect="1"/>
          </p:cNvPicPr>
          <p:nvPr>
            <p:ph idx="1"/>
          </p:nvPr>
        </p:nvPicPr>
        <p:blipFill>
          <a:blip r:embed="rId3"/>
          <a:srcRect l="-41338" r="-41338"/>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93617"/>
            <a:ext cx="8001000" cy="1143000"/>
          </a:xfrm>
        </p:spPr>
        <p:txBody>
          <a:bodyPr/>
          <a:lstStyle/>
          <a:p>
            <a:r>
              <a:rPr lang="en-US" dirty="0" smtClean="0">
                <a:solidFill>
                  <a:schemeClr val="accent2"/>
                </a:solidFill>
              </a:rPr>
              <a:t>Culinary Etiquette</a:t>
            </a:r>
            <a:endParaRPr lang="en-US" dirty="0">
              <a:solidFill>
                <a:schemeClr val="accent2"/>
              </a:solidFill>
            </a:endParaRPr>
          </a:p>
        </p:txBody>
      </p:sp>
      <p:sp>
        <p:nvSpPr>
          <p:cNvPr id="5" name="Content Placeholder 4"/>
          <p:cNvSpPr>
            <a:spLocks noGrp="1"/>
          </p:cNvSpPr>
          <p:nvPr>
            <p:ph idx="1"/>
          </p:nvPr>
        </p:nvSpPr>
        <p:spPr>
          <a:xfrm>
            <a:off x="365532" y="2179576"/>
            <a:ext cx="8001000" cy="4114800"/>
          </a:xfrm>
        </p:spPr>
        <p:txBody>
          <a:bodyPr>
            <a:noAutofit/>
          </a:bodyPr>
          <a:lstStyle/>
          <a:p>
            <a:r>
              <a:rPr lang="en-US" sz="1800" dirty="0" smtClean="0"/>
              <a:t>Big metallic plates, generally made of stainless steel, are used for eating. </a:t>
            </a:r>
          </a:p>
          <a:p>
            <a:r>
              <a:rPr lang="en-US" sz="1800" dirty="0" smtClean="0"/>
              <a:t>Eating with right hand fingers and thumb is common.</a:t>
            </a:r>
          </a:p>
          <a:p>
            <a:r>
              <a:rPr lang="en-US" sz="1800" dirty="0" smtClean="0"/>
              <a:t> Service is usually done by cooks, friends and family members. To relish the Dishes individually, and make the cuisine an enjoyable one, different preparations are not mixed while eating, and service is done in a somewhat course-wise style. Each dish, with its particular flavor and delicacy, is relished and appreciated separately at a time. </a:t>
            </a:r>
          </a:p>
          <a:p>
            <a:pPr>
              <a:buFont typeface="Wingdings" charset="2"/>
              <a:buChar char=""/>
            </a:pPr>
            <a:r>
              <a:rPr lang="en-US" sz="1800" dirty="0" smtClean="0"/>
              <a:t> Green Tea without milk, is served generally after and even before a Dinner.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89857"/>
            <a:ext cx="8001000" cy="1143000"/>
          </a:xfrm>
        </p:spPr>
        <p:txBody>
          <a:bodyPr/>
          <a:lstStyle/>
          <a:p>
            <a:r>
              <a:rPr lang="en-US" dirty="0" smtClean="0">
                <a:solidFill>
                  <a:schemeClr val="accent2"/>
                </a:solidFill>
              </a:rPr>
              <a:t>A Typical Meal</a:t>
            </a:r>
            <a:endParaRPr lang="en-US" dirty="0">
              <a:solidFill>
                <a:schemeClr val="accent2"/>
              </a:solidFill>
            </a:endParaRPr>
          </a:p>
        </p:txBody>
      </p:sp>
      <p:sp>
        <p:nvSpPr>
          <p:cNvPr id="6" name="TextBox 5"/>
          <p:cNvSpPr txBox="1"/>
          <p:nvPr/>
        </p:nvSpPr>
        <p:spPr>
          <a:xfrm>
            <a:off x="2140856" y="5373523"/>
            <a:ext cx="5569857" cy="369332"/>
          </a:xfrm>
          <a:prstGeom prst="rect">
            <a:avLst/>
          </a:prstGeom>
          <a:noFill/>
        </p:spPr>
        <p:txBody>
          <a:bodyPr wrap="square" rtlCol="0">
            <a:spAutoFit/>
          </a:bodyPr>
          <a:lstStyle/>
          <a:p>
            <a:r>
              <a:rPr lang="en-US" dirty="0" smtClean="0"/>
              <a:t>by  </a:t>
            </a:r>
            <a:r>
              <a:rPr lang="en-US" dirty="0" err="1" smtClean="0"/>
              <a:t>ShyamRaniKilam</a:t>
            </a:r>
            <a:r>
              <a:rPr lang="en-US" dirty="0" smtClean="0"/>
              <a:t> and S. S. </a:t>
            </a:r>
            <a:r>
              <a:rPr lang="en-US" dirty="0" err="1" smtClean="0"/>
              <a:t>KaulKilam</a:t>
            </a:r>
            <a:endParaRPr lang="en-US" dirty="0"/>
          </a:p>
        </p:txBody>
      </p:sp>
      <p:pic>
        <p:nvPicPr>
          <p:cNvPr id="7" name="Content Placeholder 6" descr="platter.jpg"/>
          <p:cNvPicPr>
            <a:picLocks noGrp="1" noChangeAspect="1"/>
          </p:cNvPicPr>
          <p:nvPr>
            <p:ph idx="1"/>
          </p:nvPr>
        </p:nvPicPr>
        <p:blipFill>
          <a:blip r:embed="rId3"/>
          <a:srcRect l="-30314" r="-30314"/>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93617"/>
            <a:ext cx="8001000" cy="1143000"/>
          </a:xfrm>
        </p:spPr>
        <p:txBody>
          <a:bodyPr/>
          <a:lstStyle/>
          <a:p>
            <a:r>
              <a:rPr lang="en-US" dirty="0" smtClean="0">
                <a:solidFill>
                  <a:schemeClr val="accent2"/>
                </a:solidFill>
              </a:rPr>
              <a:t>Culinary Etiquette</a:t>
            </a:r>
            <a:endParaRPr lang="en-US" dirty="0">
              <a:solidFill>
                <a:schemeClr val="accent2"/>
              </a:solidFill>
            </a:endParaRPr>
          </a:p>
        </p:txBody>
      </p:sp>
      <p:sp>
        <p:nvSpPr>
          <p:cNvPr id="5" name="Content Placeholder 4"/>
          <p:cNvSpPr>
            <a:spLocks noGrp="1"/>
          </p:cNvSpPr>
          <p:nvPr>
            <p:ph idx="1"/>
          </p:nvPr>
        </p:nvSpPr>
        <p:spPr>
          <a:xfrm>
            <a:off x="1037811" y="2416856"/>
            <a:ext cx="7534689" cy="3879252"/>
          </a:xfrm>
        </p:spPr>
        <p:txBody>
          <a:bodyPr>
            <a:noAutofit/>
          </a:bodyPr>
          <a:lstStyle/>
          <a:p>
            <a:pPr>
              <a:buFont typeface="Wingdings" charset="2"/>
              <a:buChar char=""/>
            </a:pPr>
            <a:r>
              <a:rPr lang="en-US" sz="1800" dirty="0" smtClean="0"/>
              <a:t>Each person eats on a separate plate.</a:t>
            </a:r>
          </a:p>
          <a:p>
            <a:pPr>
              <a:buFont typeface="Wingdings" charset="2"/>
              <a:buChar char=""/>
            </a:pPr>
            <a:r>
              <a:rPr lang="en-US" sz="1800" dirty="0" smtClean="0"/>
              <a:t>Eating of stale food is prohibited, and is to be avoided.</a:t>
            </a:r>
          </a:p>
          <a:p>
            <a:pPr>
              <a:buFont typeface="Wingdings" charset="2"/>
              <a:buChar char=""/>
            </a:pPr>
            <a:r>
              <a:rPr lang="en-US" sz="1800" dirty="0" smtClean="0"/>
              <a:t> Putting </a:t>
            </a:r>
            <a:r>
              <a:rPr lang="en-US" sz="1800" b="1" dirty="0" err="1" smtClean="0"/>
              <a:t>Katoris</a:t>
            </a:r>
            <a:r>
              <a:rPr lang="en-US" sz="1800" dirty="0" smtClean="0"/>
              <a:t> of vegetables etc. inside the eating plate (</a:t>
            </a:r>
            <a:r>
              <a:rPr lang="en-US" sz="1800" b="1" dirty="0" err="1" smtClean="0"/>
              <a:t>Thali</a:t>
            </a:r>
            <a:r>
              <a:rPr lang="en-US" sz="1800" dirty="0" smtClean="0"/>
              <a:t>) is prohibited.</a:t>
            </a:r>
          </a:p>
          <a:p>
            <a:pPr>
              <a:buFont typeface="Wingdings" charset="2"/>
              <a:buChar char=""/>
            </a:pPr>
            <a:r>
              <a:rPr lang="en-US" sz="1800" dirty="0" smtClean="0"/>
              <a:t>Water for drinking is always kept near the diner. In fact, before every main meal a little water is taken in the form of an </a:t>
            </a:r>
            <a:r>
              <a:rPr lang="en-US" sz="1800" b="1" dirty="0" err="1" smtClean="0"/>
              <a:t>Achman</a:t>
            </a:r>
            <a:r>
              <a:rPr lang="en-US" sz="1800" dirty="0" smtClean="0"/>
              <a:t> with a prayer. Without the tumbler touching the lips, water is poured into the mouth from a little distance while drinking.</a:t>
            </a:r>
          </a:p>
          <a:p>
            <a:pPr marL="0" indent="-274320">
              <a:buNone/>
            </a:pPr>
            <a:r>
              <a:rPr lang="en-US" sz="2000" dirty="0" smtClean="0"/>
              <a:t/>
            </a:r>
            <a:br>
              <a:rPr lang="en-US" sz="2000" dirty="0" smtClean="0"/>
            </a:br>
            <a:r>
              <a:rPr lang="en-US" sz="1800" dirty="0" smtClean="0"/>
              <a:t/>
            </a:r>
            <a:br>
              <a:rPr lang="en-US" sz="1800" dirty="0" smtClean="0"/>
            </a:br>
            <a:endParaRPr lang="en-US" sz="1800" dirty="0" smtClean="0"/>
          </a:p>
        </p:txBody>
      </p:sp>
      <p:sp>
        <p:nvSpPr>
          <p:cNvPr id="4" name="TextBox 3"/>
          <p:cNvSpPr txBox="1"/>
          <p:nvPr/>
        </p:nvSpPr>
        <p:spPr>
          <a:xfrm>
            <a:off x="2754540" y="1049383"/>
            <a:ext cx="4090574" cy="369332"/>
          </a:xfrm>
          <a:prstGeom prst="rect">
            <a:avLst/>
          </a:prstGeom>
          <a:noFill/>
        </p:spPr>
        <p:txBody>
          <a:bodyPr wrap="square" rtlCol="0">
            <a:spAutoFit/>
          </a:bodyPr>
          <a:lstStyle/>
          <a:p>
            <a:r>
              <a:rPr lang="en-US" b="1" dirty="0"/>
              <a:t>Main traditional</a:t>
            </a:r>
            <a:r>
              <a:rPr lang="en-US" b="1" dirty="0" smtClean="0"/>
              <a:t> do’s and </a:t>
            </a:r>
            <a:r>
              <a:rPr lang="en-US" b="1" dirty="0" err="1" smtClean="0"/>
              <a:t>don’t’s</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Culinary Etiquette</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charset="2"/>
              <a:buChar char=""/>
            </a:pPr>
            <a:r>
              <a:rPr lang="en-US" dirty="0" smtClean="0"/>
              <a:t>One cannot touch the unused food articles, or bowls containing the food, with the hand with which one is eating. </a:t>
            </a:r>
          </a:p>
          <a:p>
            <a:pPr>
              <a:buFont typeface="Wingdings" charset="2"/>
              <a:buChar char=""/>
            </a:pPr>
            <a:r>
              <a:rPr lang="en-US" dirty="0" smtClean="0"/>
              <a:t>Fruits and green vegetables have to be thoroughly washed before being eaten. Even the knives etc. have to be scrubbed before using. </a:t>
            </a:r>
          </a:p>
          <a:p>
            <a:pPr>
              <a:buFont typeface="Wingdings" charset="2"/>
              <a:buChar char=""/>
            </a:pPr>
            <a:r>
              <a:rPr lang="en-US" dirty="0" smtClean="0"/>
              <a:t> Food is eaten while sitting on floor, while eating plates etc. are placed on clay washed wet floor or on a clean sheet, preferably woolen. </a:t>
            </a:r>
          </a:p>
          <a:p>
            <a:pPr>
              <a:buFont typeface="Wingdings" charset="2"/>
              <a:buChar char=""/>
            </a:pPr>
            <a:r>
              <a:rPr lang="en-US" dirty="0" smtClean="0"/>
              <a:t>Washing of hands and mouth, before and after eating any food, is a must.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93617"/>
            <a:ext cx="8001000" cy="1143000"/>
          </a:xfrm>
        </p:spPr>
        <p:txBody>
          <a:bodyPr/>
          <a:lstStyle/>
          <a:p>
            <a:r>
              <a:rPr lang="en-US" dirty="0" smtClean="0">
                <a:solidFill>
                  <a:schemeClr val="accent2"/>
                </a:solidFill>
              </a:rPr>
              <a:t>Culinary Etiquette</a:t>
            </a:r>
            <a:endParaRPr lang="en-US" dirty="0">
              <a:solidFill>
                <a:schemeClr val="accent2"/>
              </a:solidFill>
            </a:endParaRPr>
          </a:p>
        </p:txBody>
      </p:sp>
      <p:sp>
        <p:nvSpPr>
          <p:cNvPr id="5" name="Content Placeholder 4"/>
          <p:cNvSpPr>
            <a:spLocks noGrp="1"/>
          </p:cNvSpPr>
          <p:nvPr>
            <p:ph idx="1"/>
          </p:nvPr>
        </p:nvSpPr>
        <p:spPr>
          <a:xfrm>
            <a:off x="365532" y="1653068"/>
            <a:ext cx="8001000" cy="4114800"/>
          </a:xfrm>
        </p:spPr>
        <p:txBody>
          <a:bodyPr>
            <a:noAutofit/>
          </a:bodyPr>
          <a:lstStyle/>
          <a:p>
            <a:r>
              <a:rPr lang="en-US" sz="1800" dirty="0" smtClean="0"/>
              <a:t>One cannot leave the eating place before the plates (</a:t>
            </a:r>
            <a:r>
              <a:rPr lang="en-US" sz="1800" b="1" dirty="0" err="1" smtClean="0"/>
              <a:t>Thalis</a:t>
            </a:r>
            <a:r>
              <a:rPr lang="en-US" sz="1800" dirty="0" smtClean="0"/>
              <a:t>) etc. are removed and the place is cleaned.</a:t>
            </a:r>
          </a:p>
          <a:p>
            <a:r>
              <a:rPr lang="en-US" sz="1800" dirty="0" smtClean="0"/>
              <a:t>Eating meals in good light, preferably after sunrise and before sunset, is a directive.</a:t>
            </a:r>
          </a:p>
          <a:p>
            <a:r>
              <a:rPr lang="en-US" sz="1800" dirty="0" smtClean="0"/>
              <a:t>'Fasts' (</a:t>
            </a:r>
            <a:r>
              <a:rPr lang="en-US" sz="1800" b="1" dirty="0" smtClean="0"/>
              <a:t>Brat</a:t>
            </a:r>
            <a:r>
              <a:rPr lang="en-US" sz="1800" dirty="0" smtClean="0"/>
              <a:t>) on certain days of every week and every month and on certain days of a year, are recommended, for spiritual and physical welfare.</a:t>
            </a:r>
          </a:p>
          <a:p>
            <a:r>
              <a:rPr lang="en-US" sz="1800" dirty="0" smtClean="0"/>
              <a:t>Talking during eating is thought unwise.</a:t>
            </a:r>
          </a:p>
          <a:p>
            <a:r>
              <a:rPr lang="en-US" sz="1800" dirty="0" smtClean="0"/>
              <a:t>Short prayers, before and after taking main meals, are to be offered.</a:t>
            </a:r>
          </a:p>
          <a:p>
            <a:r>
              <a:rPr lang="en-US" sz="1800" dirty="0" smtClean="0"/>
              <a:t>Before eating always some food is set apart, as a 'Vishnu </a:t>
            </a:r>
            <a:r>
              <a:rPr lang="en-US" sz="1800" dirty="0" err="1" smtClean="0"/>
              <a:t>Arpari</a:t>
            </a:r>
            <a:r>
              <a:rPr lang="en-US" sz="1800" dirty="0" smtClean="0"/>
              <a:t> ', portion, to be used for serving an </a:t>
            </a:r>
            <a:r>
              <a:rPr lang="en-US" sz="1800" b="1" dirty="0" err="1" smtClean="0"/>
              <a:t>Atithi</a:t>
            </a:r>
            <a:r>
              <a:rPr lang="en-US" sz="1800" dirty="0" err="1" smtClean="0"/>
              <a:t>ie</a:t>
            </a:r>
            <a:r>
              <a:rPr lang="en-US" sz="1800" dirty="0" smtClean="0"/>
              <a:t>., an unannounced guest or a hungry person or an animal. </a:t>
            </a:r>
            <a:br>
              <a:rPr lang="en-US" sz="1800" dirty="0" smtClean="0"/>
            </a:br>
            <a:endParaRPr lang="en-US" sz="1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Geography</a:t>
            </a:r>
            <a:endParaRPr lang="en-US" dirty="0">
              <a:solidFill>
                <a:schemeClr val="accent2"/>
              </a:solidFill>
            </a:endParaRPr>
          </a:p>
        </p:txBody>
      </p:sp>
      <p:pic>
        <p:nvPicPr>
          <p:cNvPr id="6" name="Content Placeholder 5" descr="kashmir_map.jpg"/>
          <p:cNvPicPr>
            <a:picLocks noGrp="1" noChangeAspect="1"/>
          </p:cNvPicPr>
          <p:nvPr>
            <p:ph idx="1"/>
          </p:nvPr>
        </p:nvPicPr>
        <p:blipFill>
          <a:blip r:embed="rId2"/>
          <a:srcRect l="-16042" r="-16042"/>
          <a:stretch>
            <a:fillRect/>
          </a:stretch>
        </p:blip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93617"/>
            <a:ext cx="8001000" cy="1143000"/>
          </a:xfrm>
        </p:spPr>
        <p:txBody>
          <a:bodyPr/>
          <a:lstStyle/>
          <a:p>
            <a:r>
              <a:rPr lang="en-US" dirty="0" smtClean="0">
                <a:solidFill>
                  <a:schemeClr val="accent2"/>
                </a:solidFill>
              </a:rPr>
              <a:t>Culinary Etiquette</a:t>
            </a:r>
            <a:endParaRPr lang="en-US" dirty="0">
              <a:solidFill>
                <a:schemeClr val="accent2"/>
              </a:solidFill>
            </a:endParaRPr>
          </a:p>
        </p:txBody>
      </p:sp>
      <p:sp>
        <p:nvSpPr>
          <p:cNvPr id="5" name="Content Placeholder 4"/>
          <p:cNvSpPr>
            <a:spLocks noGrp="1"/>
          </p:cNvSpPr>
          <p:nvPr>
            <p:ph idx="1"/>
          </p:nvPr>
        </p:nvSpPr>
        <p:spPr>
          <a:xfrm>
            <a:off x="365532" y="1706819"/>
            <a:ext cx="8001000" cy="4683512"/>
          </a:xfrm>
        </p:spPr>
        <p:txBody>
          <a:bodyPr>
            <a:noAutofit/>
          </a:bodyPr>
          <a:lstStyle/>
          <a:p>
            <a:r>
              <a:rPr lang="en-US" sz="1800" dirty="0" smtClean="0"/>
              <a:t>Use of </a:t>
            </a:r>
            <a:r>
              <a:rPr lang="en-US" sz="1800" dirty="0" err="1" smtClean="0"/>
              <a:t>aluminium</a:t>
            </a:r>
            <a:r>
              <a:rPr lang="en-US" sz="1800" dirty="0" smtClean="0"/>
              <a:t> utensils is not recommended. Brass or bronze or terracotta utensils are used for cooking. Bronze </a:t>
            </a:r>
            <a:r>
              <a:rPr lang="en-US" sz="1800" b="1" dirty="0" err="1" smtClean="0"/>
              <a:t>Thalis</a:t>
            </a:r>
            <a:r>
              <a:rPr lang="en-US" sz="1800" dirty="0" smtClean="0"/>
              <a:t> for eating food, and bronze cups for drinking tea, were common. To clean bronze it is scrubbed with ashes. For brassware wet clay is used for scrubbing and cleaning. Copper utensils are mainly used for </a:t>
            </a:r>
            <a:r>
              <a:rPr lang="en-US" sz="1800" b="1" dirty="0" err="1" smtClean="0"/>
              <a:t>Puja</a:t>
            </a:r>
            <a:r>
              <a:rPr lang="en-US" sz="1800" dirty="0" smtClean="0"/>
              <a:t>. Silver tea-cups and tumblers etc. are used by aristocracy.</a:t>
            </a:r>
          </a:p>
          <a:p>
            <a:r>
              <a:rPr lang="en-US" sz="1800" dirty="0" smtClean="0"/>
              <a:t>One can serve food only after he or she washes his or her hands. Any food touched by unclean hands cannot be served or eaten. Even food touched with the hand with which one has been eating cannot be served to other people.</a:t>
            </a:r>
          </a:p>
          <a:p>
            <a:r>
              <a:rPr lang="en-US" sz="1800" dirty="0" smtClean="0"/>
              <a:t>One cannot transfer any portion of his food, which the person has been eating, to another person's plate.</a:t>
            </a:r>
          </a:p>
          <a:p>
            <a:r>
              <a:rPr lang="en-US" sz="1800" dirty="0" smtClean="0"/>
              <a:t>Meat eating, and use of intoxicants, are </a:t>
            </a:r>
            <a:r>
              <a:rPr lang="en-US" sz="1800" b="1" dirty="0" err="1" smtClean="0"/>
              <a:t>Tamsik</a:t>
            </a:r>
            <a:r>
              <a:rPr lang="en-US" sz="1800" dirty="0" smtClean="0"/>
              <a:t> and are considered to retard spiritual growth and physical welfare.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93617"/>
            <a:ext cx="8001000" cy="1143000"/>
          </a:xfrm>
        </p:spPr>
        <p:txBody>
          <a:bodyPr/>
          <a:lstStyle/>
          <a:p>
            <a:r>
              <a:rPr lang="en-US" dirty="0" smtClean="0">
                <a:solidFill>
                  <a:schemeClr val="accent2"/>
                </a:solidFill>
              </a:rPr>
              <a:t>Culinary Etiquette</a:t>
            </a:r>
            <a:endParaRPr lang="en-US" dirty="0">
              <a:solidFill>
                <a:schemeClr val="accent2"/>
              </a:solidFill>
            </a:endParaRPr>
          </a:p>
        </p:txBody>
      </p:sp>
      <p:pic>
        <p:nvPicPr>
          <p:cNvPr id="6" name="Content Placeholder 5" descr="kashmir offering.jpg"/>
          <p:cNvPicPr>
            <a:picLocks noGrp="1" noChangeAspect="1"/>
          </p:cNvPicPr>
          <p:nvPr>
            <p:ph idx="1"/>
          </p:nvPr>
        </p:nvPicPr>
        <p:blipFill>
          <a:blip r:embed="rId3"/>
          <a:srcRect l="-95672" r="-95672"/>
          <a:stretch>
            <a:fillRect/>
          </a:stretch>
        </p:blipFill>
        <p:spPr>
          <a:xfrm>
            <a:off x="365125" y="1138197"/>
            <a:ext cx="8001000" cy="5361026"/>
          </a:xfrm>
        </p:spPr>
      </p:pic>
      <p:sp>
        <p:nvSpPr>
          <p:cNvPr id="4" name="TextBox 3"/>
          <p:cNvSpPr txBox="1"/>
          <p:nvPr/>
        </p:nvSpPr>
        <p:spPr>
          <a:xfrm>
            <a:off x="2243218" y="2094927"/>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829167"/>
            <a:ext cx="8001000" cy="584010"/>
          </a:xfrm>
        </p:spPr>
        <p:txBody>
          <a:bodyPr/>
          <a:lstStyle/>
          <a:p>
            <a:r>
              <a:rPr lang="en-US" dirty="0" smtClean="0">
                <a:solidFill>
                  <a:schemeClr val="accent2">
                    <a:lumMod val="75000"/>
                  </a:schemeClr>
                </a:solidFill>
              </a:rPr>
              <a:t>Culinary Etiquette</a:t>
            </a:r>
            <a:br>
              <a:rPr lang="en-US" dirty="0" smtClean="0">
                <a:solidFill>
                  <a:schemeClr val="accent2">
                    <a:lumMod val="75000"/>
                  </a:schemeClr>
                </a:solidFill>
              </a:rPr>
            </a:br>
            <a:endParaRPr lang="en-US" dirty="0">
              <a:solidFill>
                <a:schemeClr val="accent2">
                  <a:lumMod val="75000"/>
                </a:schemeClr>
              </a:solidFill>
            </a:endParaRPr>
          </a:p>
        </p:txBody>
      </p:sp>
      <p:sp>
        <p:nvSpPr>
          <p:cNvPr id="5" name="TextBox 4"/>
          <p:cNvSpPr txBox="1"/>
          <p:nvPr/>
        </p:nvSpPr>
        <p:spPr>
          <a:xfrm>
            <a:off x="1323533" y="1413177"/>
            <a:ext cx="6868060" cy="4401205"/>
          </a:xfrm>
          <a:prstGeom prst="rect">
            <a:avLst/>
          </a:prstGeom>
          <a:noFill/>
        </p:spPr>
        <p:txBody>
          <a:bodyPr wrap="square" rtlCol="0">
            <a:spAutoFit/>
          </a:bodyPr>
          <a:lstStyle/>
          <a:p>
            <a:r>
              <a:rPr lang="en-US" sz="2000" b="1" dirty="0"/>
              <a:t>The meal begins with a ritual washing of hands at a basin called the </a:t>
            </a:r>
            <a:r>
              <a:rPr lang="en-US" sz="2000" b="1" i="1" dirty="0" err="1"/>
              <a:t>tash-t-nari</a:t>
            </a:r>
            <a:r>
              <a:rPr lang="en-US" sz="2000" b="1" dirty="0"/>
              <a:t>, which is taken around by attendants</a:t>
            </a:r>
            <a:r>
              <a:rPr lang="en-US" sz="2000" b="1" dirty="0" smtClean="0"/>
              <a:t>.</a:t>
            </a:r>
          </a:p>
          <a:p>
            <a:endParaRPr lang="en-US" sz="2000" b="1" dirty="0" smtClean="0"/>
          </a:p>
          <a:p>
            <a:r>
              <a:rPr lang="en-US" sz="2000" b="1" dirty="0"/>
              <a:t>Then the </a:t>
            </a:r>
            <a:r>
              <a:rPr lang="en-US" sz="2000" b="1" dirty="0" err="1"/>
              <a:t>tramis</a:t>
            </a:r>
            <a:r>
              <a:rPr lang="en-US" sz="2000" b="1" dirty="0"/>
              <a:t> arrive, heaped with rice, quartered by four </a:t>
            </a:r>
            <a:r>
              <a:rPr lang="en-US" sz="2000" b="1" i="1" dirty="0" err="1"/>
              <a:t>seekhkababs</a:t>
            </a:r>
            <a:r>
              <a:rPr lang="en-US" sz="2000" b="1" dirty="0"/>
              <a:t> and contains four pieces of </a:t>
            </a:r>
            <a:r>
              <a:rPr lang="en-US" sz="2000" b="1" i="1" dirty="0" err="1"/>
              <a:t>methi</a:t>
            </a:r>
            <a:r>
              <a:rPr lang="en-US" sz="2000" b="1" i="1" dirty="0"/>
              <a:t> korma</a:t>
            </a:r>
            <a:r>
              <a:rPr lang="en-US" sz="2000" b="1" dirty="0"/>
              <a:t>, one </a:t>
            </a:r>
            <a:r>
              <a:rPr lang="en-US" sz="2000" b="1" i="1" dirty="0" err="1"/>
              <a:t>tabakmaaz</a:t>
            </a:r>
            <a:r>
              <a:rPr lang="en-US" sz="2000" b="1" dirty="0"/>
              <a:t>, one </a:t>
            </a:r>
            <a:r>
              <a:rPr lang="en-US" sz="2000" b="1" i="1" dirty="0" err="1"/>
              <a:t>safedmurg</a:t>
            </a:r>
            <a:r>
              <a:rPr lang="en-US" sz="2000" b="1" dirty="0"/>
              <a:t>, one </a:t>
            </a:r>
            <a:r>
              <a:rPr lang="en-US" sz="2000" b="1" i="1" dirty="0" err="1"/>
              <a:t>zafranimurg</a:t>
            </a:r>
            <a:r>
              <a:rPr lang="en-US" sz="2000" b="1" dirty="0"/>
              <a:t>, and the first few courses. Curd and chutney are served</a:t>
            </a:r>
            <a:r>
              <a:rPr lang="en-US" sz="2000" b="1" dirty="0" smtClean="0"/>
              <a:t> separately </a:t>
            </a:r>
            <a:r>
              <a:rPr lang="en-US" sz="2000" b="1" dirty="0"/>
              <a:t>in small earthen pots. As each </a:t>
            </a:r>
            <a:r>
              <a:rPr lang="en-US" sz="2000" b="1" i="1" dirty="0" err="1"/>
              <a:t>trami</a:t>
            </a:r>
            <a:r>
              <a:rPr lang="en-US" sz="2000" b="1" dirty="0"/>
              <a:t> is completed, it is removed, and a new one brought in, until the dinner has run its course</a:t>
            </a:r>
            <a:r>
              <a:rPr lang="en-US" sz="2000" b="1" dirty="0" smtClean="0"/>
              <a:t>.</a:t>
            </a:r>
          </a:p>
          <a:p>
            <a:endParaRPr lang="en-US" sz="2000" b="1" dirty="0"/>
          </a:p>
          <a:p>
            <a:r>
              <a:rPr lang="en-US" sz="2000" b="1" dirty="0"/>
              <a:t>Seven dishes are a must for these</a:t>
            </a:r>
            <a:r>
              <a:rPr lang="en-US" sz="2000" b="1" dirty="0" smtClean="0"/>
              <a:t> occasions-</a:t>
            </a:r>
            <a:r>
              <a:rPr lang="en-US" sz="2000" b="1" dirty="0"/>
              <a:t>- </a:t>
            </a:r>
            <a:r>
              <a:rPr lang="en-US" sz="2000" b="1" i="1" dirty="0" err="1"/>
              <a:t>Rista</a:t>
            </a:r>
            <a:r>
              <a:rPr lang="en-US" sz="2000" b="1" dirty="0"/>
              <a:t>, </a:t>
            </a:r>
            <a:r>
              <a:rPr lang="en-US" sz="2000" b="1" i="1" dirty="0"/>
              <a:t>Rogan Josh</a:t>
            </a:r>
            <a:r>
              <a:rPr lang="en-US" sz="2000" b="1" dirty="0"/>
              <a:t>, </a:t>
            </a:r>
            <a:r>
              <a:rPr lang="en-US" sz="2000" b="1" i="1" dirty="0" err="1"/>
              <a:t>TabakMaaz</a:t>
            </a:r>
            <a:r>
              <a:rPr lang="en-US" sz="2000" b="1" dirty="0"/>
              <a:t>, </a:t>
            </a:r>
            <a:r>
              <a:rPr lang="en-US" sz="2000" b="1" i="1" dirty="0" err="1"/>
              <a:t>Daniwal</a:t>
            </a:r>
            <a:r>
              <a:rPr lang="en-US" sz="2000" b="1" i="1" dirty="0"/>
              <a:t> Korma</a:t>
            </a:r>
            <a:r>
              <a:rPr lang="en-US" sz="2000" b="1" dirty="0"/>
              <a:t>, </a:t>
            </a:r>
            <a:r>
              <a:rPr lang="en-US" sz="2000" b="1" i="1" dirty="0" err="1"/>
              <a:t>AabGosht</a:t>
            </a:r>
            <a:r>
              <a:rPr lang="en-US" sz="2000" b="1" dirty="0"/>
              <a:t>, </a:t>
            </a:r>
            <a:r>
              <a:rPr lang="en-US" sz="2000" b="1" i="1" dirty="0" err="1"/>
              <a:t>Marchwangan</a:t>
            </a:r>
            <a:r>
              <a:rPr lang="en-US" sz="2000" b="1" i="1" dirty="0"/>
              <a:t> Korma</a:t>
            </a:r>
            <a:r>
              <a:rPr lang="en-US" sz="2000" b="1" dirty="0"/>
              <a:t> and </a:t>
            </a:r>
            <a:r>
              <a:rPr lang="en-US" sz="2000" b="1" i="1" dirty="0" err="1"/>
              <a:t>Gushtaba</a:t>
            </a:r>
            <a:r>
              <a:rPr lang="en-US" sz="2000" b="1" dirty="0"/>
              <a:t>. The meal ends with the </a:t>
            </a:r>
            <a:r>
              <a:rPr lang="en-US" sz="2000" b="1" i="1" dirty="0" err="1"/>
              <a:t>Gushtaba</a:t>
            </a:r>
            <a:r>
              <a:rPr lang="en-US" sz="2000" b="1" dirty="0"/>
              <a:t>. </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Lush Valleys Allows for Fertile Farming </a:t>
            </a:r>
            <a:endParaRPr lang="en-US" dirty="0">
              <a:solidFill>
                <a:schemeClr val="accent2"/>
              </a:solidFill>
            </a:endParaRPr>
          </a:p>
        </p:txBody>
      </p:sp>
      <p:pic>
        <p:nvPicPr>
          <p:cNvPr id="7" name="Content Placeholder 6" descr="kashmir-meadows.jpg"/>
          <p:cNvPicPr>
            <a:picLocks noGrp="1" noChangeAspect="1"/>
          </p:cNvPicPr>
          <p:nvPr>
            <p:ph idx="1"/>
          </p:nvPr>
        </p:nvPicPr>
        <p:blipFill>
          <a:blip r:embed="rId2"/>
          <a:srcRect l="-22917" r="-22917"/>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Sufficient Source of Water for Farming</a:t>
            </a:r>
            <a:endParaRPr lang="en-US" dirty="0">
              <a:solidFill>
                <a:schemeClr val="accent2"/>
              </a:solidFill>
            </a:endParaRPr>
          </a:p>
        </p:txBody>
      </p:sp>
      <p:pic>
        <p:nvPicPr>
          <p:cNvPr id="6" name="Content Placeholder 5" descr="Kashmir landscape river.jpg"/>
          <p:cNvPicPr>
            <a:picLocks noGrp="1" noChangeAspect="1"/>
          </p:cNvPicPr>
          <p:nvPr>
            <p:ph idx="1"/>
          </p:nvPr>
        </p:nvPicPr>
        <p:blipFill>
          <a:blip r:embed="rId2"/>
          <a:srcRect l="-8333" r="-8333"/>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Religions and its Effects Upon the Cuisine</a:t>
            </a:r>
            <a:endParaRPr lang="en-US" dirty="0">
              <a:solidFill>
                <a:schemeClr val="accent2"/>
              </a:solidFill>
            </a:endParaRPr>
          </a:p>
        </p:txBody>
      </p:sp>
      <p:pic>
        <p:nvPicPr>
          <p:cNvPr id="7" name="Content Placeholder 6" descr="kasmir_religion.jpg"/>
          <p:cNvPicPr>
            <a:picLocks noGrp="1" noChangeAspect="1"/>
          </p:cNvPicPr>
          <p:nvPr>
            <p:ph idx="1"/>
          </p:nvPr>
        </p:nvPicPr>
        <p:blipFill>
          <a:blip r:embed="rId2"/>
          <a:srcRect l="-29965" r="-29965"/>
          <a:stretch>
            <a:fillRect/>
          </a:stretch>
        </p:blip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Historical  Influences Upon the Cuisine</a:t>
            </a:r>
            <a:endParaRPr lang="en-US" dirty="0">
              <a:solidFill>
                <a:schemeClr val="accent2"/>
              </a:solidFill>
            </a:endParaRPr>
          </a:p>
        </p:txBody>
      </p:sp>
      <p:sp>
        <p:nvSpPr>
          <p:cNvPr id="5" name="Content Placeholder 4"/>
          <p:cNvSpPr>
            <a:spLocks noGrp="1"/>
          </p:cNvSpPr>
          <p:nvPr>
            <p:ph idx="1"/>
          </p:nvPr>
        </p:nvSpPr>
        <p:spPr>
          <a:xfrm>
            <a:off x="571500" y="2432840"/>
            <a:ext cx="8001000" cy="4114800"/>
          </a:xfrm>
        </p:spPr>
        <p:txBody>
          <a:bodyPr/>
          <a:lstStyle/>
          <a:p>
            <a:r>
              <a:rPr lang="en-US" u="sng" dirty="0" smtClean="0">
                <a:solidFill>
                  <a:schemeClr val="bg2">
                    <a:lumMod val="20000"/>
                    <a:lumOff val="80000"/>
                  </a:schemeClr>
                </a:solidFill>
                <a:hlinkClick r:id="rId2"/>
              </a:rPr>
              <a:t>Central Asia</a:t>
            </a:r>
            <a:r>
              <a:rPr lang="en-US" dirty="0" smtClean="0">
                <a:solidFill>
                  <a:schemeClr val="bg2">
                    <a:lumMod val="20000"/>
                    <a:lumOff val="80000"/>
                  </a:schemeClr>
                </a:solidFill>
              </a:rPr>
              <a:t>,</a:t>
            </a:r>
          </a:p>
          <a:p>
            <a:r>
              <a:rPr lang="en-US" u="sng" dirty="0" smtClean="0">
                <a:solidFill>
                  <a:schemeClr val="bg2">
                    <a:lumMod val="20000"/>
                    <a:lumOff val="80000"/>
                  </a:schemeClr>
                </a:solidFill>
                <a:hlinkClick r:id="rId3"/>
              </a:rPr>
              <a:t>Persia</a:t>
            </a:r>
            <a:r>
              <a:rPr lang="en-US" dirty="0" smtClean="0">
                <a:solidFill>
                  <a:schemeClr val="bg2">
                    <a:lumMod val="20000"/>
                    <a:lumOff val="80000"/>
                  </a:schemeClr>
                </a:solidFill>
              </a:rPr>
              <a:t>,</a:t>
            </a:r>
          </a:p>
          <a:p>
            <a:r>
              <a:rPr lang="en-US" u="sng" dirty="0" smtClean="0">
                <a:solidFill>
                  <a:schemeClr val="bg2">
                    <a:lumMod val="20000"/>
                    <a:lumOff val="80000"/>
                  </a:schemeClr>
                </a:solidFill>
                <a:hlinkClick r:id="rId4"/>
              </a:rPr>
              <a:t>Middle East</a:t>
            </a:r>
          </a:p>
          <a:p>
            <a:r>
              <a:rPr lang="en-US" u="sng" dirty="0" smtClean="0">
                <a:ln>
                  <a:solidFill>
                    <a:srgbClr val="460000"/>
                  </a:solidFill>
                </a:ln>
                <a:solidFill>
                  <a:schemeClr val="bg2">
                    <a:lumMod val="20000"/>
                    <a:lumOff val="80000"/>
                  </a:schemeClr>
                </a:solidFill>
                <a:hlinkClick r:id="rId5"/>
              </a:rPr>
              <a:t>Afghanistan</a:t>
            </a:r>
            <a:r>
              <a:rPr lang="en-US" dirty="0" smtClean="0">
                <a:solidFill>
                  <a:schemeClr val="bg2">
                    <a:lumMod val="20000"/>
                    <a:lumOff val="80000"/>
                  </a:schemeClr>
                </a:solidFill>
              </a:rPr>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Text Placeholder 2"/>
          <p:cNvSpPr>
            <a:spLocks noGrp="1"/>
          </p:cNvSpPr>
          <p:nvPr>
            <p:ph type="body" idx="1"/>
          </p:nvPr>
        </p:nvSpPr>
        <p:spPr>
          <a:xfrm>
            <a:off x="2646276" y="1159318"/>
            <a:ext cx="3749040" cy="639762"/>
          </a:xfrm>
        </p:spPr>
        <p:txBody>
          <a:bodyPr/>
          <a:lstStyle/>
          <a:p>
            <a:r>
              <a:rPr lang="en-US" dirty="0" smtClean="0"/>
              <a:t>INFLUENCES</a:t>
            </a:r>
            <a:endParaRPr lang="en-US" dirty="0"/>
          </a:p>
        </p:txBody>
      </p:sp>
      <p:sp>
        <p:nvSpPr>
          <p:cNvPr id="4" name="Content Placeholder 3"/>
          <p:cNvSpPr>
            <a:spLocks noGrp="1"/>
          </p:cNvSpPr>
          <p:nvPr>
            <p:ph sz="half" idx="2"/>
          </p:nvPr>
        </p:nvSpPr>
        <p:spPr>
          <a:xfrm>
            <a:off x="571500" y="1946832"/>
            <a:ext cx="3749040" cy="4092018"/>
          </a:xfrm>
        </p:spPr>
        <p:txBody>
          <a:bodyPr>
            <a:normAutofit/>
          </a:bodyPr>
          <a:lstStyle/>
          <a:p>
            <a:r>
              <a:rPr lang="en-US" b="1" dirty="0" smtClean="0"/>
              <a:t>Kashmiri cuisine (has evolved over hundreds of years. The first major influence was the food of the </a:t>
            </a:r>
            <a:r>
              <a:rPr lang="en-US" b="1" u="sng" dirty="0" smtClean="0">
                <a:hlinkClick r:id="rId2"/>
              </a:rPr>
              <a:t>Kashmiri Pandits</a:t>
            </a:r>
            <a:r>
              <a:rPr lang="en-US" b="1" dirty="0" smtClean="0"/>
              <a:t>, the </a:t>
            </a:r>
            <a:r>
              <a:rPr lang="en-US" b="1" u="sng" dirty="0" smtClean="0">
                <a:hlinkClick r:id="rId3"/>
              </a:rPr>
              <a:t>Hindus</a:t>
            </a:r>
            <a:r>
              <a:rPr lang="en-US" b="1" dirty="0" smtClean="0"/>
              <a:t> of the valley.</a:t>
            </a:r>
          </a:p>
          <a:p>
            <a:pPr>
              <a:buNone/>
            </a:pPr>
            <a:r>
              <a:rPr lang="en-US" b="1" dirty="0" smtClean="0"/>
              <a:t>	 The cuisine was then influenced by the cultures which arrived with the invasion of </a:t>
            </a:r>
            <a:r>
              <a:rPr lang="en-US" b="1" u="sng" dirty="0" smtClean="0">
                <a:hlinkClick r:id="rId4"/>
              </a:rPr>
              <a:t>Kashmir</a:t>
            </a:r>
            <a:r>
              <a:rPr lang="en-US" b="1" dirty="0" smtClean="0"/>
              <a:t> by the </a:t>
            </a:r>
            <a:r>
              <a:rPr lang="en-US" b="1" u="sng" dirty="0" smtClean="0">
                <a:hlinkClick r:id="rId5"/>
              </a:rPr>
              <a:t>Timur</a:t>
            </a:r>
            <a:r>
              <a:rPr lang="en-US" b="1" dirty="0" smtClean="0"/>
              <a:t> from the region of modern </a:t>
            </a:r>
            <a:r>
              <a:rPr lang="en-US" b="1" u="sng" dirty="0" smtClean="0">
                <a:hlinkClick r:id="rId6"/>
              </a:rPr>
              <a:t>Uzbekistan</a:t>
            </a:r>
            <a:r>
              <a:rPr lang="en-US" b="1" dirty="0" smtClean="0"/>
              <a:t>. </a:t>
            </a:r>
            <a:endParaRPr lang="en-US" dirty="0" smtClean="0"/>
          </a:p>
          <a:p>
            <a:endParaRPr lang="en-US" dirty="0"/>
          </a:p>
        </p:txBody>
      </p:sp>
      <p:sp>
        <p:nvSpPr>
          <p:cNvPr id="5" name="Text Placeholder 4"/>
          <p:cNvSpPr>
            <a:spLocks noGrp="1"/>
          </p:cNvSpPr>
          <p:nvPr>
            <p:ph type="body" sz="quarter" idx="3"/>
          </p:nvPr>
        </p:nvSpPr>
        <p:spPr>
          <a:xfrm>
            <a:off x="4823460" y="1678070"/>
            <a:ext cx="3749040" cy="639762"/>
          </a:xfrm>
        </p:spPr>
        <p:txBody>
          <a:bodyPr/>
          <a:lstStyle/>
          <a:p>
            <a:endParaRPr lang="en-US" dirty="0"/>
          </a:p>
        </p:txBody>
      </p:sp>
      <p:sp>
        <p:nvSpPr>
          <p:cNvPr id="6" name="Content Placeholder 5"/>
          <p:cNvSpPr>
            <a:spLocks noGrp="1"/>
          </p:cNvSpPr>
          <p:nvPr>
            <p:ph sz="quarter" idx="4"/>
          </p:nvPr>
        </p:nvSpPr>
        <p:spPr>
          <a:xfrm>
            <a:off x="4823460" y="2018384"/>
            <a:ext cx="3749040" cy="4020466"/>
          </a:xfrm>
        </p:spPr>
        <p:txBody>
          <a:bodyPr>
            <a:noAutofit/>
          </a:bodyPr>
          <a:lstStyle/>
          <a:p>
            <a:r>
              <a:rPr lang="en-US" b="1" dirty="0" smtClean="0"/>
              <a:t>Subsequently, </a:t>
            </a:r>
            <a:r>
              <a:rPr lang="en-US" b="1" u="sng" dirty="0" smtClean="0">
                <a:hlinkClick r:id="rId4"/>
              </a:rPr>
              <a:t>Kashmir</a:t>
            </a:r>
            <a:r>
              <a:rPr lang="en-US" b="1" dirty="0" smtClean="0"/>
              <a:t> and its food has been strongly influenced by the cuisines of </a:t>
            </a:r>
            <a:r>
              <a:rPr lang="en-US" b="1" u="sng" dirty="0" smtClean="0">
                <a:hlinkClick r:id="rId7"/>
              </a:rPr>
              <a:t>Central Asia</a:t>
            </a:r>
            <a:r>
              <a:rPr lang="en-US" b="1" dirty="0" smtClean="0"/>
              <a:t>, </a:t>
            </a:r>
            <a:r>
              <a:rPr lang="en-US" b="1" u="sng" dirty="0" smtClean="0">
                <a:hlinkClick r:id="rId8"/>
              </a:rPr>
              <a:t>Persia</a:t>
            </a:r>
            <a:r>
              <a:rPr lang="en-US" b="1" dirty="0" smtClean="0"/>
              <a:t>, </a:t>
            </a:r>
            <a:r>
              <a:rPr lang="en-US" b="1" u="sng" dirty="0" smtClean="0">
                <a:hlinkClick r:id="rId9"/>
              </a:rPr>
              <a:t>Middle East</a:t>
            </a:r>
            <a:r>
              <a:rPr lang="en-US" b="1" dirty="0" smtClean="0"/>
              <a:t> and </a:t>
            </a:r>
            <a:r>
              <a:rPr lang="en-US" b="1" u="sng" dirty="0" smtClean="0">
                <a:hlinkClick r:id="rId10"/>
              </a:rPr>
              <a:t>Afghanistan</a:t>
            </a:r>
            <a:r>
              <a:rPr lang="en-US" b="1" dirty="0" smtClean="0"/>
              <a:t>.</a:t>
            </a:r>
          </a:p>
          <a:p>
            <a:r>
              <a:rPr lang="en-US" b="1" dirty="0" smtClean="0"/>
              <a:t>The most notable ingredient in Kashmir cuisine is </a:t>
            </a:r>
            <a:r>
              <a:rPr lang="en-US" b="1" u="sng" dirty="0" smtClean="0">
                <a:hlinkClick r:id="rId11"/>
              </a:rPr>
              <a:t>mutton</a:t>
            </a:r>
            <a:r>
              <a:rPr lang="en-US" b="1" dirty="0" smtClean="0"/>
              <a:t>, of which there are over 30 varieties. </a:t>
            </a:r>
          </a:p>
          <a:p>
            <a:r>
              <a:rPr lang="en-US" b="1" dirty="0" smtClean="0"/>
              <a:t>Also to be noted are </a:t>
            </a:r>
            <a:r>
              <a:rPr lang="en-US" b="1" u="sng" dirty="0" smtClean="0">
                <a:hlinkClick r:id="rId12"/>
              </a:rPr>
              <a:t>Balti curries</a:t>
            </a:r>
            <a:r>
              <a:rPr lang="en-US" b="1" dirty="0" smtClean="0"/>
              <a:t>, popular in the </a:t>
            </a:r>
            <a:r>
              <a:rPr lang="en-US" b="1" u="sng" dirty="0" smtClean="0">
                <a:hlinkClick r:id="rId13"/>
              </a:rPr>
              <a:t>United Kingdom</a:t>
            </a:r>
            <a:r>
              <a:rPr lang="en-US" b="1" dirty="0" smtClean="0"/>
              <a:t> for their exotic tastes, that have spread from the </a:t>
            </a:r>
            <a:r>
              <a:rPr lang="en-US" b="1" u="sng" dirty="0" smtClean="0">
                <a:hlinkClick r:id="rId14"/>
              </a:rPr>
              <a:t>Baltistan</a:t>
            </a:r>
            <a:r>
              <a:rPr lang="en-US" b="1" dirty="0" smtClean="0"/>
              <a:t> region of Pakistan-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93617"/>
            <a:ext cx="8001000" cy="1143000"/>
          </a:xfrm>
        </p:spPr>
        <p:txBody>
          <a:bodyPr/>
          <a:lstStyle/>
          <a:p>
            <a:r>
              <a:rPr lang="en-US" dirty="0" smtClean="0">
                <a:solidFill>
                  <a:schemeClr val="accent2"/>
                </a:solidFill>
              </a:rPr>
              <a:t>Prevailing Flavors</a:t>
            </a:r>
            <a:endParaRPr lang="en-US" dirty="0">
              <a:solidFill>
                <a:schemeClr val="accent2"/>
              </a:solidFill>
            </a:endParaRPr>
          </a:p>
        </p:txBody>
      </p:sp>
      <p:sp>
        <p:nvSpPr>
          <p:cNvPr id="5" name="Content Placeholder 4"/>
          <p:cNvSpPr>
            <a:spLocks noGrp="1"/>
          </p:cNvSpPr>
          <p:nvPr>
            <p:ph idx="1"/>
          </p:nvPr>
        </p:nvSpPr>
        <p:spPr>
          <a:xfrm>
            <a:off x="365532" y="2213898"/>
            <a:ext cx="8001000" cy="4114800"/>
          </a:xfrm>
        </p:spPr>
        <p:txBody>
          <a:bodyPr>
            <a:noAutofit/>
          </a:bodyPr>
          <a:lstStyle/>
          <a:p>
            <a:r>
              <a:rPr lang="en-US" sz="1800" dirty="0" smtClean="0"/>
              <a:t>Sweet 'Basmati' rice cooked in clarified butter (</a:t>
            </a:r>
            <a:r>
              <a:rPr lang="en-US" sz="1800" b="1" dirty="0" err="1" smtClean="0"/>
              <a:t>Ghi</a:t>
            </a:r>
            <a:r>
              <a:rPr lang="en-US" sz="1800" dirty="0" smtClean="0"/>
              <a:t>), milk and water, along with dry fruits, saffron, spices and other condiments, is a favorite dessert of Kashmiri </a:t>
            </a:r>
            <a:r>
              <a:rPr lang="en-US" sz="1800" dirty="0" err="1" smtClean="0"/>
              <a:t>Pandits</a:t>
            </a:r>
            <a:r>
              <a:rPr lang="en-US" sz="1800" dirty="0" smtClean="0"/>
              <a:t>. </a:t>
            </a:r>
            <a:endParaRPr lang="en-US" sz="1800" b="1" dirty="0" smtClean="0"/>
          </a:p>
          <a:p>
            <a:r>
              <a:rPr lang="en-US" sz="1800" dirty="0" smtClean="0"/>
              <a:t>Fruit stews and custards etc., are also served as desserts.</a:t>
            </a:r>
          </a:p>
          <a:p>
            <a:r>
              <a:rPr lang="en-US" sz="1800" dirty="0" smtClean="0"/>
              <a:t> In hot weather, ice-creams or some other sweets are enjoyed.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
            </a:r>
            <a:br>
              <a:rPr lang="en-US" dirty="0" smtClean="0">
                <a:solidFill>
                  <a:schemeClr val="accent2"/>
                </a:solidFill>
              </a:rPr>
            </a:br>
            <a:r>
              <a:rPr lang="en-US" dirty="0" smtClean="0">
                <a:solidFill>
                  <a:schemeClr val="accent2"/>
                </a:solidFill>
              </a:rPr>
              <a:t>Prevailing Flavors </a:t>
            </a:r>
            <a:r>
              <a:rPr lang="en-US" dirty="0" smtClean="0"/>
              <a:t/>
            </a:r>
            <a:br>
              <a:rPr lang="en-US" dirty="0" smtClean="0"/>
            </a:br>
            <a:endParaRPr lang="en-US" dirty="0">
              <a:solidFill>
                <a:schemeClr val="accent2"/>
              </a:solidFill>
            </a:endParaRPr>
          </a:p>
        </p:txBody>
      </p:sp>
      <p:sp>
        <p:nvSpPr>
          <p:cNvPr id="5" name="Content Placeholder 4"/>
          <p:cNvSpPr>
            <a:spLocks noGrp="1"/>
          </p:cNvSpPr>
          <p:nvPr>
            <p:ph idx="1"/>
          </p:nvPr>
        </p:nvSpPr>
        <p:spPr>
          <a:xfrm>
            <a:off x="571500" y="1845642"/>
            <a:ext cx="8001000" cy="4114800"/>
          </a:xfrm>
        </p:spPr>
        <p:txBody>
          <a:bodyPr>
            <a:noAutofit/>
          </a:bodyPr>
          <a:lstStyle/>
          <a:p>
            <a:r>
              <a:rPr lang="en-US" sz="1800" dirty="0" smtClean="0"/>
              <a:t>Sweet and tart Apples, </a:t>
            </a:r>
          </a:p>
          <a:p>
            <a:r>
              <a:rPr lang="en-US" sz="1800" dirty="0" smtClean="0"/>
              <a:t>Pears, Apricots, Plums, Peaches, Cherries</a:t>
            </a:r>
          </a:p>
          <a:p>
            <a:r>
              <a:rPr lang="en-US" sz="1800" dirty="0" smtClean="0"/>
              <a:t>Walnuts and Almonds</a:t>
            </a:r>
          </a:p>
          <a:p>
            <a:r>
              <a:rPr lang="en-US" sz="1800" dirty="0" smtClean="0"/>
              <a:t>Crab-apples, Loquats, Chestnuts, Nectarines, Quinces, Grapes, Mulberries, Strawberries, Cranberries, Raspberries, Black-Berries and many other wild-grown Berries almost all varieties of fruit, </a:t>
            </a:r>
          </a:p>
          <a:p>
            <a:r>
              <a:rPr lang="en-US" sz="1800" dirty="0" smtClean="0"/>
              <a:t>Fruits, naturally, form a good part of Kashmiri diet. Here many fruits are also cooked and turned into delectable dishes. Many fruits are also preserved by canning or by pickling. </a:t>
            </a:r>
          </a:p>
          <a:p>
            <a:r>
              <a:rPr lang="en-US" sz="1800" dirty="0" smtClean="0"/>
              <a:t>Water-Chestnuts, Musk and Water Melons, Cucumbers, tuber, root and leafy vegetables are grown abundantly. </a:t>
            </a:r>
            <a:endParaRPr lang="en-US" sz="1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776</TotalTime>
  <Words>1249</Words>
  <Application>Microsoft Macintosh PowerPoint</Application>
  <PresentationFormat>On-screen Show (4:3)</PresentationFormat>
  <Paragraphs>103</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Travelogue</vt:lpstr>
      <vt:lpstr>Kashmir Momos</vt:lpstr>
      <vt:lpstr>Geography</vt:lpstr>
      <vt:lpstr>Lush Valleys Allows for Fertile Farming </vt:lpstr>
      <vt:lpstr>Sufficient Source of Water for Farming</vt:lpstr>
      <vt:lpstr>Religions and its Effects Upon the Cuisine</vt:lpstr>
      <vt:lpstr>Historical  Influences Upon the Cuisine</vt:lpstr>
      <vt:lpstr>History</vt:lpstr>
      <vt:lpstr>Prevailing Flavors</vt:lpstr>
      <vt:lpstr> Prevailing Flavors  </vt:lpstr>
      <vt:lpstr>Prevailing Flavors of Kashmir Pandit Cuisine</vt:lpstr>
      <vt:lpstr>Prevailing Flavors of Vegetarian Cuisine</vt:lpstr>
      <vt:lpstr>Muslim Non-Vegetarian Cuisine</vt:lpstr>
      <vt:lpstr>Lotus Root</vt:lpstr>
      <vt:lpstr>Kashmiri Kitchen</vt:lpstr>
      <vt:lpstr>Culinary Etiquette</vt:lpstr>
      <vt:lpstr>A Typical Meal</vt:lpstr>
      <vt:lpstr>Culinary Etiquette</vt:lpstr>
      <vt:lpstr>Culinary Etiquette</vt:lpstr>
      <vt:lpstr>Culinary Etiquette</vt:lpstr>
      <vt:lpstr>Culinary Etiquette</vt:lpstr>
      <vt:lpstr>Culinary Etiquette</vt:lpstr>
      <vt:lpstr>Culinary Etiquette </vt:lpstr>
    </vt:vector>
  </TitlesOfParts>
  <Company>Punahou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Kashmir</dc:title>
  <dc:creator>Teacher</dc:creator>
  <cp:lastModifiedBy>Holy Cross</cp:lastModifiedBy>
  <cp:revision>14</cp:revision>
  <dcterms:created xsi:type="dcterms:W3CDTF">2011-07-27T20:40:21Z</dcterms:created>
  <dcterms:modified xsi:type="dcterms:W3CDTF">2011-07-28T21:13:57Z</dcterms:modified>
</cp:coreProperties>
</file>