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0" r:id="rId3"/>
    <p:sldId id="293" r:id="rId4"/>
    <p:sldId id="259" r:id="rId5"/>
    <p:sldId id="301" r:id="rId6"/>
    <p:sldId id="302" r:id="rId7"/>
    <p:sldId id="284" r:id="rId8"/>
    <p:sldId id="264" r:id="rId9"/>
    <p:sldId id="290" r:id="rId10"/>
    <p:sldId id="291" r:id="rId11"/>
    <p:sldId id="292" r:id="rId12"/>
    <p:sldId id="267" r:id="rId13"/>
    <p:sldId id="285" r:id="rId14"/>
    <p:sldId id="271" r:id="rId15"/>
    <p:sldId id="269" r:id="rId16"/>
    <p:sldId id="272" r:id="rId17"/>
    <p:sldId id="274" r:id="rId18"/>
    <p:sldId id="294" r:id="rId19"/>
    <p:sldId id="295" r:id="rId20"/>
    <p:sldId id="303" r:id="rId21"/>
    <p:sldId id="296" r:id="rId22"/>
    <p:sldId id="304" r:id="rId23"/>
    <p:sldId id="306" r:id="rId24"/>
    <p:sldId id="309" r:id="rId25"/>
    <p:sldId id="307" r:id="rId26"/>
    <p:sldId id="308" r:id="rId27"/>
    <p:sldId id="313" r:id="rId28"/>
    <p:sldId id="314" r:id="rId29"/>
    <p:sldId id="298" r:id="rId30"/>
    <p:sldId id="305" r:id="rId31"/>
    <p:sldId id="310" r:id="rId32"/>
    <p:sldId id="311" r:id="rId33"/>
    <p:sldId id="312" r:id="rId34"/>
    <p:sldId id="315" r:id="rId35"/>
  </p:sldIdLst>
  <p:sldSz cx="9144000" cy="6858000" type="screen4x3"/>
  <p:notesSz cx="6858000" cy="9144000"/>
  <p:embeddedFontLst>
    <p:embeddedFont>
      <p:font typeface="Comic Sans MS" pitchFamily="66" charset="0"/>
      <p:regular r:id="rId36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A1D00"/>
    <a:srgbClr val="FFCC3D"/>
    <a:srgbClr val="F9F9F9"/>
    <a:srgbClr val="009900"/>
    <a:srgbClr val="FF3300"/>
    <a:srgbClr val="CC9900"/>
    <a:srgbClr val="F8B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images.google.com/imgres?imgurl=www.dharma-haven.org/dharma-wheel.gif&amp;imgrefurl=http://www.dharma-haven.org/&amp;h=151&amp;w=149&amp;prev=/images?q=dharma&amp;svnum=10&amp;hl=en&amp;lr=&amp;ie=UTF-8&amp;sa=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harma-wheel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5891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dharma-wheel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5383213"/>
            <a:ext cx="14589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bicon137"/>
          <p:cNvPicPr>
            <a:picLocks noChangeAspect="1" noChangeArrowheads="1"/>
          </p:cNvPicPr>
          <p:nvPr userDrawn="1"/>
        </p:nvPicPr>
        <p:blipFill>
          <a:blip r:embed="rId16"/>
          <a:srcRect r="4546" b="4445"/>
          <a:stretch>
            <a:fillRect/>
          </a:stretch>
        </p:blipFill>
        <p:spPr bwMode="auto">
          <a:xfrm>
            <a:off x="0" y="1524000"/>
            <a:ext cx="144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tpalooza.net/PPTs/GlobalStudies/Buddhism.pp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Tibet+prayer+wheel&amp;view=detail&amp;id=33E2BAF0215C573EA69B41268FF203FA38B4E4AA&amp;first=211&amp;FORM=IDFRI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ing.com/images/search?q=Tibet+prayer+flags&amp;view=detail&amp;id=A5C717F611AE65758793061556158697FE68AD3F&amp;first=0&amp;FORM=IDFRIR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ng.com/images/search?q=Tibetan+rosary&amp;view=detail&amp;id=2D62F594F717AA020FEC2D62F594F717AA020FEC&amp;first=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ing.com/images/search?q=stupa&amp;view=detail&amp;id=C4FEC524ECA1E09B6C864CB5236DDC06A5E59BD8&amp;first=31&amp;FORM=IDFRI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shakyamuni+buddha&amp;view=detail&amp;id=CA6783CE858E491045B9D660975B31CA7664FE53&amp;first=0&amp;FORM=IDFRI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6858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107763" dir="2700000" algn="ctr" rotWithShape="0">
                    <a:srgbClr val="3A1D00">
                      <a:alpha val="50000"/>
                    </a:srgbClr>
                  </a:outerShdw>
                </a:effectLst>
                <a:latin typeface="Samarkan"/>
              </a:rPr>
              <a:t>Buddhism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0" y="4419600"/>
            <a:ext cx="6858000" cy="166199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outerShdw dist="28398" dir="1593903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663300"/>
                </a:solidFill>
                <a:latin typeface="Samarkan" pitchFamily="34" charset="0"/>
              </a:rPr>
              <a:t>Ms. Susan M. </a:t>
            </a:r>
            <a:r>
              <a:rPr lang="en-US" sz="3400" b="1" dirty="0" err="1">
                <a:solidFill>
                  <a:srgbClr val="663300"/>
                </a:solidFill>
                <a:latin typeface="Samarkan" pitchFamily="34" charset="0"/>
              </a:rPr>
              <a:t>Pojer</a:t>
            </a:r>
            <a:r>
              <a:rPr lang="en-US" sz="3400" b="1" dirty="0">
                <a:solidFill>
                  <a:srgbClr val="663300"/>
                </a:solidFill>
                <a:latin typeface="Samarkan" pitchFamily="34" charset="0"/>
              </a:rPr>
              <a:t/>
            </a:r>
            <a:br>
              <a:rPr lang="en-US" sz="3400" b="1" dirty="0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3400" b="1" dirty="0">
                <a:solidFill>
                  <a:srgbClr val="663300"/>
                </a:solidFill>
                <a:latin typeface="Samarkan" pitchFamily="34" charset="0"/>
              </a:rPr>
              <a:t>Horace Greeley </a:t>
            </a:r>
            <a:r>
              <a:rPr lang="en-US" sz="3400" b="1" dirty="0" smtClean="0">
                <a:solidFill>
                  <a:srgbClr val="663300"/>
                </a:solidFill>
                <a:latin typeface="Samarkan" pitchFamily="34" charset="0"/>
              </a:rPr>
              <a:t>H.S.   </a:t>
            </a:r>
            <a:r>
              <a:rPr lang="en-US" sz="3400" b="1" dirty="0">
                <a:solidFill>
                  <a:srgbClr val="663300"/>
                </a:solidFill>
                <a:latin typeface="Samarkan" pitchFamily="34" charset="0"/>
              </a:rPr>
              <a:t>Chappaqua, NY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0" y="5867400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hlinkClick r:id="rId2"/>
              </a:rPr>
              <a:t>www.pptpalooza.net/PPTs/GlobalStudies/</a:t>
            </a:r>
            <a:r>
              <a:rPr lang="en-US" b="1" i="1">
                <a:hlinkClick r:id="rId2"/>
              </a:rPr>
              <a:t>Buddhism</a:t>
            </a:r>
            <a:r>
              <a:rPr lang="en-US" i="1">
                <a:hlinkClick r:id="rId2"/>
              </a:rPr>
              <a:t>.ppt</a:t>
            </a:r>
            <a:r>
              <a:rPr lang="en-US" i="1"/>
              <a:t>  July 15, 2011</a:t>
            </a:r>
            <a:r>
              <a:rPr lang="en-US"/>
              <a:t>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6324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Modified by N. Power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52600" y="17526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3"/>
              <a:defRPr/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solution is to eliminate desire and attachments. </a:t>
            </a:r>
            <a:b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4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 = “extinction”</a:t>
            </a: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4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52600" y="1219200"/>
            <a:ext cx="716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4"/>
              <a:defRPr/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reach </a:t>
            </a:r>
            <a:r>
              <a:rPr lang="en-US" sz="3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one must follow the Eightfold Path. </a:t>
            </a:r>
            <a:endParaRPr lang="en-US" sz="4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4" name="Picture 4" descr="EightfoldPa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2971800" y="3200400"/>
            <a:ext cx="4648200" cy="32289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b="1">
                <a:solidFill>
                  <a:srgbClr val="663300"/>
                </a:solidFill>
                <a:latin typeface="Samarkan" pitchFamily="34" charset="0"/>
              </a:rPr>
              <a:t>Eightfold Path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181600" y="12192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7086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>
                <a:solidFill>
                  <a:srgbClr val="FF0000"/>
                </a:solidFill>
                <a:latin typeface="Samarkan" pitchFamily="34" charset="0"/>
              </a:rPr>
              <a:t>Nirvana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3719513"/>
            <a:ext cx="6400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union with the ultimate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spiritual reality.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Escape from the cycle of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rebirth.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019800" y="1905000"/>
            <a:ext cx="2895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663300"/>
                </a:solidFill>
                <a:latin typeface="Samarkan"/>
              </a:rPr>
              <a:t>Buddha’s head: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663300"/>
                </a:solidFill>
                <a:latin typeface="Samarkan"/>
              </a:rPr>
              <a:t>Pakistan</a:t>
            </a:r>
          </a:p>
        </p:txBody>
      </p:sp>
      <p:pic>
        <p:nvPicPr>
          <p:cNvPr id="27650" name="Picture 3" descr="BuddhaSakyamuni-head--Pakistan-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4330700" cy="5791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23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600" b="1">
                <a:solidFill>
                  <a:srgbClr val="663300"/>
                </a:solidFill>
                <a:latin typeface="Samarkan" pitchFamily="34" charset="0"/>
              </a:rPr>
              <a:t>Mandala:  Wheel of Life Motif</a:t>
            </a:r>
          </a:p>
        </p:txBody>
      </p:sp>
      <p:pic>
        <p:nvPicPr>
          <p:cNvPr id="28674" name="Picture 3" descr="Avalokiteshvara_Mandala-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895600" y="1752600"/>
            <a:ext cx="4800600" cy="48006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663300"/>
                </a:solidFill>
                <a:latin typeface="Samarkan" pitchFamily="34" charset="0"/>
              </a:rPr>
              <a:t>Types of </a:t>
            </a:r>
            <a:r>
              <a:rPr lang="en-US" sz="4400" b="1" dirty="0" smtClean="0">
                <a:solidFill>
                  <a:srgbClr val="663300"/>
                </a:solidFill>
                <a:latin typeface="Samarkan" pitchFamily="34" charset="0"/>
              </a:rPr>
              <a:t>Buddhism in the Himalayas</a:t>
            </a:r>
            <a:endParaRPr lang="en-US" sz="4400" b="1" dirty="0">
              <a:solidFill>
                <a:srgbClr val="663300"/>
              </a:solidFill>
              <a:latin typeface="Samarkan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81200" y="2286000"/>
            <a:ext cx="6858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kumimoji="1"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Theravada </a:t>
            </a:r>
            <a: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Buddhism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endParaRPr kumimoji="1"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Mahayana Buddhism</a:t>
            </a:r>
            <a:b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Tibetan Buddhism</a:t>
            </a:r>
            <a:br>
              <a:rPr kumimoji="1"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defRPr/>
            </a:pPr>
            <a:endParaRPr kumimoji="1"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2600" y="242888"/>
            <a:ext cx="7086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Theravada Buddhism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76400" y="12192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The oldest school of Buddhism.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The “Way of the Elders” or the “Small Vehicle.”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Found in </a:t>
            </a:r>
            <a:r>
              <a:rPr lang="en-US" sz="3000" dirty="0" smtClean="0">
                <a:latin typeface="Comic Sans MS" pitchFamily="66" charset="0"/>
              </a:rPr>
              <a:t>southeast Asia, including Burma (Myanmar).</a:t>
            </a:r>
            <a:endParaRPr lang="en-US" sz="3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The monastic life is the best way </a:t>
            </a:r>
            <a:br>
              <a:rPr lang="en-US" sz="3000" dirty="0">
                <a:latin typeface="Comic Sans MS" pitchFamily="66" charset="0"/>
              </a:rPr>
            </a:br>
            <a:r>
              <a:rPr lang="en-US" sz="3000" dirty="0">
                <a:latin typeface="Comic Sans MS" pitchFamily="66" charset="0"/>
              </a:rPr>
              <a:t>to achieve </a:t>
            </a:r>
            <a:r>
              <a:rPr lang="en-US" sz="3000" i="1" dirty="0">
                <a:latin typeface="Comic Sans MS" pitchFamily="66" charset="0"/>
              </a:rPr>
              <a:t>nirvana</a:t>
            </a:r>
            <a:r>
              <a:rPr lang="en-US" sz="3000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Focus on wisdom and meditation.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dirty="0">
                <a:latin typeface="Comic Sans MS" pitchFamily="66" charset="0"/>
              </a:rPr>
              <a:t>Goal is to become a “Buddha,” or “Enlightened One</a:t>
            </a:r>
            <a:r>
              <a:rPr lang="en-US" sz="3000" dirty="0" smtClean="0">
                <a:latin typeface="Comic Sans MS" pitchFamily="66" charset="0"/>
              </a:rPr>
              <a:t>.”</a:t>
            </a:r>
            <a:endParaRPr 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Mahayana Buddhism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28800" y="12954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 guidance from </a:t>
            </a:r>
            <a:r>
              <a:rPr lang="en-US" sz="30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Boddhisatvas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enlightened beings who choose to return to the world to help people.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Goal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enlightenment 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all humanity through self-sacrifice of those enlightened few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 on lay people, not just monks, reaching enlightenment.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Seated Boddhisatva – 16c </a:t>
            </a:r>
            <a:br>
              <a:rPr lang="en-US" sz="4800" b="1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                         Bhutan</a:t>
            </a:r>
          </a:p>
        </p:txBody>
      </p:sp>
      <p:pic>
        <p:nvPicPr>
          <p:cNvPr id="36866" name="Picture 3" descr="SeatedBodhisatva-16c-KathmanduValley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2438400" y="1143000"/>
            <a:ext cx="4013200" cy="5334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663300"/>
                </a:solidFill>
                <a:latin typeface="Samarkan" pitchFamily="34" charset="0"/>
              </a:rPr>
              <a:t>bodhisattva</a:t>
            </a:r>
            <a:endParaRPr lang="en-US" sz="5400" b="1" dirty="0">
              <a:solidFill>
                <a:srgbClr val="663300"/>
              </a:solidFill>
              <a:latin typeface="Samarkan" pitchFamily="34" charset="0"/>
            </a:endParaRPr>
          </a:p>
        </p:txBody>
      </p:sp>
      <p:pic>
        <p:nvPicPr>
          <p:cNvPr id="37890" name="Picture 3" descr="Bodhisatva_Manjushri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1978" t="1389" r="3090" b="1389"/>
          <a:stretch>
            <a:fillRect/>
          </a:stretch>
        </p:blipFill>
        <p:spPr bwMode="auto">
          <a:xfrm>
            <a:off x="3429000" y="1219200"/>
            <a:ext cx="3657600" cy="5334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663300"/>
                </a:solidFill>
                <a:latin typeface="Samarkan"/>
              </a:rPr>
              <a:t>Buddhism in the Subcontinent</a:t>
            </a:r>
          </a:p>
        </p:txBody>
      </p:sp>
      <p:pic>
        <p:nvPicPr>
          <p:cNvPr id="15362" name="Picture 3" descr="map-SoAsian Religion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263" y="1143000"/>
            <a:ext cx="5672137" cy="54657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A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Bodhisattva</a:t>
            </a:r>
            <a:endParaRPr lang="en-US" dirty="0">
              <a:solidFill>
                <a:srgbClr val="3A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An enlightened being who chose to return to the world to help other beings instead of staying in Nirvana.</a:t>
            </a:r>
          </a:p>
          <a:p>
            <a:r>
              <a:rPr lang="en-US" dirty="0" smtClean="0">
                <a:latin typeface="Comic Sans MS" pitchFamily="66" charset="0"/>
              </a:rPr>
              <a:t>Prominent in Tibetan Buddhism.</a:t>
            </a:r>
          </a:p>
          <a:p>
            <a:r>
              <a:rPr lang="en-US" dirty="0" smtClean="0">
                <a:latin typeface="Comic Sans MS" pitchFamily="66" charset="0"/>
              </a:rPr>
              <a:t>The most commonly revered </a:t>
            </a:r>
            <a:r>
              <a:rPr lang="en-US" i="1" dirty="0" err="1" smtClean="0">
                <a:latin typeface="Comic Sans MS" pitchFamily="66" charset="0"/>
              </a:rPr>
              <a:t>bhodisattva</a:t>
            </a:r>
            <a:r>
              <a:rPr lang="en-US" dirty="0" smtClean="0">
                <a:latin typeface="Comic Sans MS" pitchFamily="66" charset="0"/>
              </a:rPr>
              <a:t> in Tibet is </a:t>
            </a:r>
            <a:r>
              <a:rPr lang="en-US" dirty="0" err="1" smtClean="0">
                <a:latin typeface="Comic Sans MS" pitchFamily="66" charset="0"/>
              </a:rPr>
              <a:t>Avalokiteshvara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Tibetan Buddhism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600200" y="12954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specialized form of Mahayana.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called Tantric, </a:t>
            </a:r>
            <a:r>
              <a:rPr lang="en-US" sz="3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Vajrayana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 the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Diamond Vehicle. Tantric refers to scriptures that describe rituals.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Focus on 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Boddhisatvas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who help lay people.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Involves chants and rituals.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Rituals include a bell and a 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vajra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Traditionally, monks &amp; lamas are men, not women.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90000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1524000" y="304801"/>
            <a:ext cx="7620000" cy="20573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81200" y="274638"/>
            <a:ext cx="6705600" cy="58515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bell symbolizes wisdom and the </a:t>
            </a:r>
            <a:r>
              <a:rPr lang="en-US" i="1" dirty="0" err="1" smtClean="0">
                <a:latin typeface="Comic Sans MS" pitchFamily="66" charset="0"/>
              </a:rPr>
              <a:t>vajra</a:t>
            </a:r>
            <a:r>
              <a:rPr lang="en-US" dirty="0" smtClean="0">
                <a:latin typeface="Comic Sans MS" pitchFamily="66" charset="0"/>
              </a:rPr>
              <a:t> symbolizes a thunderbolt and an indestructible substance.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://ts1.mm.bing.net/images/thumbnail.aspx?q=1037262137844&amp;id=bfe9cfa7a9af33f5c5ad99683cefab6f&amp;url=http%3a%2f%2fwww.asianart.com%2flieberman%2flarge%2fvajra.ghanta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14600"/>
            <a:ext cx="2466975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63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http://www.bing.com/images/search?q=vajra&amp;FORM=BIFD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6096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27, 2011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304800"/>
            <a:ext cx="7315200" cy="5851525"/>
          </a:xfrm>
        </p:spPr>
        <p:txBody>
          <a:bodyPr/>
          <a:lstStyle/>
          <a:p>
            <a:r>
              <a:rPr lang="en-US" dirty="0" smtClean="0"/>
              <a:t>Tibetans also use rosaries, prayer wheels and prayer flags to pray.</a:t>
            </a:r>
            <a:endParaRPr lang="en-US" dirty="0"/>
          </a:p>
        </p:txBody>
      </p:sp>
      <p:pic>
        <p:nvPicPr>
          <p:cNvPr id="37890" name="Picture 2" descr="http://www.himalayantrade.com/catalog/images/resized%20folder%20340x239/Product%20File/Ritual%20Items/PW1201%20Small%20Prayer%20wh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3095625" cy="2066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1981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http://www.bing.com/images/search?q=Tibet+prayer+wheel&amp;view=detail&amp;id=33E2BAF0215C573EA69B41268FF203FA38B4E4AA&amp;first=211&amp;FORM=IDFRIR</a:t>
            </a:r>
            <a:r>
              <a:rPr lang="en-US" dirty="0" smtClean="0"/>
              <a:t>   July 27, 2011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274638"/>
            <a:ext cx="6934200" cy="6278562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Next slide: </a:t>
            </a:r>
            <a:r>
              <a:rPr lang="en-US" sz="1600" dirty="0" smtClean="0">
                <a:hlinkClick r:id="rId2"/>
              </a:rPr>
              <a:t>http://www.bing.com/images/search?q=Tibet+prayer+flags&amp;view=detail&amp;id=A5C717F611AE65758793061556158697FE68AD3F&amp;first=0&amp;FORM=IDFRIR</a:t>
            </a:r>
            <a:r>
              <a:rPr lang="en-US" sz="1600" dirty="0" smtClean="0"/>
              <a:t>   July 27, 2011</a:t>
            </a:r>
          </a:p>
          <a:p>
            <a:endParaRPr lang="en-US" dirty="0"/>
          </a:p>
        </p:txBody>
      </p:sp>
      <p:pic>
        <p:nvPicPr>
          <p:cNvPr id="40962" name="Picture 2" descr="http://static.flickr.com/2745/4165828531_6226e3f915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476250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6858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http://www.bing.com/images/search?q=Tibetan+rosary&amp;view=detail&amp;id=2D62F594F717AA020FEC2D62F594F717AA020FEC&amp;first=0</a:t>
            </a:r>
            <a:endParaRPr lang="en-US" sz="1600" dirty="0" smtClean="0"/>
          </a:p>
          <a:p>
            <a:r>
              <a:rPr lang="en-US" sz="1600" dirty="0" smtClean="0"/>
              <a:t>July 27, 2011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685800"/>
            <a:ext cx="7239000" cy="5851525"/>
          </a:xfrm>
        </p:spPr>
        <p:txBody>
          <a:bodyPr/>
          <a:lstStyle/>
          <a:p>
            <a:endParaRPr lang="en-US"/>
          </a:p>
        </p:txBody>
      </p:sp>
      <p:pic>
        <p:nvPicPr>
          <p:cNvPr id="39938" name="Picture 2" descr="http://images.cdn.fotopedia.com/flickr-2050430210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2667000"/>
            <a:ext cx="15478125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274638"/>
            <a:ext cx="7010400" cy="5851525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Activity: make prayer flags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Divide students into small groups.</a:t>
            </a:r>
          </a:p>
          <a:p>
            <a:pPr>
              <a:buNone/>
            </a:pPr>
            <a:r>
              <a:rPr lang="en-US" sz="2800" dirty="0" smtClean="0"/>
              <a:t>Each group gets the same size piece of cloth but in different colors.</a:t>
            </a:r>
          </a:p>
          <a:p>
            <a:pPr>
              <a:buNone/>
            </a:pPr>
            <a:r>
              <a:rPr lang="en-US" sz="2800" dirty="0" smtClean="0"/>
              <a:t>The students design and decorate their flag with a prayers of gratitude and/or requests.  They may </a:t>
            </a:r>
            <a:r>
              <a:rPr lang="en-US" sz="2800" smtClean="0"/>
              <a:t>include pictures.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Glue all the flags to a string and hang the flags in the classroom or outside.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Two ways to free the deceased:</a:t>
            </a:r>
          </a:p>
          <a:p>
            <a:pPr lvl="1"/>
            <a:r>
              <a:rPr lang="en-US" dirty="0" smtClean="0"/>
              <a:t>Cremation</a:t>
            </a:r>
          </a:p>
          <a:p>
            <a:pPr lvl="1"/>
            <a:r>
              <a:rPr lang="en-US" dirty="0" smtClean="0"/>
              <a:t>Sky burial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In sky burial, the flesh is cut off of the and vultures come and take the flesh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Burial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yepiye.files.wordpress.com/2010/01/sky-burial-in-tibe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425363" cy="4340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943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http://www.bing.com/images/search?q=Tibet+%22sky+burial%22&amp;view=detail&amp;id=EEE30981859FA886BAC3EE4F9F43F9676BF2D01C&amp;first=0  July 28, 2011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00200" y="1371600"/>
            <a:ext cx="2667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  <a:t>The </a:t>
            </a:r>
            <a:endParaRPr lang="en-US" sz="6600" b="1" dirty="0" smtClean="0">
              <a:solidFill>
                <a:srgbClr val="663300"/>
              </a:solidFill>
              <a:latin typeface="Samarkan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rgbClr val="663300"/>
                </a:solidFill>
                <a:latin typeface="Samarkan" pitchFamily="34" charset="0"/>
              </a:rPr>
              <a:t>14th</a:t>
            </a:r>
            <a: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  <a:t/>
            </a:r>
            <a:b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  <a:t>Dalai</a:t>
            </a:r>
            <a:b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</a:br>
            <a:r>
              <a:rPr lang="en-US" sz="6600" b="1" dirty="0">
                <a:solidFill>
                  <a:srgbClr val="663300"/>
                </a:solidFill>
                <a:latin typeface="Samarkan" pitchFamily="34" charset="0"/>
              </a:rPr>
              <a:t>Lama</a:t>
            </a:r>
          </a:p>
        </p:txBody>
      </p:sp>
      <p:pic>
        <p:nvPicPr>
          <p:cNvPr id="39938" name="Picture 4" descr="Dalai Lam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648200" y="304800"/>
            <a:ext cx="4216400" cy="6248400"/>
          </a:xfrm>
          <a:noFill/>
          <a:ln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000" b="1">
                <a:solidFill>
                  <a:srgbClr val="663300"/>
                </a:solidFill>
                <a:latin typeface="Samarkan" pitchFamily="34" charset="0"/>
              </a:rPr>
              <a:t>The essence of Buddhism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752600" y="18288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“middle way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wisdom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compassion.”</a:t>
            </a:r>
          </a:p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2,500 year old tradition.</a:t>
            </a:r>
          </a:p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3 jewels of Buddhism: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Buddha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teacher.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Dharma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teachings.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3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Sangha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the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90800" y="274638"/>
            <a:ext cx="6096000" cy="58515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Watch the film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“Unmistaken Child’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stupas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219200"/>
            <a:ext cx="6934200" cy="4906963"/>
          </a:xfrm>
        </p:spPr>
        <p:txBody>
          <a:bodyPr/>
          <a:lstStyle/>
          <a:p>
            <a:r>
              <a:rPr lang="en-US" dirty="0" smtClean="0"/>
              <a:t>Objects of a special shape that contain relics of the Buddha or famous lamas</a:t>
            </a:r>
          </a:p>
          <a:p>
            <a:r>
              <a:rPr lang="en-US" dirty="0" smtClean="0"/>
              <a:t>Range in size from fitting in the palm of your hand to large buildings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http://www.bing.com/images/search?q=stupa&amp;view=detail&amp;id=C4FEC524ECA1E09B6C864CB5236DDC06A5E59BD8&amp;first=31&amp;FORM=IDFRIR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July 27, 2011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gurujigyomyo.com/lsstup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573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Activity: make </a:t>
            </a:r>
            <a:r>
              <a:rPr lang="en-US" i="1" dirty="0" err="1" smtClean="0"/>
              <a:t>stupa</a:t>
            </a:r>
            <a:r>
              <a:rPr lang="en-US" dirty="0" err="1" smtClean="0"/>
              <a:t>s</a:t>
            </a:r>
            <a:r>
              <a:rPr lang="en-US" dirty="0" smtClean="0"/>
              <a:t> using </a:t>
            </a:r>
            <a:r>
              <a:rPr lang="en-US" i="1" dirty="0" err="1" smtClean="0"/>
              <a:t>stupa</a:t>
            </a:r>
            <a:r>
              <a:rPr lang="en-US" dirty="0" smtClean="0"/>
              <a:t> molds, clay and rice.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Order </a:t>
            </a:r>
            <a:r>
              <a:rPr lang="en-US" i="1" dirty="0" err="1" smtClean="0"/>
              <a:t>stupa</a:t>
            </a:r>
            <a:r>
              <a:rPr lang="en-US" dirty="0" smtClean="0"/>
              <a:t> molds from: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http://www.tibetanspirit.com/shopdisplayproducts.asp_Q_id_E_166_A_cat_E_Tsa+Tsa+Molds_A_catid_E_136_A_maincat_E_Ritual+Items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z="4000" dirty="0" smtClean="0"/>
              <a:t>Directions for making </a:t>
            </a:r>
            <a:r>
              <a:rPr lang="en-US" sz="4000" dirty="0" err="1" smtClean="0"/>
              <a:t>stupas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Rub oil into the inside of the </a:t>
            </a:r>
            <a:r>
              <a:rPr lang="en-US" dirty="0" err="1" smtClean="0"/>
              <a:t>stupa</a:t>
            </a:r>
            <a:r>
              <a:rPr lang="en-US" dirty="0" smtClean="0"/>
              <a:t> mold.</a:t>
            </a:r>
          </a:p>
          <a:p>
            <a:r>
              <a:rPr lang="en-US" dirty="0" smtClean="0"/>
              <a:t>Fill the mold with clay and then turn the clay inside the mold until it spins smoothly.</a:t>
            </a:r>
          </a:p>
          <a:p>
            <a:r>
              <a:rPr lang="en-US" dirty="0" smtClean="0"/>
              <a:t>Insert a grain of rice into the bottom.</a:t>
            </a:r>
          </a:p>
          <a:p>
            <a:r>
              <a:rPr lang="en-US" dirty="0" smtClean="0"/>
              <a:t>Remove the clay from the mold by sticking clay on the end and pulling the clay out.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620000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663300"/>
                </a:solidFill>
                <a:latin typeface="Samarkan" pitchFamily="34" charset="0"/>
              </a:rPr>
              <a:t>Siddhartha Gautama</a:t>
            </a:r>
            <a:r>
              <a:rPr lang="en-US" sz="4700" b="1" dirty="0">
                <a:solidFill>
                  <a:srgbClr val="663300"/>
                </a:solidFill>
                <a:latin typeface="Samarkan" pitchFamily="34" charset="0"/>
              </a:rPr>
              <a:t> </a:t>
            </a:r>
            <a:endParaRPr lang="en-US" sz="4700" b="1" dirty="0" smtClean="0">
              <a:solidFill>
                <a:srgbClr val="663300"/>
              </a:solidFill>
              <a:latin typeface="Samarkan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100" b="1" dirty="0" smtClean="0">
                <a:solidFill>
                  <a:srgbClr val="663300"/>
                </a:solidFill>
                <a:latin typeface="Samarkan" pitchFamily="34" charset="0"/>
              </a:rPr>
              <a:t>(</a:t>
            </a:r>
            <a:r>
              <a:rPr lang="en-US" sz="3100" b="1" dirty="0">
                <a:solidFill>
                  <a:srgbClr val="663300"/>
                </a:solidFill>
                <a:latin typeface="Samarkan" pitchFamily="34" charset="0"/>
              </a:rPr>
              <a:t>563-483 BCE)</a:t>
            </a:r>
          </a:p>
        </p:txBody>
      </p:sp>
      <p:pic>
        <p:nvPicPr>
          <p:cNvPr id="17410" name="Picture 4" descr="Preaching Buddha17c-Nepa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9489" t="1755" r="1762" b="1755"/>
          <a:stretch>
            <a:fillRect/>
          </a:stretch>
        </p:blipFill>
        <p:spPr bwMode="auto">
          <a:xfrm>
            <a:off x="6096000" y="1676400"/>
            <a:ext cx="2755900" cy="3886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76400" y="17526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historical Buddha, or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Shakyamuni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Buddha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Born in NE India 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Raised in great luxury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 a king.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29 he rejected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 luxurious life to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 enlightenment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source of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suffering.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3657600" cy="167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Lived a strict,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ascetic life for 6 yrs.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2" descr="http://www.japanese-buddhism.com/image-files/shakyamunibudd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8544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0" y="365760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http://www.bing.com/images/search?q=shakyamuni+buddha&amp;view=detail&amp;id=CA6783CE858E491045B9D660975B31CA7664FE53&amp;first=0&amp;FORM=IDFRIR</a:t>
            </a:r>
            <a:r>
              <a:rPr lang="en-US"/>
              <a:t>  </a:t>
            </a:r>
            <a:r>
              <a:rPr lang="en-US" sz="1600"/>
              <a:t>July 15,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3657600" cy="54403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Rejecting this extreme, sat in meditation under a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bodhi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tree,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found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Became “The Enlightened One,” at 35.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9459" name="Picture 2" descr="F:\Himalaya\buddha en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5067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543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100" b="1">
                <a:solidFill>
                  <a:srgbClr val="663300"/>
                </a:solidFill>
                <a:latin typeface="Samarkan" pitchFamily="34" charset="0"/>
              </a:rPr>
              <a:t>What is the fundamental cause of all suffering?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76600" y="3397250"/>
            <a:ext cx="373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FF0000"/>
                </a:solidFill>
                <a:latin typeface="Comic Sans MS" pitchFamily="66" charset="0"/>
              </a:rPr>
              <a:t>Desire!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5105400" y="19812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676400" y="5105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Therefore, extinguish the 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self.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  <p:bldP spid="460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2600" y="15240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suffering in the world.  To live is to suffer.</a:t>
            </a:r>
            <a:r>
              <a:rPr lang="en-US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8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Dukkha</a:t>
            </a:r>
            <a:r>
              <a:rPr lang="en-US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1200" y="17526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2"/>
              <a:defRPr/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cause of suffering is self-centered desire and attachments.</a:t>
            </a:r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42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Tanha</a:t>
            </a:r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4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686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Samarkan</vt:lpstr>
      <vt:lpstr>Comic Sans MS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Bodhisattva</vt:lpstr>
      <vt:lpstr>Slide 21</vt:lpstr>
      <vt:lpstr>Slide 22</vt:lpstr>
      <vt:lpstr>Slide 23</vt:lpstr>
      <vt:lpstr>Slide 24</vt:lpstr>
      <vt:lpstr>Slide 25</vt:lpstr>
      <vt:lpstr>Slide 26</vt:lpstr>
      <vt:lpstr>funerals</vt:lpstr>
      <vt:lpstr>Sky Burial</vt:lpstr>
      <vt:lpstr>Slide 29</vt:lpstr>
      <vt:lpstr>Slide 30</vt:lpstr>
      <vt:lpstr>stupas</vt:lpstr>
      <vt:lpstr>http://www.bing.com/images/search?q=stupa&amp;view=detail&amp;id=C4FEC524ECA1E09B6C864CB5236DDC06A5E59BD8&amp;first=31&amp;FORM=IDFRIR July 27, 2011</vt:lpstr>
      <vt:lpstr>Slide 33</vt:lpstr>
      <vt:lpstr>Directions for making stupas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supojer</dc:creator>
  <cp:lastModifiedBy>Holy Cross</cp:lastModifiedBy>
  <cp:revision>91</cp:revision>
  <dcterms:created xsi:type="dcterms:W3CDTF">2005-02-16T17:38:24Z</dcterms:created>
  <dcterms:modified xsi:type="dcterms:W3CDTF">2011-07-29T02:54:27Z</dcterms:modified>
</cp:coreProperties>
</file>