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67" r:id="rId2"/>
    <p:sldId id="288" r:id="rId3"/>
    <p:sldId id="289" r:id="rId4"/>
    <p:sldId id="280" r:id="rId5"/>
    <p:sldId id="283" r:id="rId6"/>
    <p:sldId id="476" r:id="rId7"/>
    <p:sldId id="477" r:id="rId8"/>
    <p:sldId id="478" r:id="rId9"/>
    <p:sldId id="363" r:id="rId10"/>
    <p:sldId id="362" r:id="rId11"/>
    <p:sldId id="356" r:id="rId12"/>
    <p:sldId id="365" r:id="rId13"/>
    <p:sldId id="507" r:id="rId14"/>
    <p:sldId id="294" r:id="rId15"/>
    <p:sldId id="317" r:id="rId16"/>
    <p:sldId id="368" r:id="rId17"/>
    <p:sldId id="369" r:id="rId18"/>
    <p:sldId id="483" r:id="rId19"/>
    <p:sldId id="370" r:id="rId20"/>
    <p:sldId id="372" r:id="rId21"/>
    <p:sldId id="484" r:id="rId22"/>
    <p:sldId id="473" r:id="rId23"/>
    <p:sldId id="487" r:id="rId24"/>
    <p:sldId id="488" r:id="rId25"/>
    <p:sldId id="508" r:id="rId26"/>
    <p:sldId id="513" r:id="rId27"/>
    <p:sldId id="509" r:id="rId28"/>
    <p:sldId id="514" r:id="rId29"/>
    <p:sldId id="510" r:id="rId30"/>
    <p:sldId id="511" r:id="rId31"/>
    <p:sldId id="512" r:id="rId32"/>
    <p:sldId id="506" r:id="rId33"/>
    <p:sldId id="489" r:id="rId34"/>
    <p:sldId id="491" r:id="rId35"/>
    <p:sldId id="493" r:id="rId36"/>
    <p:sldId id="495" r:id="rId37"/>
    <p:sldId id="373" r:id="rId38"/>
    <p:sldId id="448" r:id="rId39"/>
    <p:sldId id="376" r:id="rId40"/>
    <p:sldId id="377" r:id="rId41"/>
    <p:sldId id="378" r:id="rId42"/>
    <p:sldId id="327" r:id="rId43"/>
    <p:sldId id="380" r:id="rId44"/>
    <p:sldId id="496" r:id="rId45"/>
    <p:sldId id="439" r:id="rId46"/>
    <p:sldId id="502" r:id="rId47"/>
    <p:sldId id="470" r:id="rId48"/>
    <p:sldId id="445" r:id="rId49"/>
    <p:sldId id="446" r:id="rId50"/>
    <p:sldId id="444" r:id="rId51"/>
    <p:sldId id="443" r:id="rId52"/>
    <p:sldId id="499" r:id="rId53"/>
    <p:sldId id="501" r:id="rId54"/>
    <p:sldId id="348" r:id="rId55"/>
    <p:sldId id="352" r:id="rId56"/>
    <p:sldId id="450" r:id="rId57"/>
    <p:sldId id="449" r:id="rId58"/>
    <p:sldId id="406" r:id="rId59"/>
    <p:sldId id="408" r:id="rId60"/>
    <p:sldId id="410" r:id="rId61"/>
    <p:sldId id="474" r:id="rId62"/>
    <p:sldId id="467" r:id="rId63"/>
    <p:sldId id="468" r:id="rId64"/>
    <p:sldId id="398"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E7D"/>
    <a:srgbClr val="FA9A34"/>
    <a:srgbClr val="B7AA68"/>
    <a:srgbClr val="880400"/>
    <a:srgbClr val="341801"/>
    <a:srgbClr val="612E04"/>
  </p:clrMru>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060" autoAdjust="0"/>
    <p:restoredTop sz="69532" autoAdjust="0"/>
  </p:normalViewPr>
  <p:slideViewPr>
    <p:cSldViewPr snapToObjects="1">
      <p:cViewPr varScale="1">
        <p:scale>
          <a:sx n="75" d="100"/>
          <a:sy n="75" d="100"/>
        </p:scale>
        <p:origin x="-1230" y="-96"/>
      </p:cViewPr>
      <p:guideLst>
        <p:guide orient="horz" pos="2160"/>
        <p:guide pos="2880"/>
      </p:guideLst>
    </p:cSldViewPr>
  </p:slideViewPr>
  <p:notesTextViewPr>
    <p:cViewPr>
      <p:scale>
        <a:sx n="100" d="100"/>
        <a:sy n="100" d="100"/>
      </p:scale>
      <p:origin x="0" y="0"/>
    </p:cViewPr>
  </p:notesTextViewPr>
  <p:sorterViewPr>
    <p:cViewPr>
      <p:scale>
        <a:sx n="89" d="100"/>
        <a:sy n="89" d="100"/>
      </p:scale>
      <p:origin x="0" y="137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1146AB-806D-456F-B995-B34EF64CC031}" type="datetimeFigureOut">
              <a:rPr lang="en-US" smtClean="0"/>
              <a:pPr/>
              <a:t>7/28/2011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4965A6-5603-4DB0-959B-56A313839F2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the idea of self-transformation, following the example that this</a:t>
            </a:r>
            <a:r>
              <a:rPr lang="en-US" baseline="0" dirty="0" smtClean="0"/>
              <a:t> enlightened individual that is the goal of Buddhism: that each one of us has the potentiality to become a “BUDDHA” – one who has awakened, understood the truth of the existence. It is the art that explains the core beliefs of Buddhism, but more importantly, it is the art within the context of ritual/faith that vivifies and makes it real for the </a:t>
            </a:r>
            <a:r>
              <a:rPr lang="en-US" baseline="0" dirty="0" err="1" smtClean="0"/>
              <a:t>invidividual</a:t>
            </a:r>
            <a:r>
              <a:rPr lang="en-US" baseline="0" dirty="0" smtClean="0"/>
              <a:t>.  In the most elemental of terms Buddhist art is a narrative, a symbolic language to understand the goals of Buddhism. The story begins with his birth as a prince, born in southern Nepal and his giving up the material pleasures to seek enlightenment.</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the idea of self-transformation, following the example that this</a:t>
            </a:r>
            <a:r>
              <a:rPr lang="en-US" baseline="0" dirty="0" smtClean="0"/>
              <a:t> enlightened individual that is the goal of Buddhism: that each one of us has the potentiality to become a “BUDDHA” – one who has awakened, understood the truth of the existence. It is the art that explains the core beliefs of Buddhism, but more importantly, it is the art within the context of ritual/faith that vivifies and makes it real for the </a:t>
            </a:r>
            <a:r>
              <a:rPr lang="en-US" baseline="0" dirty="0" err="1" smtClean="0"/>
              <a:t>invidividual</a:t>
            </a:r>
            <a:r>
              <a:rPr lang="en-US" baseline="0" dirty="0" smtClean="0"/>
              <a:t>. In the most elemental of terms Buddhist art is a narrative, a symbolic language to understand the goals of Buddhism. The story begins with his birth as a prince, born in southern Nepal and his giving up the material pleasures to seek a life</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wonderful painting depicts the cult of the relic that is the core of Buddhist pilgrimage. That is, when the Buddha died, his bodily relics (ash, hair, bones) were distributed and established as </a:t>
            </a:r>
            <a:r>
              <a:rPr lang="en-US" baseline="0" dirty="0" err="1" smtClean="0"/>
              <a:t>stupas</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284965A6-5603-4DB0-959B-56A313839F2A}"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14C6F6-452A-0E4D-982C-D7CD083C82FB}" type="slidenum">
              <a:rPr lang="en-US"/>
              <a:pPr/>
              <a:t>15</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8EFA9715-9D0B-E04E-AD03-DAD5F8A73108}" type="slidenum">
              <a:rPr lang="en-US"/>
              <a:pPr/>
              <a:t>16</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3403D5D-F45C-FD47-A28A-672FFC244236}" type="slidenum">
              <a:rPr lang="en-US"/>
              <a:pPr/>
              <a:t>17</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B32D7-0F93-3C46-B4AB-997CB07E705D}" type="slidenum">
              <a:rPr lang="en-US"/>
              <a:pPr/>
              <a:t>18</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D897B82-7B47-C74E-809C-D8EFE27527E9}" type="slidenum">
              <a:rPr lang="en-US"/>
              <a:pPr/>
              <a:t>19</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532E7C-211D-D14F-8AF9-246434B1B4CA}" type="slidenum">
              <a:rPr lang="en-US"/>
              <a:pPr/>
              <a:t>20</a:t>
            </a:fld>
            <a:endParaRPr lang="en-US"/>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BAE6FF-80A3-7047-B7E8-F937440EE396}" type="slidenum">
              <a:rPr lang="en-US"/>
              <a:pPr/>
              <a:t>21</a:t>
            </a:fld>
            <a:endParaRPr lang="en-US"/>
          </a:p>
        </p:txBody>
      </p:sp>
      <p:sp>
        <p:nvSpPr>
          <p:cNvPr id="443394" name="Rectangle 1026"/>
          <p:cNvSpPr>
            <a:spLocks noGrp="1" noRot="1" noChangeAspect="1" noChangeArrowheads="1" noTextEdit="1"/>
          </p:cNvSpPr>
          <p:nvPr>
            <p:ph type="sldImg"/>
          </p:nvPr>
        </p:nvSpPr>
        <p:spPr>
          <a:ln/>
        </p:spPr>
      </p:sp>
      <p:sp>
        <p:nvSpPr>
          <p:cNvPr id="4433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begin at </a:t>
            </a:r>
            <a:r>
              <a:rPr lang="en-US" dirty="0" err="1" smtClean="0"/>
              <a:t>Bodhgaya</a:t>
            </a:r>
            <a:r>
              <a:rPr lang="en-US" dirty="0" smtClean="0"/>
              <a:t>,</a:t>
            </a:r>
            <a:r>
              <a:rPr lang="en-US" baseline="0" dirty="0" smtClean="0"/>
              <a:t> the most sacred of the sites for the 400 millions Buddhists in the world: this is the place of the Buddha’s </a:t>
            </a:r>
            <a:r>
              <a:rPr lang="en-US" baseline="0" dirty="0" err="1" smtClean="0"/>
              <a:t>enlightenement</a:t>
            </a:r>
            <a:r>
              <a:rPr lang="en-US" baseline="0" dirty="0" smtClean="0"/>
              <a:t>. </a:t>
            </a:r>
          </a:p>
          <a:p>
            <a:endParaRPr lang="en-US" dirty="0" smtClean="0"/>
          </a:p>
          <a:p>
            <a:r>
              <a:rPr lang="en-US" dirty="0" smtClean="0"/>
              <a:t>In the hot central plains of India, it is the most</a:t>
            </a:r>
            <a:r>
              <a:rPr lang="en-US" baseline="0" dirty="0" smtClean="0"/>
              <a:t> sacred place of pilgrimage for the 400 million Buddhists in the world.</a:t>
            </a:r>
          </a:p>
          <a:p>
            <a:endParaRPr lang="en-US" i="0" baseline="0" dirty="0" smtClean="0"/>
          </a:p>
          <a:p>
            <a:r>
              <a:rPr lang="en-US" i="0" baseline="0" dirty="0" smtClean="0"/>
              <a:t>The structure is called a “</a:t>
            </a:r>
            <a:r>
              <a:rPr lang="en-US" i="0" baseline="0" dirty="0" err="1" smtClean="0"/>
              <a:t>stupa</a:t>
            </a:r>
            <a:r>
              <a:rPr lang="en-US" i="0" baseline="0" dirty="0" smtClean="0"/>
              <a:t>.”</a:t>
            </a:r>
          </a:p>
          <a:p>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E07891-1635-284A-A088-156078784699}" type="slidenum">
              <a:rPr lang="en-US"/>
              <a:pPr/>
              <a:t>24</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DCFE0-4F72-AF48-8913-5A435194E8AE}" type="slidenum">
              <a:rPr lang="en-US"/>
              <a:pPr/>
              <a:t>33</a:t>
            </a:fld>
            <a:endParaRPr lang="en-US"/>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5EA7A5-E9CB-4B4A-A474-88E94FF58216}" type="slidenum">
              <a:rPr lang="en-US"/>
              <a:pPr/>
              <a:t>34</a:t>
            </a:fld>
            <a:endParaRPr 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A88DB2-3A82-2E47-8D8F-38E464F2FC38}" type="slidenum">
              <a:rPr lang="en-US"/>
              <a:pPr/>
              <a:t>35</a:t>
            </a:fld>
            <a:endParaRPr lang="en-US"/>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1F180D-3C5C-D443-966E-03B75A0608C7}" type="slidenum">
              <a:rPr lang="en-US"/>
              <a:pPr/>
              <a:t>36</a:t>
            </a:fld>
            <a:endParaRPr 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r>
              <a:rPr lang="en-US" dirty="0" smtClean="0"/>
              <a:t>Monkey </a:t>
            </a:r>
            <a:r>
              <a:rPr lang="en-US" i="1" dirty="0" err="1" smtClean="0"/>
              <a:t>jataka</a:t>
            </a:r>
            <a:r>
              <a:rPr lang="en-US" dirty="0" smtClean="0"/>
              <a:t> sculpture</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sz="1600" i="1" dirty="0" smtClean="0"/>
              <a:t>"Among this people, too, you find the best enchanters and astrologers that exist in all that quarter of the world; they perform such extraordinary marvels and sorceries by diabolic art," </a:t>
            </a:r>
            <a:endParaRPr lang="en-US" sz="1600"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38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Wisdom (female)</a:t>
            </a:r>
            <a:r>
              <a:rPr lang="en-US" baseline="0" dirty="0" smtClean="0"/>
              <a:t> &amp; compassion (male)</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30F480-F04D-074B-A2E2-6475F838FB09}" type="slidenum">
              <a:rPr lang="en-US"/>
              <a:pPr/>
              <a:t>42</a:t>
            </a:fld>
            <a:endParaRPr lang="en-US"/>
          </a:p>
        </p:txBody>
      </p:sp>
      <p:sp>
        <p:nvSpPr>
          <p:cNvPr id="363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3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Bodhissattva</a:t>
            </a:r>
            <a:r>
              <a:rPr lang="en-US" dirty="0" smtClean="0"/>
              <a:t> of COMPASSION: form</a:t>
            </a:r>
            <a:r>
              <a:rPr lang="en-US" baseline="0" dirty="0" smtClean="0"/>
              <a:t> of compassion WRATHFUL</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year,</a:t>
            </a:r>
            <a:r>
              <a:rPr lang="en-US" baseline="0" dirty="0" smtClean="0"/>
              <a:t> especially during the winter months, millions of pilgrims come to </a:t>
            </a:r>
            <a:r>
              <a:rPr lang="en-US" baseline="0" dirty="0" err="1" smtClean="0"/>
              <a:t>Bodhgaya</a:t>
            </a:r>
            <a:r>
              <a:rPr lang="en-US" baseline="0" dirty="0" smtClean="0"/>
              <a:t>, and perform prostrations as an act of veneration and also gaining merit not for only oneself but for all sentient beings.  As you see here, Tibetan monks will perform 100,000 prostrations during the months they reside here.  </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14E230-42FF-ED4D-888B-6075381F1C9D}" type="slidenum">
              <a:rPr lang="en-US"/>
              <a:pPr/>
              <a:t>44</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3051B-9F74-5F43-814F-2775C82B4CA6}" type="slidenum">
              <a:rPr lang="en-US"/>
              <a:pPr/>
              <a:t>45</a:t>
            </a:fld>
            <a:endParaRPr lang="en-US"/>
          </a:p>
        </p:txBody>
      </p:sp>
      <p:sp>
        <p:nvSpPr>
          <p:cNvPr id="3840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40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85B933-54D2-3F4E-8AC6-093A3F99B77F}" type="slidenum">
              <a:rPr lang="en-US"/>
              <a:pPr/>
              <a:t>46</a:t>
            </a:fld>
            <a:endParaRPr lang="en-US"/>
          </a:p>
        </p:txBody>
      </p:sp>
      <p:sp>
        <p:nvSpPr>
          <p:cNvPr id="390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01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Temporary </a:t>
            </a:r>
            <a:r>
              <a:rPr lang="en-US" i="1" dirty="0" err="1" smtClean="0"/>
              <a:t>mandala</a:t>
            </a:r>
            <a:r>
              <a:rPr lang="en-US" dirty="0" smtClean="0"/>
              <a:t> made of colored sand.  </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47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17D791-8985-2B46-9A03-313B9D8FA5B9}" type="slidenum">
              <a:rPr lang="en-US"/>
              <a:pPr/>
              <a:t>48</a:t>
            </a:fld>
            <a:endParaRPr lang="en-US"/>
          </a:p>
        </p:txBody>
      </p:sp>
      <p:sp>
        <p:nvSpPr>
          <p:cNvPr id="411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1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completed sand </a:t>
            </a:r>
            <a:r>
              <a:rPr lang="en-US" dirty="0" err="1" smtClean="0"/>
              <a:t>mandala</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CBF87-ED4C-804B-93B8-0C9679271AED}" type="slidenum">
              <a:rPr lang="en-US"/>
              <a:pPr/>
              <a:t>49</a:t>
            </a:fld>
            <a:endParaRPr lang="en-US"/>
          </a:p>
        </p:txBody>
      </p:sp>
      <p:sp>
        <p:nvSpPr>
          <p:cNvPr id="413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3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27CE03-93A0-AF46-AEAA-9562BB74048E}" type="slidenum">
              <a:rPr lang="en-US"/>
              <a:pPr/>
              <a:t>50</a:t>
            </a:fld>
            <a:endParaRPr lang="en-US"/>
          </a:p>
        </p:txBody>
      </p:sp>
      <p:sp>
        <p:nvSpPr>
          <p:cNvPr id="4096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B49EF-5DC7-5C4C-9251-C369E80543A8}" type="slidenum">
              <a:rPr lang="en-US"/>
              <a:pPr/>
              <a:t>51</a:t>
            </a:fld>
            <a:endParaRPr lang="en-US"/>
          </a:p>
        </p:txBody>
      </p:sp>
      <p:sp>
        <p:nvSpPr>
          <p:cNvPr id="407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7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8F8D61-DC6F-4341-BE5B-FAE2FAC77659}" type="slidenum">
              <a:rPr lang="en-US"/>
              <a:pPr/>
              <a:t>52</a:t>
            </a:fld>
            <a:endParaRPr lang="en-US"/>
          </a:p>
        </p:txBody>
      </p:sp>
      <p:sp>
        <p:nvSpPr>
          <p:cNvPr id="203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3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88105-BB14-524C-8737-55647AB658BA}" type="slidenum">
              <a:rPr lang="en-US"/>
              <a:pPr/>
              <a:t>53</a:t>
            </a:fld>
            <a:endParaRPr lang="en-US"/>
          </a:p>
        </p:txBody>
      </p:sp>
      <p:sp>
        <p:nvSpPr>
          <p:cNvPr id="398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8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specifically, it is the tree</a:t>
            </a:r>
            <a:r>
              <a:rPr lang="en-US" baseline="0" dirty="0" smtClean="0"/>
              <a:t> that is the focal point of veneration, as the secondary relic related to the holy person: that is the Buddha Shakyamuni. It is precisely on this spot that he attained enlightenment, from an ordinary mortal to the Buddha in his spiritual journey of self transformation in the 5</a:t>
            </a:r>
            <a:r>
              <a:rPr lang="en-US" baseline="30000" dirty="0" smtClean="0"/>
              <a:t>th</a:t>
            </a:r>
            <a:r>
              <a:rPr lang="en-US" baseline="0" dirty="0" smtClean="0"/>
              <a:t> century BCE.  (Is this the same tree under which the Buddha sat?)</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7C97282-F6CE-654F-A3D5-7BFB1D020490}" type="slidenum">
              <a:rPr lang="en-US"/>
              <a:pPr/>
              <a:t>54</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latin typeface="Arial" charset="0"/>
                <a:ea typeface="Arial" charset="0"/>
                <a:cs typeface="Arial" charset="0"/>
              </a:rPr>
              <a:t>In museums, the statues are sterile but in Buddhist</a:t>
            </a:r>
            <a:r>
              <a:rPr lang="en-US" baseline="0" dirty="0" smtClean="0">
                <a:latin typeface="Arial" charset="0"/>
                <a:ea typeface="Arial" charset="0"/>
                <a:cs typeface="Arial" charset="0"/>
              </a:rPr>
              <a:t> and Hindu countries, they are clothed and decorated, and butter and sometimes animal blood are poured on them.  The statues are washed frequently and once a year or so they are taken down and refinished.  The idols are not idle!</a:t>
            </a:r>
            <a:endParaRPr lang="en-US" dirty="0">
              <a:latin typeface="Arial" charset="0"/>
              <a:ea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88341C02-E82E-854E-BB31-C4052B017F46}" type="slidenum">
              <a:rPr lang="en-US"/>
              <a:pPr/>
              <a:t>55</a:t>
            </a:fld>
            <a:endParaRPr lang="en-US"/>
          </a:p>
        </p:txBody>
      </p:sp>
      <p:sp>
        <p:nvSpPr>
          <p:cNvPr id="11878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69E7B00-9E93-3D46-8574-B05F69925C14}" type="slidenum">
              <a:rPr lang="en-US" sz="1200">
                <a:latin typeface="Times New Roman" charset="0"/>
              </a:rPr>
              <a:pPr algn="r"/>
              <a:t>55</a:t>
            </a:fld>
            <a:endParaRPr lang="en-US" sz="1200">
              <a:latin typeface="Times New Roman" charset="0"/>
            </a:endParaRPr>
          </a:p>
        </p:txBody>
      </p:sp>
      <p:sp>
        <p:nvSpPr>
          <p:cNvPr id="118788" name="Slide Image Placeholder 1"/>
          <p:cNvSpPr>
            <a:spLocks noGrp="1" noRot="1" noChangeAspect="1" noTextEdit="1"/>
          </p:cNvSpPr>
          <p:nvPr>
            <p:ph type="sldImg"/>
          </p:nvPr>
        </p:nvSpPr>
        <p:spPr>
          <a:ln/>
        </p:spPr>
      </p:sp>
      <p:sp>
        <p:nvSpPr>
          <p:cNvPr id="118789" name="Notes Placeholder 2"/>
          <p:cNvSpPr>
            <a:spLocks noGrp="1"/>
          </p:cNvSpPr>
          <p:nvPr>
            <p:ph type="body" idx="1"/>
          </p:nvPr>
        </p:nvSpPr>
        <p:spPr>
          <a:noFill/>
          <a:ln/>
        </p:spPr>
        <p:txBody>
          <a:bodyPr/>
          <a:lstStyle/>
          <a:p>
            <a:pPr eaLnBrk="1" hangingPunct="1">
              <a:spcBef>
                <a:spcPct val="0"/>
              </a:spcBef>
            </a:pPr>
            <a:endParaRPr lang="en-US">
              <a:latin typeface="Arial" charset="0"/>
              <a:ea typeface="Arial" charset="0"/>
              <a:cs typeface="Arial" charset="0"/>
            </a:endParaRPr>
          </a:p>
        </p:txBody>
      </p:sp>
      <p:sp>
        <p:nvSpPr>
          <p:cNvPr id="11879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5AFC0DA-2AAF-2D46-AEAC-D07F1F182815}" type="slidenum">
              <a:rPr lang="en-US" sz="1200">
                <a:latin typeface="Calibri" charset="0"/>
              </a:rPr>
              <a:pPr algn="r"/>
              <a:t>55</a:t>
            </a:fld>
            <a:endParaRPr lang="en-US"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Living</a:t>
            </a:r>
            <a:r>
              <a:rPr lang="en-US" baseline="0" dirty="0" smtClean="0"/>
              <a:t> goddess.  She gets to be a normal child when she is not participating in a ritual.</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56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FE2DB-F348-1142-9C05-AEC1A1689473}" type="slidenum">
              <a:rPr lang="en-US"/>
              <a:pPr/>
              <a:t>59</a:t>
            </a:fld>
            <a:endParaRPr lang="en-US"/>
          </a:p>
        </p:txBody>
      </p:sp>
      <p:sp>
        <p:nvSpPr>
          <p:cNvPr id="343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3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Previous living goddesses</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659DB-5CF1-4349-8AAD-A5C191376F1A}" type="slidenum">
              <a:rPr lang="en-US"/>
              <a:pPr/>
              <a:t>60</a:t>
            </a:fld>
            <a:endParaRPr lang="en-US"/>
          </a:p>
        </p:txBody>
      </p:sp>
      <p:sp>
        <p:nvSpPr>
          <p:cNvPr id="3471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71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Stupa</a:t>
            </a:r>
            <a:r>
              <a:rPr lang="en-US" dirty="0" smtClean="0"/>
              <a:t> (shrine of</a:t>
            </a:r>
            <a:r>
              <a:rPr lang="en-US" baseline="0" dirty="0" smtClean="0"/>
              <a:t> a characteristic shape, with relics inside)</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61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giant </a:t>
            </a:r>
            <a:r>
              <a:rPr lang="en-US" i="1" dirty="0" err="1" smtClean="0"/>
              <a:t>vajra</a:t>
            </a:r>
            <a:r>
              <a:rPr lang="en-US" dirty="0" smtClean="0"/>
              <a:t>, before and after refinishing . . .</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62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after being put back in service</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63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767671E-3F7F-3E4D-A5EA-7C0C8B604B45}" type="slidenum">
              <a:rPr lang="en-US"/>
              <a:pPr/>
              <a:t>64</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dirty="0" smtClean="0"/>
              <a:t>Art and practice are closely intertwined!</a:t>
            </a:r>
            <a:r>
              <a:rPr lang="en-US" baseline="0" dirty="0" smtClean="0"/>
              <a:t>  In the west we think of Buddhism being mainly silent meditation, but in the Himalayas the practice of Buddhism is full of </a:t>
            </a:r>
            <a:r>
              <a:rPr lang="en-US" baseline="0" smtClean="0"/>
              <a:t>rituals related to art forms.</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find the eternal</a:t>
            </a:r>
            <a:r>
              <a:rPr lang="en-US" baseline="0" dirty="0" smtClean="0"/>
              <a:t> reminders of the acts of veneration in Buddhism: </a:t>
            </a:r>
            <a:r>
              <a:rPr lang="en-US" dirty="0" smtClean="0"/>
              <a:t>The</a:t>
            </a:r>
            <a:r>
              <a:rPr lang="en-US" baseline="0" dirty="0" smtClean="0"/>
              <a:t> acts of veneration are through circumambulation around the tree, making offerings, touch, and most importantly, the notion of </a:t>
            </a:r>
            <a:r>
              <a:rPr lang="en-US" i="1" baseline="0" dirty="0" err="1" smtClean="0"/>
              <a:t>darshan</a:t>
            </a:r>
            <a:r>
              <a:rPr lang="en-US" baseline="0" dirty="0" smtClean="0"/>
              <a:t>, making eye contact with the image of Buddha.  (Which activities here are the same as in Hinduism?)</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934E35-5D34-FC4B-9F1B-7C4A91BDF4FA}" type="slidenum">
              <a:rPr lang="en-US"/>
              <a:pPr/>
              <a:t>7</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5B644D-00C0-A94F-9A1A-C27865F09E69}" type="slidenum">
              <a:rPr lang="en-US"/>
              <a:pPr/>
              <a:t>8</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r>
              <a:rPr lang="en-US" dirty="0" smtClean="0"/>
              <a:t>Buddhist art tells stories.</a:t>
            </a:r>
          </a:p>
          <a:p>
            <a:r>
              <a:rPr lang="en-US" dirty="0" smtClean="0"/>
              <a:t>Art</a:t>
            </a:r>
            <a:r>
              <a:rPr lang="en-US" baseline="0" dirty="0" smtClean="0"/>
              <a:t> is crucial to Buddhist practice, for meditation and for honoring </a:t>
            </a:r>
            <a:r>
              <a:rPr lang="en-US" baseline="0" dirty="0" err="1" smtClean="0"/>
              <a:t>buddhas</a:t>
            </a:r>
            <a:r>
              <a:rPr lang="en-US" baseline="0" dirty="0" smtClean="0"/>
              <a:t>.</a:t>
            </a:r>
          </a:p>
          <a:p>
            <a:r>
              <a:rPr lang="en-US" baseline="0" dirty="0" smtClean="0"/>
              <a:t>Buddha is born out of the side of his mother, who is holding onto a tree.</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Shakyamuni:</a:t>
            </a:r>
            <a:r>
              <a:rPr dirty="0" smtClean="0"/>
              <a:t>As Gautama sat in deep meditation, Mara, Lord of Illusion, perceiving that his power was about to be broken, rushed to distract him from his purpose</a:t>
            </a:r>
            <a:r>
              <a:rPr smtClean="0"/>
              <a:t>. </a:t>
            </a:r>
            <a:r>
              <a:rPr lang="en-US" dirty="0" smtClean="0"/>
              <a:t>He</a:t>
            </a:r>
            <a:r>
              <a:rPr lang="en-US" baseline="0" dirty="0" smtClean="0"/>
              <a:t> </a:t>
            </a:r>
            <a:r>
              <a:rPr smtClean="0"/>
              <a:t>touched </a:t>
            </a:r>
            <a:r>
              <a:rPr dirty="0" smtClean="0"/>
              <a:t>the earth, calling the Earth Goddess to bear witness to his countless lifetimes of virtue that had led him to this place of enlightenment. When the earth shook, confirming the truth of Gautama’s words, Mara unleashed his army of demons. In the epic battle that ensued, Gautama’s wisdom broke through the </a:t>
            </a:r>
            <a:r>
              <a:rPr lang="en-US" dirty="0" smtClean="0"/>
              <a:t>veils</a:t>
            </a:r>
            <a:r>
              <a:rPr lang="en-US" baseline="0" dirty="0" smtClean="0"/>
              <a:t> of ignorance and </a:t>
            </a:r>
            <a:r>
              <a:rPr dirty="0" smtClean="0"/>
              <a:t>illusions</a:t>
            </a:r>
            <a:r>
              <a:rPr smtClean="0"/>
              <a:t>. </a:t>
            </a:r>
            <a:endParaRPr lang="en-US" dirty="0" smtClean="0"/>
          </a:p>
          <a:p>
            <a:endParaRPr lang="en-US" dirty="0" smtClean="0"/>
          </a:p>
          <a:p>
            <a:r>
              <a:rPr lang="en-US" dirty="0" smtClean="0"/>
              <a:t>Touching the earth is one of 8 </a:t>
            </a:r>
            <a:r>
              <a:rPr lang="en-US" i="1" dirty="0" err="1" smtClean="0"/>
              <a:t>mudra</a:t>
            </a:r>
            <a:r>
              <a:rPr lang="en-US" dirty="0" err="1" smtClean="0"/>
              <a:t>s</a:t>
            </a:r>
            <a:r>
              <a:rPr lang="en-US" dirty="0" smtClean="0"/>
              <a:t>, or hand gestures, shown in images of Buddha.</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dirty="0" smtClean="0"/>
              <a:t>The power of his compassion transformed the demons’ weapons into flowers and Mara and all his forces fled in disarray.</a:t>
            </a:r>
            <a:endParaRPr lang="en-US" dirty="0"/>
          </a:p>
        </p:txBody>
      </p:sp>
      <p:sp>
        <p:nvSpPr>
          <p:cNvPr id="4" name="Slide Number Placeholder 3"/>
          <p:cNvSpPr>
            <a:spLocks noGrp="1"/>
          </p:cNvSpPr>
          <p:nvPr>
            <p:ph type="sldNum" sz="quarter" idx="10"/>
          </p:nvPr>
        </p:nvSpPr>
        <p:spPr/>
        <p:txBody>
          <a:bodyPr/>
          <a:lstStyle/>
          <a:p>
            <a:fld id="{284965A6-5603-4DB0-959B-56A313839F2A}"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69C335-CB5D-43B3-87F8-D657BFAB89D8}" type="datetimeFigureOut">
              <a:rPr lang="en-US" smtClean="0"/>
              <a:pPr/>
              <a:t>7/28/2011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69C335-CB5D-43B3-87F8-D657BFAB89D8}" type="datetimeFigureOut">
              <a:rPr lang="en-US" smtClean="0"/>
              <a:pPr/>
              <a:t>7/28/2011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69C335-CB5D-43B3-87F8-D657BFAB89D8}" type="datetimeFigureOut">
              <a:rPr lang="en-US" smtClean="0"/>
              <a:pPr/>
              <a:t>7/28/2011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69C335-CB5D-43B3-87F8-D657BFAB89D8}" type="datetimeFigureOut">
              <a:rPr lang="en-US" smtClean="0"/>
              <a:pPr/>
              <a:t>7/28/2011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69C335-CB5D-43B3-87F8-D657BFAB89D8}" type="datetimeFigureOut">
              <a:rPr lang="en-US" smtClean="0"/>
              <a:pPr/>
              <a:t>7/28/2011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69C335-CB5D-43B3-87F8-D657BFAB89D8}" type="datetimeFigureOut">
              <a:rPr lang="en-US" smtClean="0"/>
              <a:pPr/>
              <a:t>7/28/2011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69C335-CB5D-43B3-87F8-D657BFAB89D8}" type="datetimeFigureOut">
              <a:rPr lang="en-US" smtClean="0"/>
              <a:pPr/>
              <a:t>7/28/2011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69C335-CB5D-43B3-87F8-D657BFAB89D8}" type="datetimeFigureOut">
              <a:rPr lang="en-US" smtClean="0"/>
              <a:pPr/>
              <a:t>7/28/2011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9C335-CB5D-43B3-87F8-D657BFAB89D8}" type="datetimeFigureOut">
              <a:rPr lang="en-US" smtClean="0"/>
              <a:pPr/>
              <a:t>7/28/2011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9C335-CB5D-43B3-87F8-D657BFAB89D8}" type="datetimeFigureOut">
              <a:rPr lang="en-US" smtClean="0"/>
              <a:pPr/>
              <a:t>7/28/2011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9C335-CB5D-43B3-87F8-D657BFAB89D8}" type="datetimeFigureOut">
              <a:rPr lang="en-US" smtClean="0"/>
              <a:pPr/>
              <a:t>7/28/2011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4252C-34D4-4E5E-AA0F-E7C832BF7A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9C335-CB5D-43B3-87F8-D657BFAB89D8}" type="datetimeFigureOut">
              <a:rPr lang="en-US" smtClean="0"/>
              <a:pPr/>
              <a:t>7/28/2011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4252C-34D4-4E5E-AA0F-E7C832BF7A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d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d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8.pdf"/></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8.jpeg"/><Relationship Id="rId4" Type="http://schemas.openxmlformats.org/officeDocument/2006/relationships/oleObject" Target="../embeddings/Microsoft_Office_Word_97_-_2003_Document1.doc"/></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74.pdf"/></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362200"/>
            <a:ext cx="8610600" cy="1752600"/>
          </a:xfrm>
        </p:spPr>
        <p:txBody>
          <a:bodyPr>
            <a:normAutofit/>
          </a:bodyPr>
          <a:lstStyle/>
          <a:p>
            <a:r>
              <a:rPr lang="en-US" sz="3700" b="1" dirty="0" smtClean="0">
                <a:solidFill>
                  <a:srgbClr val="341801"/>
                </a:solidFill>
              </a:rPr>
              <a:t>Art and Ritual in Himalayan Buddhism</a:t>
            </a:r>
            <a:endParaRPr lang="en-US" sz="3700" b="1" dirty="0">
              <a:solidFill>
                <a:srgbClr val="341801"/>
              </a:solidFill>
            </a:endParaRPr>
          </a:p>
        </p:txBody>
      </p:sp>
      <p:sp>
        <p:nvSpPr>
          <p:cNvPr id="4" name="TextBox 3"/>
          <p:cNvSpPr txBox="1"/>
          <p:nvPr/>
        </p:nvSpPr>
        <p:spPr>
          <a:xfrm>
            <a:off x="1112988" y="1371600"/>
            <a:ext cx="7269012" cy="646331"/>
          </a:xfrm>
          <a:prstGeom prst="rect">
            <a:avLst/>
          </a:prstGeom>
          <a:noFill/>
        </p:spPr>
        <p:txBody>
          <a:bodyPr wrap="none" rtlCol="0">
            <a:spAutoFit/>
          </a:bodyPr>
          <a:lstStyle/>
          <a:p>
            <a:r>
              <a:rPr lang="en-US" sz="3600" dirty="0" smtClean="0">
                <a:solidFill>
                  <a:srgbClr val="DFCE7D"/>
                </a:solidFill>
                <a:latin typeface="Gill Sans Ultra Bold"/>
                <a:cs typeface="Gill Sans Ultra Bold"/>
              </a:rPr>
              <a:t>Encountering the Sacred</a:t>
            </a:r>
            <a:endParaRPr lang="en-US" sz="3600" dirty="0">
              <a:solidFill>
                <a:srgbClr val="DFCE7D"/>
              </a:solidFill>
              <a:latin typeface="Gill Sans Ultra Bold"/>
              <a:cs typeface="Gill Sans Ultra Bold"/>
            </a:endParaRPr>
          </a:p>
        </p:txBody>
      </p:sp>
      <p:sp>
        <p:nvSpPr>
          <p:cNvPr id="5" name="TextBox 4"/>
          <p:cNvSpPr txBox="1"/>
          <p:nvPr/>
        </p:nvSpPr>
        <p:spPr>
          <a:xfrm>
            <a:off x="2209800" y="4267200"/>
            <a:ext cx="4719473" cy="1938992"/>
          </a:xfrm>
          <a:prstGeom prst="rect">
            <a:avLst/>
          </a:prstGeom>
          <a:noFill/>
        </p:spPr>
        <p:txBody>
          <a:bodyPr wrap="square" rtlCol="0">
            <a:spAutoFit/>
          </a:bodyPr>
          <a:lstStyle/>
          <a:p>
            <a:pPr algn="ctr"/>
            <a:endParaRPr lang="en-US" sz="2400" i="1" dirty="0" smtClean="0"/>
          </a:p>
          <a:p>
            <a:pPr algn="ctr"/>
            <a:r>
              <a:rPr lang="en-US" sz="2400" b="1" dirty="0" smtClean="0"/>
              <a:t>Dina Bangdel</a:t>
            </a:r>
          </a:p>
          <a:p>
            <a:pPr algn="ctr"/>
            <a:r>
              <a:rPr lang="en-US" sz="2400" b="1" dirty="0" smtClean="0"/>
              <a:t>Department of Art History</a:t>
            </a:r>
          </a:p>
          <a:p>
            <a:pPr algn="ctr"/>
            <a:r>
              <a:rPr lang="en-US" sz="2400" b="1" dirty="0" smtClean="0"/>
              <a:t>Virginia Commonwealth University</a:t>
            </a:r>
          </a:p>
          <a:p>
            <a:pPr algn="ctr"/>
            <a:r>
              <a:rPr lang="en-US" sz="2400" b="1" dirty="0" smtClean="0"/>
              <a:t>(Modified by Nancy Power)</a:t>
            </a: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799" y="0"/>
            <a:ext cx="7389159"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335331" y="0"/>
            <a:ext cx="5522669" cy="6858000"/>
          </a:xfrm>
          <a:prstGeom prst="rect">
            <a:avLst/>
          </a:prstGeom>
          <a:noFill/>
          <a:ln w="9525">
            <a:noFill/>
            <a:miter lim="800000"/>
            <a:headEnd/>
            <a:tailEnd/>
          </a:ln>
        </p:spPr>
      </p:pic>
      <p:sp>
        <p:nvSpPr>
          <p:cNvPr id="3" name="TextBox 2"/>
          <p:cNvSpPr txBox="1"/>
          <p:nvPr/>
        </p:nvSpPr>
        <p:spPr>
          <a:xfrm>
            <a:off x="6934200" y="5257800"/>
            <a:ext cx="2092415" cy="1015663"/>
          </a:xfrm>
          <a:prstGeom prst="rect">
            <a:avLst/>
          </a:prstGeom>
          <a:noFill/>
        </p:spPr>
        <p:txBody>
          <a:bodyPr wrap="square" rtlCol="0">
            <a:spAutoFit/>
          </a:bodyPr>
          <a:lstStyle/>
          <a:p>
            <a:r>
              <a:rPr lang="en-US" sz="2000" dirty="0" smtClean="0">
                <a:solidFill>
                  <a:srgbClr val="FA9A34"/>
                </a:solidFill>
              </a:rPr>
              <a:t>The Buddha</a:t>
            </a:r>
          </a:p>
          <a:p>
            <a:r>
              <a:rPr lang="en-US" sz="2000" dirty="0" smtClean="0">
                <a:solidFill>
                  <a:srgbClr val="FA9A34"/>
                </a:solidFill>
              </a:rPr>
              <a:t>Ca. 15</a:t>
            </a:r>
            <a:r>
              <a:rPr lang="en-US" sz="2000" baseline="30000" dirty="0" smtClean="0">
                <a:solidFill>
                  <a:srgbClr val="FA9A34"/>
                </a:solidFill>
              </a:rPr>
              <a:t>th</a:t>
            </a:r>
            <a:r>
              <a:rPr lang="en-US" sz="2000" dirty="0" err="1" smtClean="0">
                <a:solidFill>
                  <a:srgbClr val="FA9A34"/>
                </a:solidFill>
              </a:rPr>
              <a:t>c</a:t>
            </a:r>
            <a:r>
              <a:rPr lang="en-US" sz="2000" dirty="0" smtClean="0">
                <a:solidFill>
                  <a:srgbClr val="FA9A34"/>
                </a:solidFill>
              </a:rPr>
              <a:t>. </a:t>
            </a:r>
          </a:p>
          <a:p>
            <a:r>
              <a:rPr lang="en-US" sz="2000" dirty="0" smtClean="0">
                <a:solidFill>
                  <a:srgbClr val="FA9A34"/>
                </a:solidFill>
              </a:rPr>
              <a:t>Nepal</a:t>
            </a:r>
            <a:endParaRPr lang="en-US" sz="2000" dirty="0">
              <a:solidFill>
                <a:srgbClr val="FA9A34"/>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335331" y="0"/>
            <a:ext cx="5522669" cy="6858000"/>
          </a:xfrm>
          <a:prstGeom prst="rect">
            <a:avLst/>
          </a:prstGeom>
          <a:noFill/>
          <a:ln w="9525">
            <a:noFill/>
            <a:miter lim="800000"/>
            <a:headEnd/>
            <a:tailEnd/>
          </a:ln>
        </p:spPr>
      </p:pic>
      <p:sp>
        <p:nvSpPr>
          <p:cNvPr id="3" name="TextBox 2"/>
          <p:cNvSpPr txBox="1"/>
          <p:nvPr/>
        </p:nvSpPr>
        <p:spPr>
          <a:xfrm>
            <a:off x="6934200" y="5257800"/>
            <a:ext cx="2092415" cy="523220"/>
          </a:xfrm>
          <a:prstGeom prst="rect">
            <a:avLst/>
          </a:prstGeom>
          <a:noFill/>
        </p:spPr>
        <p:txBody>
          <a:bodyPr wrap="square" rtlCol="0">
            <a:spAutoFit/>
          </a:bodyPr>
          <a:lstStyle/>
          <a:p>
            <a:r>
              <a:rPr lang="en-US" sz="2800" dirty="0" smtClean="0">
                <a:solidFill>
                  <a:srgbClr val="FA9A34"/>
                </a:solidFill>
              </a:rPr>
              <a:t>The Buddha</a:t>
            </a:r>
            <a:endParaRPr lang="en-US" sz="2800" dirty="0">
              <a:solidFill>
                <a:srgbClr val="FA9A34"/>
              </a:solidFill>
            </a:endParaRPr>
          </a:p>
        </p:txBody>
      </p:sp>
      <p:sp>
        <p:nvSpPr>
          <p:cNvPr id="4" name="Line 7"/>
          <p:cNvSpPr>
            <a:spLocks noChangeShapeType="1"/>
          </p:cNvSpPr>
          <p:nvPr/>
        </p:nvSpPr>
        <p:spPr bwMode="auto">
          <a:xfrm flipV="1">
            <a:off x="4267200" y="568323"/>
            <a:ext cx="2895600" cy="45719"/>
          </a:xfrm>
          <a:prstGeom prst="line">
            <a:avLst/>
          </a:prstGeom>
          <a:noFill/>
          <a:ln w="19050">
            <a:solidFill>
              <a:schemeClr val="folHlink"/>
            </a:solidFill>
            <a:round/>
            <a:headEnd/>
            <a:tailEnd type="triangle" w="med" len="med"/>
          </a:ln>
        </p:spPr>
        <p:txBody>
          <a:bodyPr wrap="none" anchor="ctr">
            <a:prstTxWarp prst="textNoShape">
              <a:avLst/>
            </a:prstTxWarp>
          </a:bodyPr>
          <a:lstStyle/>
          <a:p>
            <a:endParaRPr lang="en-US"/>
          </a:p>
        </p:txBody>
      </p:sp>
      <p:sp>
        <p:nvSpPr>
          <p:cNvPr id="5" name="Rectangle 8"/>
          <p:cNvSpPr>
            <a:spLocks noChangeArrowheads="1"/>
          </p:cNvSpPr>
          <p:nvPr/>
        </p:nvSpPr>
        <p:spPr bwMode="auto">
          <a:xfrm>
            <a:off x="7162800" y="0"/>
            <a:ext cx="1369799" cy="1015651"/>
          </a:xfrm>
          <a:prstGeom prst="rect">
            <a:avLst/>
          </a:prstGeom>
          <a:noFill/>
          <a:ln w="9525">
            <a:noFill/>
            <a:miter lim="800000"/>
            <a:headEnd/>
            <a:tailEnd/>
          </a:ln>
        </p:spPr>
        <p:txBody>
          <a:bodyPr wrap="none" lIns="91428" tIns="45714" rIns="91428" bIns="45714">
            <a:prstTxWarp prst="textNoShape">
              <a:avLst/>
            </a:prstTxWarp>
            <a:spAutoFit/>
          </a:bodyPr>
          <a:lstStyle/>
          <a:p>
            <a:endParaRPr lang="en-US" sz="2000" i="1" dirty="0">
              <a:solidFill>
                <a:srgbClr val="FFDE8B"/>
              </a:solidFill>
            </a:endParaRPr>
          </a:p>
          <a:p>
            <a:r>
              <a:rPr lang="en-US" sz="2000" dirty="0">
                <a:solidFill>
                  <a:srgbClr val="FFDE8B"/>
                </a:solidFill>
              </a:rPr>
              <a:t>Knot of </a:t>
            </a:r>
          </a:p>
          <a:p>
            <a:r>
              <a:rPr lang="en-US" sz="2000" dirty="0">
                <a:solidFill>
                  <a:srgbClr val="FFDE8B"/>
                </a:solidFill>
              </a:rPr>
              <a:t>knowledge</a:t>
            </a:r>
            <a:endParaRPr lang="en-US" sz="2000" i="1" dirty="0">
              <a:solidFill>
                <a:srgbClr val="FFDE8B"/>
              </a:solidFill>
            </a:endParaRPr>
          </a:p>
          <a:p>
            <a:endParaRPr lang="en-US" sz="2000" i="1" dirty="0">
              <a:solidFill>
                <a:srgbClr val="FFDE8B"/>
              </a:solidFill>
            </a:endParaRPr>
          </a:p>
        </p:txBody>
      </p:sp>
      <p:sp>
        <p:nvSpPr>
          <p:cNvPr id="6" name="Line 20"/>
          <p:cNvSpPr>
            <a:spLocks noChangeShapeType="1"/>
          </p:cNvSpPr>
          <p:nvPr/>
        </p:nvSpPr>
        <p:spPr bwMode="auto">
          <a:xfrm>
            <a:off x="4648199" y="1904999"/>
            <a:ext cx="2219325" cy="45719"/>
          </a:xfrm>
          <a:prstGeom prst="line">
            <a:avLst/>
          </a:prstGeom>
          <a:noFill/>
          <a:ln w="19050">
            <a:solidFill>
              <a:schemeClr val="folHlink"/>
            </a:solidFill>
            <a:round/>
            <a:headEnd/>
            <a:tailEnd type="triangle" w="med" len="med"/>
          </a:ln>
        </p:spPr>
        <p:txBody>
          <a:bodyPr wrap="none" anchor="ctr">
            <a:prstTxWarp prst="textNoShape">
              <a:avLst/>
            </a:prstTxWarp>
          </a:bodyPr>
          <a:lstStyle/>
          <a:p>
            <a:endParaRPr lang="en-US"/>
          </a:p>
        </p:txBody>
      </p:sp>
      <p:sp>
        <p:nvSpPr>
          <p:cNvPr id="7" name="Rectangle 23"/>
          <p:cNvSpPr>
            <a:spLocks noChangeArrowheads="1"/>
          </p:cNvSpPr>
          <p:nvPr/>
        </p:nvSpPr>
        <p:spPr bwMode="auto">
          <a:xfrm>
            <a:off x="6867525" y="1635125"/>
            <a:ext cx="1220732" cy="707886"/>
          </a:xfrm>
          <a:prstGeom prst="rect">
            <a:avLst/>
          </a:prstGeom>
          <a:noFill/>
          <a:ln w="9525">
            <a:noFill/>
            <a:miter lim="800000"/>
            <a:headEnd/>
            <a:tailEnd/>
          </a:ln>
        </p:spPr>
        <p:txBody>
          <a:bodyPr wrap="none">
            <a:prstTxWarp prst="textNoShape">
              <a:avLst/>
            </a:prstTxWarp>
            <a:spAutoFit/>
          </a:bodyPr>
          <a:lstStyle/>
          <a:p>
            <a:r>
              <a:rPr lang="en-US" sz="2000" dirty="0">
                <a:solidFill>
                  <a:srgbClr val="FFDE8B"/>
                </a:solidFill>
              </a:rPr>
              <a:t>Elongated </a:t>
            </a:r>
          </a:p>
          <a:p>
            <a:r>
              <a:rPr lang="en-US" sz="2000" dirty="0">
                <a:solidFill>
                  <a:srgbClr val="FFDE8B"/>
                </a:solidFill>
              </a:rPr>
              <a:t>earlobes</a:t>
            </a:r>
          </a:p>
        </p:txBody>
      </p:sp>
      <p:sp>
        <p:nvSpPr>
          <p:cNvPr id="8" name="Line 9"/>
          <p:cNvSpPr>
            <a:spLocks noChangeShapeType="1"/>
          </p:cNvSpPr>
          <p:nvPr/>
        </p:nvSpPr>
        <p:spPr bwMode="auto">
          <a:xfrm>
            <a:off x="5334000" y="2901950"/>
            <a:ext cx="1676400" cy="1025525"/>
          </a:xfrm>
          <a:prstGeom prst="line">
            <a:avLst/>
          </a:prstGeom>
          <a:noFill/>
          <a:ln w="19050">
            <a:solidFill>
              <a:schemeClr val="folHlink"/>
            </a:solidFill>
            <a:round/>
            <a:headEnd/>
            <a:tailEnd type="triangle" w="med" len="med"/>
          </a:ln>
        </p:spPr>
        <p:txBody>
          <a:bodyPr wrap="none" anchor="ctr">
            <a:prstTxWarp prst="textNoShape">
              <a:avLst/>
            </a:prstTxWarp>
          </a:bodyPr>
          <a:lstStyle/>
          <a:p>
            <a:endParaRPr lang="en-US"/>
          </a:p>
        </p:txBody>
      </p:sp>
      <p:sp>
        <p:nvSpPr>
          <p:cNvPr id="9" name="Rectangle 10"/>
          <p:cNvSpPr>
            <a:spLocks noChangeArrowheads="1"/>
          </p:cNvSpPr>
          <p:nvPr/>
        </p:nvSpPr>
        <p:spPr bwMode="auto">
          <a:xfrm>
            <a:off x="7086600" y="3775075"/>
            <a:ext cx="1466531" cy="707874"/>
          </a:xfrm>
          <a:prstGeom prst="rect">
            <a:avLst/>
          </a:prstGeom>
          <a:noFill/>
          <a:ln w="9525">
            <a:noFill/>
            <a:miter lim="800000"/>
            <a:headEnd/>
            <a:tailEnd/>
          </a:ln>
        </p:spPr>
        <p:txBody>
          <a:bodyPr wrap="none" lIns="91428" tIns="45714" rIns="91428" bIns="45714">
            <a:prstTxWarp prst="textNoShape">
              <a:avLst/>
            </a:prstTxWarp>
            <a:spAutoFit/>
          </a:bodyPr>
          <a:lstStyle/>
          <a:p>
            <a:r>
              <a:rPr lang="en-US" sz="2000" dirty="0" smtClean="0">
                <a:solidFill>
                  <a:srgbClr val="FFDE8B"/>
                </a:solidFill>
              </a:rPr>
              <a:t>Simple</a:t>
            </a:r>
          </a:p>
          <a:p>
            <a:r>
              <a:rPr lang="en-US" sz="2000" dirty="0" smtClean="0">
                <a:solidFill>
                  <a:srgbClr val="FFDE8B"/>
                </a:solidFill>
              </a:rPr>
              <a:t>monk’s </a:t>
            </a:r>
            <a:r>
              <a:rPr lang="en-US" sz="2000" dirty="0">
                <a:solidFill>
                  <a:srgbClr val="FFDE8B"/>
                </a:solidFill>
              </a:rPr>
              <a:t>robe</a:t>
            </a:r>
          </a:p>
        </p:txBody>
      </p:sp>
      <p:sp>
        <p:nvSpPr>
          <p:cNvPr id="10" name="Rectangle 9"/>
          <p:cNvSpPr/>
          <p:nvPr/>
        </p:nvSpPr>
        <p:spPr>
          <a:xfrm>
            <a:off x="0" y="6096000"/>
            <a:ext cx="1382911" cy="707886"/>
          </a:xfrm>
          <a:prstGeom prst="rect">
            <a:avLst/>
          </a:prstGeom>
        </p:spPr>
        <p:txBody>
          <a:bodyPr wrap="none">
            <a:spAutoFit/>
          </a:bodyPr>
          <a:lstStyle/>
          <a:p>
            <a:r>
              <a:rPr lang="en-US" sz="2000" dirty="0" smtClean="0">
                <a:solidFill>
                  <a:srgbClr val="3366FF"/>
                </a:solidFill>
              </a:rPr>
              <a:t>Lotus seat</a:t>
            </a:r>
          </a:p>
          <a:p>
            <a:r>
              <a:rPr lang="en-US" sz="2000" dirty="0" smtClean="0">
                <a:solidFill>
                  <a:srgbClr val="3366FF"/>
                </a:solidFill>
              </a:rPr>
              <a:t>Lion throne</a:t>
            </a:r>
            <a:endParaRPr lang="en-US" sz="2000" dirty="0">
              <a:solidFill>
                <a:srgbClr val="3366FF"/>
              </a:solidFill>
            </a:endParaRPr>
          </a:p>
        </p:txBody>
      </p:sp>
      <p:sp>
        <p:nvSpPr>
          <p:cNvPr id="11" name="Line 17"/>
          <p:cNvSpPr>
            <a:spLocks noChangeShapeType="1"/>
          </p:cNvSpPr>
          <p:nvPr/>
        </p:nvSpPr>
        <p:spPr bwMode="auto">
          <a:xfrm flipH="1">
            <a:off x="1219200" y="5791200"/>
            <a:ext cx="1371600" cy="0"/>
          </a:xfrm>
          <a:prstGeom prst="line">
            <a:avLst/>
          </a:prstGeom>
          <a:noFill/>
          <a:ln w="19050">
            <a:solidFill>
              <a:schemeClr val="folHlink"/>
            </a:solidFill>
            <a:round/>
            <a:headEnd/>
            <a:tailEnd type="triangle" w="med" len="med"/>
          </a:ln>
        </p:spPr>
        <p:txBody>
          <a:bodyPr wrap="none" anchor="ctr">
            <a:prstTxWarp prst="textNoShape">
              <a:avLst/>
            </a:prstTxWarp>
          </a:bodyPr>
          <a:lstStyle/>
          <a:p>
            <a:endParaRPr lang="en-US"/>
          </a:p>
        </p:txBody>
      </p:sp>
      <p:sp>
        <p:nvSpPr>
          <p:cNvPr id="12" name="Rectangle 18"/>
          <p:cNvSpPr>
            <a:spLocks noChangeArrowheads="1"/>
          </p:cNvSpPr>
          <p:nvPr/>
        </p:nvSpPr>
        <p:spPr bwMode="auto">
          <a:xfrm>
            <a:off x="0" y="5257800"/>
            <a:ext cx="1726280" cy="707874"/>
          </a:xfrm>
          <a:prstGeom prst="rect">
            <a:avLst/>
          </a:prstGeom>
          <a:noFill/>
          <a:ln w="9525">
            <a:noFill/>
            <a:miter lim="800000"/>
            <a:headEnd/>
            <a:tailEnd/>
          </a:ln>
        </p:spPr>
        <p:txBody>
          <a:bodyPr wrap="none" lIns="91428" tIns="45714" rIns="91428" bIns="45714">
            <a:prstTxWarp prst="textNoShape">
              <a:avLst/>
            </a:prstTxWarp>
            <a:spAutoFit/>
          </a:bodyPr>
          <a:lstStyle/>
          <a:p>
            <a:r>
              <a:rPr lang="en-US" sz="2000" dirty="0">
                <a:solidFill>
                  <a:srgbClr val="FFDE8B"/>
                </a:solidFill>
              </a:rPr>
              <a:t>Earth </a:t>
            </a:r>
            <a:r>
              <a:rPr lang="en-US" sz="2000" dirty="0" smtClean="0">
                <a:solidFill>
                  <a:srgbClr val="FFDE8B"/>
                </a:solidFill>
              </a:rPr>
              <a:t>Touching</a:t>
            </a:r>
          </a:p>
          <a:p>
            <a:r>
              <a:rPr lang="en-US" sz="2000" dirty="0" smtClean="0">
                <a:solidFill>
                  <a:srgbClr val="FFDE8B"/>
                </a:solidFill>
              </a:rPr>
              <a:t>gesture</a:t>
            </a:r>
            <a:endParaRPr lang="en-US" sz="2000" dirty="0">
              <a:solidFill>
                <a:srgbClr val="FFDE8B"/>
              </a:solidFill>
            </a:endParaRPr>
          </a:p>
        </p:txBody>
      </p:sp>
      <p:sp>
        <p:nvSpPr>
          <p:cNvPr id="13" name="TextBox 12"/>
          <p:cNvSpPr txBox="1"/>
          <p:nvPr/>
        </p:nvSpPr>
        <p:spPr>
          <a:xfrm>
            <a:off x="533400" y="1904999"/>
            <a:ext cx="2362200" cy="400110"/>
          </a:xfrm>
          <a:prstGeom prst="rect">
            <a:avLst/>
          </a:prstGeom>
          <a:noFill/>
        </p:spPr>
        <p:txBody>
          <a:bodyPr wrap="square" rtlCol="0">
            <a:spAutoFit/>
          </a:bodyPr>
          <a:lstStyle/>
          <a:p>
            <a:r>
              <a:rPr lang="en-US" sz="2000" dirty="0" smtClean="0">
                <a:solidFill>
                  <a:srgbClr val="DFCE7D"/>
                </a:solidFill>
              </a:rPr>
              <a:t>Rings around neck</a:t>
            </a:r>
            <a:endParaRPr lang="en-US" sz="2000" dirty="0">
              <a:solidFill>
                <a:srgbClr val="DFCE7D"/>
              </a:solidFill>
            </a:endParaRPr>
          </a:p>
        </p:txBody>
      </p:sp>
      <p:cxnSp>
        <p:nvCxnSpPr>
          <p:cNvPr id="15" name="Straight Arrow Connector 14"/>
          <p:cNvCxnSpPr/>
          <p:nvPr/>
        </p:nvCxnSpPr>
        <p:spPr>
          <a:xfrm>
            <a:off x="2590800" y="2133600"/>
            <a:ext cx="1219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8600" y="1015651"/>
            <a:ext cx="2895600" cy="400110"/>
          </a:xfrm>
          <a:prstGeom prst="rect">
            <a:avLst/>
          </a:prstGeom>
          <a:noFill/>
        </p:spPr>
        <p:txBody>
          <a:bodyPr wrap="square" rtlCol="0">
            <a:spAutoFit/>
          </a:bodyPr>
          <a:lstStyle/>
          <a:p>
            <a:r>
              <a:rPr lang="en-US" sz="2000" dirty="0" smtClean="0">
                <a:solidFill>
                  <a:srgbClr val="DFCE7D"/>
                </a:solidFill>
              </a:rPr>
              <a:t>swirl between eyebrows</a:t>
            </a:r>
            <a:endParaRPr lang="en-US" sz="2000" dirty="0"/>
          </a:p>
        </p:txBody>
      </p:sp>
      <p:cxnSp>
        <p:nvCxnSpPr>
          <p:cNvPr id="18" name="Straight Arrow Connector 17"/>
          <p:cNvCxnSpPr/>
          <p:nvPr/>
        </p:nvCxnSpPr>
        <p:spPr>
          <a:xfrm>
            <a:off x="2895600" y="1219200"/>
            <a:ext cx="1143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http://s3.hubimg.com/u/4695246_f520.jpg"/>
          <p:cNvPicPr>
            <a:picLocks noChangeAspect="1" noChangeArrowheads="1"/>
          </p:cNvPicPr>
          <p:nvPr/>
        </p:nvPicPr>
        <p:blipFill>
          <a:blip r:embed="rId2"/>
          <a:srcRect/>
          <a:stretch>
            <a:fillRect/>
          </a:stretch>
        </p:blipFill>
        <p:spPr bwMode="auto">
          <a:xfrm>
            <a:off x="2819400" y="162951"/>
            <a:ext cx="6019800" cy="6390249"/>
          </a:xfrm>
          <a:prstGeom prst="rect">
            <a:avLst/>
          </a:prstGeom>
          <a:noFill/>
        </p:spPr>
      </p:pic>
      <p:sp>
        <p:nvSpPr>
          <p:cNvPr id="3" name="TextBox 2"/>
          <p:cNvSpPr txBox="1"/>
          <p:nvPr/>
        </p:nvSpPr>
        <p:spPr>
          <a:xfrm>
            <a:off x="228600" y="609600"/>
            <a:ext cx="2590800" cy="2616101"/>
          </a:xfrm>
          <a:prstGeom prst="rect">
            <a:avLst/>
          </a:prstGeom>
          <a:noFill/>
        </p:spPr>
        <p:txBody>
          <a:bodyPr wrap="square" rtlCol="0">
            <a:spAutoFit/>
          </a:bodyPr>
          <a:lstStyle/>
          <a:p>
            <a:r>
              <a:rPr lang="en-US" sz="2800" dirty="0" smtClean="0">
                <a:solidFill>
                  <a:srgbClr val="FFC000"/>
                </a:solidFill>
              </a:rPr>
              <a:t>The 8 </a:t>
            </a:r>
            <a:r>
              <a:rPr lang="en-US" sz="2800" dirty="0" err="1" smtClean="0">
                <a:solidFill>
                  <a:srgbClr val="FFC000"/>
                </a:solidFill>
              </a:rPr>
              <a:t>mudras</a:t>
            </a:r>
            <a:r>
              <a:rPr lang="en-US" sz="2800" dirty="0" smtClean="0">
                <a:solidFill>
                  <a:srgbClr val="FFC000"/>
                </a:solidFill>
              </a:rPr>
              <a:t> (hand gestures) shown in Buddha images</a:t>
            </a:r>
          </a:p>
          <a:p>
            <a:endParaRPr lang="en-US" sz="2800" dirty="0" smtClean="0">
              <a:solidFill>
                <a:srgbClr val="FFC000"/>
              </a:solidFill>
            </a:endParaRPr>
          </a:p>
          <a:p>
            <a:r>
              <a:rPr lang="en-US" sz="2400" dirty="0" smtClean="0">
                <a:solidFill>
                  <a:srgbClr val="FFC000"/>
                </a:solidFill>
              </a:rPr>
              <a:t>(Practice each one)</a:t>
            </a:r>
            <a:endParaRPr lang="en-US" sz="2400" dirty="0">
              <a:solidFill>
                <a:srgbClr val="FFC000"/>
              </a:solidFill>
            </a:endParaRPr>
          </a:p>
        </p:txBody>
      </p:sp>
      <p:sp>
        <p:nvSpPr>
          <p:cNvPr id="4" name="TextBox 3"/>
          <p:cNvSpPr txBox="1"/>
          <p:nvPr/>
        </p:nvSpPr>
        <p:spPr>
          <a:xfrm>
            <a:off x="228600" y="3733800"/>
            <a:ext cx="2590800" cy="1015663"/>
          </a:xfrm>
          <a:prstGeom prst="rect">
            <a:avLst/>
          </a:prstGeom>
          <a:noFill/>
        </p:spPr>
        <p:txBody>
          <a:bodyPr wrap="square" rtlCol="0">
            <a:spAutoFit/>
          </a:bodyPr>
          <a:lstStyle/>
          <a:p>
            <a:r>
              <a:rPr lang="en-US" sz="2000" dirty="0" smtClean="0">
                <a:solidFill>
                  <a:srgbClr val="FFC000"/>
                </a:solidFill>
              </a:rPr>
              <a:t>http://s3.hubimg.com/u/4695246_f520.jpg</a:t>
            </a:r>
          </a:p>
          <a:p>
            <a:r>
              <a:rPr lang="en-US" sz="2000" dirty="0" smtClean="0">
                <a:solidFill>
                  <a:srgbClr val="FFC000"/>
                </a:solidFill>
              </a:rPr>
              <a:t>July 28, 2011</a:t>
            </a:r>
            <a:endParaRPr lang="en-US" sz="2000" dirty="0">
              <a:solidFill>
                <a:srgbClr val="FFC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57400" y="0"/>
            <a:ext cx="5357812" cy="6858000"/>
          </a:xfrm>
          <a:prstGeom prst="rect">
            <a:avLst/>
          </a:prstGeom>
        </p:spPr>
      </p:pic>
      <p:sp>
        <p:nvSpPr>
          <p:cNvPr id="3" name="TextBox 2"/>
          <p:cNvSpPr txBox="1"/>
          <p:nvPr/>
        </p:nvSpPr>
        <p:spPr>
          <a:xfrm>
            <a:off x="228600" y="2819400"/>
            <a:ext cx="1600200" cy="707886"/>
          </a:xfrm>
          <a:prstGeom prst="rect">
            <a:avLst/>
          </a:prstGeom>
          <a:noFill/>
        </p:spPr>
        <p:txBody>
          <a:bodyPr wrap="square" rtlCol="0">
            <a:spAutoFit/>
          </a:bodyPr>
          <a:lstStyle/>
          <a:p>
            <a:r>
              <a:rPr lang="en-US" sz="2000" dirty="0" smtClean="0">
                <a:solidFill>
                  <a:srgbClr val="DFCE7D"/>
                </a:solidFill>
              </a:rPr>
              <a:t>Teaching gesture</a:t>
            </a:r>
            <a:endParaRPr lang="en-US" sz="2000" dirty="0">
              <a:solidFill>
                <a:srgbClr val="DFCE7D"/>
              </a:solidFill>
            </a:endParaRPr>
          </a:p>
        </p:txBody>
      </p:sp>
    </p:spTree>
    <p:extLst>
      <p:ext uri="{BB962C8B-B14F-4D97-AF65-F5344CB8AC3E}">
        <p14:creationId xmlns="" xmlns:p14="http://schemas.microsoft.com/office/powerpoint/2010/main" xmlns:mv="urn:schemas-microsoft-com:mac:vml" xmlns:mc="http://schemas.openxmlformats.org/markup-compatibility/2006" val="4145957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1026" descr="035L"/>
          <p:cNvPicPr>
            <a:picLocks noChangeAspect="1" noChangeArrowheads="1"/>
          </p:cNvPicPr>
          <p:nvPr/>
        </p:nvPicPr>
        <p:blipFill>
          <a:blip r:embed="rId3"/>
          <a:srcRect l="8791" t="15555" r="8791" b="4784"/>
          <a:stretch>
            <a:fillRect/>
          </a:stretch>
        </p:blipFill>
        <p:spPr bwMode="auto">
          <a:xfrm>
            <a:off x="1524000" y="0"/>
            <a:ext cx="6051550" cy="6858000"/>
          </a:xfrm>
          <a:prstGeom prst="rect">
            <a:avLst/>
          </a:prstGeom>
          <a:noFill/>
        </p:spPr>
      </p:pic>
      <p:sp>
        <p:nvSpPr>
          <p:cNvPr id="216067" name="Rectangle 1027"/>
          <p:cNvSpPr>
            <a:spLocks noChangeArrowheads="1"/>
          </p:cNvSpPr>
          <p:nvPr/>
        </p:nvSpPr>
        <p:spPr bwMode="auto">
          <a:xfrm>
            <a:off x="7419975" y="0"/>
            <a:ext cx="1340970" cy="923330"/>
          </a:xfrm>
          <a:prstGeom prst="rect">
            <a:avLst/>
          </a:prstGeom>
          <a:noFill/>
          <a:ln w="9525">
            <a:noFill/>
            <a:miter lim="800000"/>
            <a:headEnd/>
            <a:tailEnd/>
          </a:ln>
          <a:effectLst/>
        </p:spPr>
        <p:txBody>
          <a:bodyPr wrap="none">
            <a:prstTxWarp prst="textNoShape">
              <a:avLst/>
            </a:prstTxWarp>
            <a:spAutoFit/>
          </a:bodyPr>
          <a:lstStyle/>
          <a:p>
            <a:r>
              <a:rPr lang="en-US" dirty="0">
                <a:solidFill>
                  <a:schemeClr val="bg1"/>
                </a:solidFill>
              </a:rPr>
              <a:t>Reading the </a:t>
            </a:r>
          </a:p>
          <a:p>
            <a:r>
              <a:rPr lang="en-US" dirty="0">
                <a:solidFill>
                  <a:schemeClr val="bg1"/>
                </a:solidFill>
              </a:rPr>
              <a:t>Iconography</a:t>
            </a:r>
          </a:p>
          <a:p>
            <a:endParaRPr lang="en-US" dirty="0" smtClean="0">
              <a:solidFill>
                <a:schemeClr val="bg1"/>
              </a:solidFill>
            </a:endParaRPr>
          </a:p>
          <a:p>
            <a:endParaRPr lang="en-US" dirty="0">
              <a:solidFill>
                <a:schemeClr val="bg1"/>
              </a:solidFill>
            </a:endParaRPr>
          </a:p>
        </p:txBody>
      </p:sp>
      <p:sp>
        <p:nvSpPr>
          <p:cNvPr id="216068" name="Line 1028"/>
          <p:cNvSpPr>
            <a:spLocks noChangeShapeType="1"/>
          </p:cNvSpPr>
          <p:nvPr/>
        </p:nvSpPr>
        <p:spPr bwMode="auto">
          <a:xfrm flipV="1">
            <a:off x="1726118" y="3276599"/>
            <a:ext cx="1626682" cy="45719"/>
          </a:xfrm>
          <a:prstGeom prst="line">
            <a:avLst/>
          </a:prstGeom>
          <a:noFill/>
          <a:ln w="38100">
            <a:solidFill>
              <a:srgbClr val="FFFF00"/>
            </a:solidFill>
            <a:round/>
            <a:headEnd/>
            <a:tailEnd type="triangle" w="med" len="med"/>
          </a:ln>
          <a:effectLst/>
        </p:spPr>
        <p:txBody>
          <a:bodyPr wrap="none" anchor="ctr">
            <a:prstTxWarp prst="textNoShape">
              <a:avLst/>
            </a:prstTxWarp>
          </a:bodyPr>
          <a:lstStyle/>
          <a:p>
            <a:endParaRPr lang="en-US"/>
          </a:p>
        </p:txBody>
      </p:sp>
      <p:sp>
        <p:nvSpPr>
          <p:cNvPr id="216069" name="Rectangle 1029"/>
          <p:cNvSpPr>
            <a:spLocks noChangeArrowheads="1"/>
          </p:cNvSpPr>
          <p:nvPr/>
        </p:nvSpPr>
        <p:spPr bwMode="auto">
          <a:xfrm>
            <a:off x="152400" y="3048000"/>
            <a:ext cx="1573718" cy="646331"/>
          </a:xfrm>
          <a:prstGeom prst="rect">
            <a:avLst/>
          </a:prstGeom>
          <a:noFill/>
          <a:ln w="9525">
            <a:noFill/>
            <a:miter lim="800000"/>
            <a:headEnd/>
            <a:tailEnd/>
          </a:ln>
          <a:effectLst/>
        </p:spPr>
        <p:txBody>
          <a:bodyPr wrap="none">
            <a:prstTxWarp prst="textNoShape">
              <a:avLst/>
            </a:prstTxWarp>
            <a:spAutoFit/>
          </a:bodyPr>
          <a:lstStyle/>
          <a:p>
            <a:r>
              <a:rPr lang="en-US" dirty="0" smtClean="0">
                <a:solidFill>
                  <a:schemeClr val="bg1"/>
                </a:solidFill>
              </a:rPr>
              <a:t>Earth-touching</a:t>
            </a:r>
          </a:p>
          <a:p>
            <a:r>
              <a:rPr lang="en-US" dirty="0" smtClean="0">
                <a:solidFill>
                  <a:schemeClr val="bg1"/>
                </a:solidFill>
              </a:rPr>
              <a:t>gesture</a:t>
            </a:r>
            <a:endParaRPr lang="en-US" dirty="0">
              <a:solidFill>
                <a:schemeClr val="bg1"/>
              </a:solidFill>
            </a:endParaRPr>
          </a:p>
        </p:txBody>
      </p:sp>
      <p:sp>
        <p:nvSpPr>
          <p:cNvPr id="216070" name="Line 1030"/>
          <p:cNvSpPr>
            <a:spLocks noChangeShapeType="1"/>
          </p:cNvSpPr>
          <p:nvPr/>
        </p:nvSpPr>
        <p:spPr bwMode="auto">
          <a:xfrm>
            <a:off x="1600200" y="4343400"/>
            <a:ext cx="0" cy="2286000"/>
          </a:xfrm>
          <a:prstGeom prst="line">
            <a:avLst/>
          </a:prstGeom>
          <a:noFill/>
          <a:ln w="38100">
            <a:solidFill>
              <a:srgbClr val="FFFF00"/>
            </a:solidFill>
            <a:round/>
            <a:headEnd/>
            <a:tailEnd/>
          </a:ln>
          <a:effectLst/>
        </p:spPr>
        <p:txBody>
          <a:bodyPr wrap="none" anchor="ctr">
            <a:prstTxWarp prst="textNoShape">
              <a:avLst/>
            </a:prstTxWarp>
          </a:bodyPr>
          <a:lstStyle/>
          <a:p>
            <a:endParaRPr lang="en-US"/>
          </a:p>
        </p:txBody>
      </p:sp>
      <p:sp>
        <p:nvSpPr>
          <p:cNvPr id="216071" name="Rectangle 1031"/>
          <p:cNvSpPr>
            <a:spLocks noChangeArrowheads="1"/>
          </p:cNvSpPr>
          <p:nvPr/>
        </p:nvSpPr>
        <p:spPr bwMode="auto">
          <a:xfrm>
            <a:off x="0" y="4800600"/>
            <a:ext cx="1263086" cy="646331"/>
          </a:xfrm>
          <a:prstGeom prst="rect">
            <a:avLst/>
          </a:prstGeom>
          <a:noFill/>
          <a:ln w="9525">
            <a:noFill/>
            <a:miter lim="800000"/>
            <a:headEnd/>
            <a:tailEnd/>
          </a:ln>
          <a:effectLst/>
        </p:spPr>
        <p:txBody>
          <a:bodyPr wrap="none">
            <a:prstTxWarp prst="textNoShape">
              <a:avLst/>
            </a:prstTxWarp>
            <a:spAutoFit/>
          </a:bodyPr>
          <a:lstStyle/>
          <a:p>
            <a:r>
              <a:rPr lang="en-US" dirty="0" smtClean="0">
                <a:solidFill>
                  <a:schemeClr val="bg1"/>
                </a:solidFill>
              </a:rPr>
              <a:t>Lotus seat</a:t>
            </a:r>
          </a:p>
          <a:p>
            <a:r>
              <a:rPr lang="en-US" dirty="0" smtClean="0">
                <a:solidFill>
                  <a:schemeClr val="bg1"/>
                </a:solidFill>
              </a:rPr>
              <a:t>Lion throne</a:t>
            </a:r>
            <a:endParaRPr lang="en-US" dirty="0">
              <a:solidFill>
                <a:schemeClr val="bg1"/>
              </a:solidFill>
            </a:endParaRPr>
          </a:p>
        </p:txBody>
      </p:sp>
      <p:sp>
        <p:nvSpPr>
          <p:cNvPr id="216072" name="Oval 1032"/>
          <p:cNvSpPr>
            <a:spLocks noChangeArrowheads="1"/>
          </p:cNvSpPr>
          <p:nvPr/>
        </p:nvSpPr>
        <p:spPr bwMode="auto">
          <a:xfrm>
            <a:off x="2438400" y="5029200"/>
            <a:ext cx="1143000" cy="914400"/>
          </a:xfrm>
          <a:prstGeom prst="ellipse">
            <a:avLst/>
          </a:prstGeom>
          <a:noFill/>
          <a:ln w="38100">
            <a:solidFill>
              <a:srgbClr val="FFFF00"/>
            </a:solidFill>
            <a:round/>
            <a:headEnd/>
            <a:tailEnd/>
          </a:ln>
          <a:effectLst/>
        </p:spPr>
        <p:txBody>
          <a:bodyPr wrap="none" anchor="ctr">
            <a:prstTxWarp prst="textNoShape">
              <a:avLst/>
            </a:prstTxWarp>
          </a:bodyPr>
          <a:lstStyle/>
          <a:p>
            <a:endParaRPr lang="en-US"/>
          </a:p>
        </p:txBody>
      </p:sp>
      <p:sp>
        <p:nvSpPr>
          <p:cNvPr id="216073" name="Oval 1033"/>
          <p:cNvSpPr>
            <a:spLocks noChangeArrowheads="1"/>
          </p:cNvSpPr>
          <p:nvPr/>
        </p:nvSpPr>
        <p:spPr bwMode="auto">
          <a:xfrm>
            <a:off x="5486400" y="5029200"/>
            <a:ext cx="1143000" cy="914400"/>
          </a:xfrm>
          <a:prstGeom prst="ellipse">
            <a:avLst/>
          </a:prstGeom>
          <a:noFill/>
          <a:ln w="38100">
            <a:solidFill>
              <a:srgbClr val="FFFF00"/>
            </a:solidFill>
            <a:round/>
            <a:headEnd/>
            <a:tailEnd/>
          </a:ln>
          <a:effectLst/>
        </p:spPr>
        <p:txBody>
          <a:bodyPr wrap="none" anchor="ctr">
            <a:prstTxWarp prst="textNoShape">
              <a:avLst/>
            </a:prstTxWarp>
          </a:bodyPr>
          <a:lstStyle/>
          <a:p>
            <a:endParaRPr lang="en-US"/>
          </a:p>
        </p:txBody>
      </p:sp>
      <p:sp>
        <p:nvSpPr>
          <p:cNvPr id="10" name="TextBox 9"/>
          <p:cNvSpPr txBox="1"/>
          <p:nvPr/>
        </p:nvSpPr>
        <p:spPr>
          <a:xfrm>
            <a:off x="7123382" y="4343400"/>
            <a:ext cx="2020618" cy="923330"/>
          </a:xfrm>
          <a:prstGeom prst="rect">
            <a:avLst/>
          </a:prstGeom>
          <a:noFill/>
        </p:spPr>
        <p:txBody>
          <a:bodyPr wrap="none" rtlCol="0">
            <a:spAutoFit/>
          </a:bodyPr>
          <a:lstStyle/>
          <a:p>
            <a:r>
              <a:rPr lang="en-US" b="1" dirty="0" smtClean="0">
                <a:solidFill>
                  <a:schemeClr val="accent6">
                    <a:lumMod val="75000"/>
                  </a:schemeClr>
                </a:solidFill>
              </a:rPr>
              <a:t>Lama </a:t>
            </a:r>
            <a:r>
              <a:rPr lang="en-US" b="1" dirty="0" err="1" smtClean="0">
                <a:solidFill>
                  <a:schemeClr val="accent6">
                    <a:lumMod val="75000"/>
                  </a:schemeClr>
                </a:solidFill>
              </a:rPr>
              <a:t>RinchenGon</a:t>
            </a:r>
            <a:endParaRPr lang="en-US" b="1" dirty="0" smtClean="0">
              <a:solidFill>
                <a:schemeClr val="accent6">
                  <a:lumMod val="75000"/>
                </a:schemeClr>
              </a:solidFill>
            </a:endParaRPr>
          </a:p>
          <a:p>
            <a:r>
              <a:rPr lang="en-US" b="1" dirty="0" smtClean="0">
                <a:solidFill>
                  <a:schemeClr val="accent6">
                    <a:lumMod val="75000"/>
                  </a:schemeClr>
                </a:solidFill>
              </a:rPr>
              <a:t>Tibet Teacher</a:t>
            </a:r>
          </a:p>
          <a:p>
            <a:r>
              <a:rPr lang="en-US" b="1" dirty="0" smtClean="0">
                <a:solidFill>
                  <a:schemeClr val="accent6">
                    <a:lumMod val="75000"/>
                  </a:schemeClr>
                </a:solidFill>
              </a:rPr>
              <a:t>15</a:t>
            </a:r>
            <a:r>
              <a:rPr lang="en-US" b="1" baseline="30000" dirty="0" smtClean="0">
                <a:solidFill>
                  <a:schemeClr val="accent6">
                    <a:lumMod val="75000"/>
                  </a:schemeClr>
                </a:solidFill>
              </a:rPr>
              <a:t>th</a:t>
            </a:r>
            <a:r>
              <a:rPr lang="en-US" b="1" dirty="0" err="1" smtClean="0">
                <a:solidFill>
                  <a:schemeClr val="accent6">
                    <a:lumMod val="75000"/>
                  </a:schemeClr>
                </a:solidFill>
              </a:rPr>
              <a:t>c</a:t>
            </a:r>
            <a:r>
              <a:rPr lang="en-US" b="1" dirty="0" smtClean="0">
                <a:solidFill>
                  <a:schemeClr val="accent6">
                    <a:lumMod val="75000"/>
                  </a:schemeClr>
                </a:solidFill>
              </a:rPr>
              <a:t>. </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219200" y="838200"/>
            <a:ext cx="7261598" cy="4955203"/>
          </a:xfrm>
          <a:prstGeom prst="rect">
            <a:avLst/>
          </a:prstGeom>
          <a:noFill/>
          <a:ln w="9525">
            <a:noFill/>
            <a:miter lim="800000"/>
            <a:headEnd/>
            <a:tailEnd/>
          </a:ln>
        </p:spPr>
        <p:txBody>
          <a:bodyPr wrap="none">
            <a:prstTxWarp prst="textNoShape">
              <a:avLst/>
            </a:prstTxWarp>
            <a:spAutoFit/>
          </a:bodyPr>
          <a:lstStyle/>
          <a:p>
            <a:pPr algn="ctr"/>
            <a:r>
              <a:rPr lang="en-US" sz="3600" i="1" dirty="0">
                <a:solidFill>
                  <a:srgbClr val="FFDE8B"/>
                </a:solidFill>
              </a:rPr>
              <a:t>How does art explain enlightenment?</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sz="2600" dirty="0" smtClean="0">
              <a:solidFill>
                <a:schemeClr val="bg1"/>
              </a:solidFill>
            </a:endParaRPr>
          </a:p>
          <a:p>
            <a:pPr algn="ctr"/>
            <a:endParaRPr lang="en-US" sz="2600" dirty="0">
              <a:solidFill>
                <a:schemeClr val="bg1"/>
              </a:solidFill>
            </a:endParaRPr>
          </a:p>
          <a:p>
            <a:pPr algn="ctr"/>
            <a:r>
              <a:rPr lang="en-US" sz="2600" dirty="0">
                <a:solidFill>
                  <a:schemeClr val="bg1"/>
                </a:solidFill>
              </a:rPr>
              <a:t>Enlightenment = Wisdom and Compassion</a:t>
            </a:r>
          </a:p>
          <a:p>
            <a:pPr algn="ctr"/>
            <a:endParaRPr lang="en-US" sz="2600" dirty="0">
              <a:solidFill>
                <a:schemeClr val="bg1"/>
              </a:solidFill>
            </a:endParaRPr>
          </a:p>
          <a:p>
            <a:pPr algn="ctr"/>
            <a:endParaRPr lang="en-US" sz="2600" dirty="0" smtClean="0">
              <a:solidFill>
                <a:schemeClr val="bg1"/>
              </a:solidFill>
            </a:endParaRPr>
          </a:p>
          <a:p>
            <a:pPr algn="ctr"/>
            <a:endParaRPr lang="en-US" sz="2600" dirty="0" smtClean="0">
              <a:solidFill>
                <a:schemeClr val="bg1"/>
              </a:solidFill>
            </a:endParaRPr>
          </a:p>
          <a:p>
            <a:pPr algn="ctr"/>
            <a:r>
              <a:rPr lang="en-US" sz="2600" dirty="0" smtClean="0">
                <a:solidFill>
                  <a:srgbClr val="FFB125"/>
                </a:solidFill>
              </a:rPr>
              <a:t>Symbolic </a:t>
            </a:r>
            <a:r>
              <a:rPr lang="en-US" sz="2600" dirty="0">
                <a:solidFill>
                  <a:srgbClr val="FFB125"/>
                </a:solidFill>
              </a:rPr>
              <a:t>Language of Religious Art: </a:t>
            </a:r>
            <a:endParaRPr lang="en-US" sz="2600" dirty="0">
              <a:solidFill>
                <a:schemeClr val="bg1"/>
              </a:solidFill>
            </a:endParaRPr>
          </a:p>
          <a:p>
            <a:pPr algn="ctr"/>
            <a:r>
              <a:rPr lang="en-US" sz="2600" dirty="0">
                <a:solidFill>
                  <a:srgbClr val="FFDE8B"/>
                </a:solidFill>
              </a:rPr>
              <a:t>Gesture, color</a:t>
            </a:r>
            <a:r>
              <a:rPr lang="en-US" sz="2600" dirty="0" smtClean="0">
                <a:solidFill>
                  <a:srgbClr val="FFDE8B"/>
                </a:solidFill>
              </a:rPr>
              <a:t>, </a:t>
            </a:r>
            <a:r>
              <a:rPr lang="en-US" sz="2600" dirty="0">
                <a:solidFill>
                  <a:srgbClr val="FFDE8B"/>
                </a:solidFill>
              </a:rPr>
              <a:t>form (wrathful or pacific)</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990600" y="6019800"/>
            <a:ext cx="8726488" cy="1462088"/>
          </a:xfrm>
          <a:prstGeom prst="rect">
            <a:avLst/>
          </a:prstGeom>
          <a:noFill/>
          <a:ln w="9525">
            <a:noFill/>
            <a:miter lim="800000"/>
            <a:headEnd/>
            <a:tailEnd/>
          </a:ln>
        </p:spPr>
        <p:txBody>
          <a:bodyPr>
            <a:prstTxWarp prst="textNoShape">
              <a:avLst/>
            </a:prstTxWarp>
            <a:spAutoFit/>
          </a:bodyPr>
          <a:lstStyle/>
          <a:p>
            <a:r>
              <a:rPr lang="en-US" sz="1800" dirty="0">
                <a:solidFill>
                  <a:schemeClr val="bg1"/>
                </a:solidFill>
              </a:rPr>
              <a:t>Buddha Flanked by Bodhisattvas of Wisdom and Compassion, 2nd </a:t>
            </a:r>
            <a:r>
              <a:rPr lang="en-US" sz="1800" dirty="0" err="1">
                <a:solidFill>
                  <a:schemeClr val="bg1"/>
                </a:solidFill>
              </a:rPr>
              <a:t>c</a:t>
            </a:r>
            <a:r>
              <a:rPr lang="en-US" sz="1800" dirty="0">
                <a:solidFill>
                  <a:schemeClr val="bg1"/>
                </a:solidFill>
              </a:rPr>
              <a:t>. CE</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64515" name="Rectangle 5"/>
          <p:cNvSpPr>
            <a:spLocks noChangeArrowheads="1"/>
          </p:cNvSpPr>
          <p:nvPr/>
        </p:nvSpPr>
        <p:spPr bwMode="auto">
          <a:xfrm>
            <a:off x="2971800" y="6400800"/>
            <a:ext cx="3511550" cy="457200"/>
          </a:xfrm>
          <a:prstGeom prst="rect">
            <a:avLst/>
          </a:prstGeom>
          <a:noFill/>
          <a:ln w="9525">
            <a:noFill/>
            <a:miter lim="800000"/>
            <a:headEnd/>
            <a:tailEnd/>
          </a:ln>
        </p:spPr>
        <p:txBody>
          <a:bodyPr wrap="none">
            <a:prstTxWarp prst="textNoShape">
              <a:avLst/>
            </a:prstTxWarp>
            <a:spAutoFit/>
          </a:bodyPr>
          <a:lstStyle/>
          <a:p>
            <a:r>
              <a:rPr lang="en-US">
                <a:solidFill>
                  <a:srgbClr val="FFB125"/>
                </a:solidFill>
              </a:rPr>
              <a:t>Enlightenment Symbolized</a:t>
            </a:r>
          </a:p>
        </p:txBody>
      </p:sp>
      <p:pic>
        <p:nvPicPr>
          <p:cNvPr id="64516" name="Picture 6"/>
          <p:cNvPicPr>
            <a:picLocks noChangeAspect="1" noChangeArrowheads="1"/>
          </p:cNvPicPr>
          <p:nvPr/>
        </p:nvPicPr>
        <p:blipFill>
          <a:blip r:embed="rId3"/>
          <a:srcRect b="2222"/>
          <a:stretch>
            <a:fillRect/>
          </a:stretch>
        </p:blipFill>
        <p:spPr bwMode="auto">
          <a:xfrm>
            <a:off x="1524000" y="0"/>
            <a:ext cx="5772150" cy="6019800"/>
          </a:xfrm>
          <a:prstGeom prst="rect">
            <a:avLst/>
          </a:prstGeom>
          <a:noFill/>
          <a:ln w="9525">
            <a:noFill/>
            <a:miter lim="800000"/>
            <a:headEnd/>
            <a:tailEnd/>
          </a:ln>
        </p:spPr>
      </p:pic>
      <p:sp>
        <p:nvSpPr>
          <p:cNvPr id="64517" name="Rectangle 7"/>
          <p:cNvSpPr>
            <a:spLocks noChangeArrowheads="1"/>
          </p:cNvSpPr>
          <p:nvPr/>
        </p:nvSpPr>
        <p:spPr bwMode="auto">
          <a:xfrm>
            <a:off x="7453313" y="1295400"/>
            <a:ext cx="1690687" cy="1187450"/>
          </a:xfrm>
          <a:prstGeom prst="rect">
            <a:avLst/>
          </a:prstGeom>
          <a:noFill/>
          <a:ln w="9525">
            <a:noFill/>
            <a:miter lim="800000"/>
            <a:headEnd/>
            <a:tailEnd/>
          </a:ln>
        </p:spPr>
        <p:txBody>
          <a:bodyPr wrap="none" lIns="91428" tIns="45714" rIns="91428" bIns="45714">
            <a:prstTxWarp prst="textNoShape">
              <a:avLst/>
            </a:prstTxWarp>
            <a:spAutoFit/>
          </a:bodyPr>
          <a:lstStyle/>
          <a:p>
            <a:r>
              <a:rPr lang="en-US">
                <a:solidFill>
                  <a:srgbClr val="FF8000"/>
                </a:solidFill>
              </a:rPr>
              <a:t>Compassion</a:t>
            </a:r>
          </a:p>
          <a:p>
            <a:endParaRPr lang="en-US">
              <a:solidFill>
                <a:srgbClr val="FF8000"/>
              </a:solidFill>
            </a:endParaRPr>
          </a:p>
          <a:p>
            <a:endParaRPr lang="en-US">
              <a:solidFill>
                <a:srgbClr val="FF8000"/>
              </a:solidFill>
            </a:endParaRPr>
          </a:p>
        </p:txBody>
      </p:sp>
      <p:sp>
        <p:nvSpPr>
          <p:cNvPr id="64518" name="Rectangle 8"/>
          <p:cNvSpPr>
            <a:spLocks noChangeArrowheads="1"/>
          </p:cNvSpPr>
          <p:nvPr/>
        </p:nvSpPr>
        <p:spPr bwMode="auto">
          <a:xfrm>
            <a:off x="0" y="1447800"/>
            <a:ext cx="1217613" cy="1187450"/>
          </a:xfrm>
          <a:prstGeom prst="rect">
            <a:avLst/>
          </a:prstGeom>
          <a:noFill/>
          <a:ln w="9525">
            <a:noFill/>
            <a:miter lim="800000"/>
            <a:headEnd/>
            <a:tailEnd/>
          </a:ln>
        </p:spPr>
        <p:txBody>
          <a:bodyPr wrap="none" lIns="91428" tIns="45714" rIns="91428" bIns="45714">
            <a:prstTxWarp prst="textNoShape">
              <a:avLst/>
            </a:prstTxWarp>
            <a:spAutoFit/>
          </a:bodyPr>
          <a:lstStyle/>
          <a:p>
            <a:r>
              <a:rPr lang="en-US">
                <a:solidFill>
                  <a:srgbClr val="FF8000"/>
                </a:solidFill>
              </a:rPr>
              <a:t>Wisdom</a:t>
            </a:r>
          </a:p>
          <a:p>
            <a:endParaRPr lang="en-US">
              <a:solidFill>
                <a:srgbClr val="FF8000"/>
              </a:solidFill>
            </a:endParaRPr>
          </a:p>
          <a:p>
            <a:endParaRPr lang="en-US">
              <a:solidFill>
                <a:srgbClr val="FF8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Line 2"/>
          <p:cNvSpPr>
            <a:spLocks noChangeShapeType="1"/>
          </p:cNvSpPr>
          <p:nvPr/>
        </p:nvSpPr>
        <p:spPr bwMode="auto">
          <a:xfrm flipH="1">
            <a:off x="1143000" y="1066800"/>
            <a:ext cx="2514600" cy="0"/>
          </a:xfrm>
          <a:prstGeom prst="line">
            <a:avLst/>
          </a:prstGeom>
          <a:noFill/>
          <a:ln w="19050">
            <a:solidFill>
              <a:schemeClr val="folHlink"/>
            </a:solidFill>
            <a:round/>
            <a:headEnd/>
            <a:tailEnd type="triangle" w="med" len="med"/>
          </a:ln>
          <a:effectLst/>
        </p:spPr>
        <p:txBody>
          <a:bodyPr wrap="none" anchor="ctr">
            <a:prstTxWarp prst="textNoShape">
              <a:avLst/>
            </a:prstTxWarp>
          </a:bodyPr>
          <a:lstStyle/>
          <a:p>
            <a:endParaRPr lang="en-US"/>
          </a:p>
        </p:txBody>
      </p:sp>
      <p:sp>
        <p:nvSpPr>
          <p:cNvPr id="226307" name="Rectangle 3"/>
          <p:cNvSpPr>
            <a:spLocks noChangeArrowheads="1"/>
          </p:cNvSpPr>
          <p:nvPr/>
        </p:nvSpPr>
        <p:spPr bwMode="auto">
          <a:xfrm>
            <a:off x="152400" y="0"/>
            <a:ext cx="762749" cy="1015651"/>
          </a:xfrm>
          <a:prstGeom prst="rect">
            <a:avLst/>
          </a:prstGeom>
          <a:noFill/>
          <a:ln w="9525">
            <a:noFill/>
            <a:miter lim="800000"/>
            <a:headEnd/>
            <a:tailEnd/>
          </a:ln>
          <a:effectLst/>
        </p:spPr>
        <p:txBody>
          <a:bodyPr wrap="none" lIns="91428" tIns="45714" rIns="91428" bIns="45714">
            <a:prstTxWarp prst="textNoShape">
              <a:avLst/>
            </a:prstTxWarp>
            <a:spAutoFit/>
          </a:bodyPr>
          <a:lstStyle/>
          <a:p>
            <a:r>
              <a:rPr lang="en-US" sz="2000" dirty="0">
                <a:solidFill>
                  <a:srgbClr val="FFDE8B"/>
                </a:solidFill>
              </a:rPr>
              <a:t>Circle</a:t>
            </a:r>
          </a:p>
          <a:p>
            <a:r>
              <a:rPr lang="en-US" sz="2000" dirty="0">
                <a:solidFill>
                  <a:srgbClr val="FFDE8B"/>
                </a:solidFill>
              </a:rPr>
              <a:t>Of</a:t>
            </a:r>
          </a:p>
          <a:p>
            <a:r>
              <a:rPr lang="en-US" sz="2000" dirty="0">
                <a:solidFill>
                  <a:srgbClr val="FFDE8B"/>
                </a:solidFill>
              </a:rPr>
              <a:t>Light</a:t>
            </a:r>
          </a:p>
        </p:txBody>
      </p:sp>
      <p:sp>
        <p:nvSpPr>
          <p:cNvPr id="226308" name="Line 4"/>
          <p:cNvSpPr>
            <a:spLocks noChangeShapeType="1"/>
          </p:cNvSpPr>
          <p:nvPr/>
        </p:nvSpPr>
        <p:spPr bwMode="auto">
          <a:xfrm flipH="1">
            <a:off x="2057400" y="1295400"/>
            <a:ext cx="2514600" cy="0"/>
          </a:xfrm>
          <a:prstGeom prst="line">
            <a:avLst/>
          </a:prstGeom>
          <a:noFill/>
          <a:ln w="19050">
            <a:solidFill>
              <a:schemeClr val="folHlink"/>
            </a:solidFill>
            <a:round/>
            <a:headEnd/>
            <a:tailEnd type="triangle" w="med" len="med"/>
          </a:ln>
          <a:effectLst/>
        </p:spPr>
        <p:txBody>
          <a:bodyPr wrap="none" anchor="ctr">
            <a:prstTxWarp prst="textNoShape">
              <a:avLst/>
            </a:prstTxWarp>
          </a:bodyPr>
          <a:lstStyle/>
          <a:p>
            <a:endParaRPr lang="en-US"/>
          </a:p>
        </p:txBody>
      </p:sp>
      <p:sp>
        <p:nvSpPr>
          <p:cNvPr id="226309" name="Rectangle 5"/>
          <p:cNvSpPr>
            <a:spLocks noChangeArrowheads="1"/>
          </p:cNvSpPr>
          <p:nvPr/>
        </p:nvSpPr>
        <p:spPr bwMode="auto">
          <a:xfrm>
            <a:off x="1219200" y="1066800"/>
            <a:ext cx="1266825" cy="822325"/>
          </a:xfrm>
          <a:prstGeom prst="rect">
            <a:avLst/>
          </a:prstGeom>
          <a:noFill/>
          <a:ln w="9525">
            <a:noFill/>
            <a:miter lim="800000"/>
            <a:headEnd/>
            <a:tailEnd/>
          </a:ln>
          <a:effectLst/>
        </p:spPr>
        <p:txBody>
          <a:bodyPr wrap="none" lIns="91428" tIns="45714" rIns="91428" bIns="45714">
            <a:prstTxWarp prst="textNoShape">
              <a:avLst/>
            </a:prstTxWarp>
            <a:spAutoFit/>
          </a:bodyPr>
          <a:lstStyle/>
          <a:p>
            <a:r>
              <a:rPr lang="en-US" i="1">
                <a:solidFill>
                  <a:srgbClr val="FFDE8B"/>
                </a:solidFill>
              </a:rPr>
              <a:t>Urna</a:t>
            </a:r>
          </a:p>
          <a:p>
            <a:r>
              <a:rPr lang="en-US">
                <a:solidFill>
                  <a:srgbClr val="FFDE8B"/>
                </a:solidFill>
              </a:rPr>
              <a:t>(“wool”)</a:t>
            </a:r>
          </a:p>
        </p:txBody>
      </p:sp>
      <p:sp>
        <p:nvSpPr>
          <p:cNvPr id="226310" name="Line 6"/>
          <p:cNvSpPr>
            <a:spLocks noChangeShapeType="1"/>
          </p:cNvSpPr>
          <p:nvPr/>
        </p:nvSpPr>
        <p:spPr bwMode="auto">
          <a:xfrm>
            <a:off x="4773613" y="949325"/>
            <a:ext cx="2133600" cy="0"/>
          </a:xfrm>
          <a:prstGeom prst="line">
            <a:avLst/>
          </a:prstGeom>
          <a:noFill/>
          <a:ln w="19050">
            <a:solidFill>
              <a:schemeClr val="folHlink"/>
            </a:solidFill>
            <a:round/>
            <a:headEnd/>
            <a:tailEnd type="triangle" w="med" len="med"/>
          </a:ln>
          <a:effectLst/>
        </p:spPr>
        <p:txBody>
          <a:bodyPr wrap="none" anchor="ctr">
            <a:prstTxWarp prst="textNoShape">
              <a:avLst/>
            </a:prstTxWarp>
          </a:bodyPr>
          <a:lstStyle/>
          <a:p>
            <a:endParaRPr lang="en-US"/>
          </a:p>
        </p:txBody>
      </p:sp>
      <p:sp>
        <p:nvSpPr>
          <p:cNvPr id="226311" name="Rectangle 7"/>
          <p:cNvSpPr>
            <a:spLocks noChangeArrowheads="1"/>
          </p:cNvSpPr>
          <p:nvPr/>
        </p:nvSpPr>
        <p:spPr bwMode="auto">
          <a:xfrm>
            <a:off x="6951663" y="623888"/>
            <a:ext cx="1463675" cy="1187450"/>
          </a:xfrm>
          <a:prstGeom prst="rect">
            <a:avLst/>
          </a:prstGeom>
          <a:noFill/>
          <a:ln w="9525">
            <a:noFill/>
            <a:miter lim="800000"/>
            <a:headEnd/>
            <a:tailEnd/>
          </a:ln>
          <a:effectLst/>
        </p:spPr>
        <p:txBody>
          <a:bodyPr wrap="none" lIns="91428" tIns="45714" rIns="91428" bIns="45714">
            <a:prstTxWarp prst="textNoShape">
              <a:avLst/>
            </a:prstTxWarp>
            <a:spAutoFit/>
          </a:bodyPr>
          <a:lstStyle/>
          <a:p>
            <a:r>
              <a:rPr lang="en-US" i="1">
                <a:solidFill>
                  <a:srgbClr val="FFDE8B"/>
                </a:solidFill>
              </a:rPr>
              <a:t>Long Hair</a:t>
            </a:r>
          </a:p>
          <a:p>
            <a:r>
              <a:rPr lang="en-US" i="1">
                <a:solidFill>
                  <a:srgbClr val="FFDE8B"/>
                </a:solidFill>
              </a:rPr>
              <a:t>Jewelry</a:t>
            </a:r>
          </a:p>
          <a:p>
            <a:endParaRPr lang="en-US" i="1">
              <a:solidFill>
                <a:srgbClr val="FFDE8B"/>
              </a:solidFill>
            </a:endParaRPr>
          </a:p>
        </p:txBody>
      </p:sp>
      <p:sp>
        <p:nvSpPr>
          <p:cNvPr id="226312" name="Line 8"/>
          <p:cNvSpPr>
            <a:spLocks noChangeShapeType="1"/>
          </p:cNvSpPr>
          <p:nvPr/>
        </p:nvSpPr>
        <p:spPr bwMode="auto">
          <a:xfrm>
            <a:off x="5078413" y="3082925"/>
            <a:ext cx="2133600" cy="0"/>
          </a:xfrm>
          <a:prstGeom prst="line">
            <a:avLst/>
          </a:prstGeom>
          <a:noFill/>
          <a:ln w="19050">
            <a:solidFill>
              <a:schemeClr val="folHlink"/>
            </a:solidFill>
            <a:round/>
            <a:headEnd/>
            <a:tailEnd type="triangle" w="med" len="med"/>
          </a:ln>
          <a:effectLst/>
        </p:spPr>
        <p:txBody>
          <a:bodyPr wrap="none" anchor="ctr">
            <a:prstTxWarp prst="textNoShape">
              <a:avLst/>
            </a:prstTxWarp>
          </a:bodyPr>
          <a:lstStyle/>
          <a:p>
            <a:endParaRPr lang="en-US"/>
          </a:p>
        </p:txBody>
      </p:sp>
      <p:sp>
        <p:nvSpPr>
          <p:cNvPr id="226313" name="Rectangle 9"/>
          <p:cNvSpPr>
            <a:spLocks noChangeArrowheads="1"/>
          </p:cNvSpPr>
          <p:nvPr/>
        </p:nvSpPr>
        <p:spPr bwMode="auto">
          <a:xfrm>
            <a:off x="6934200" y="2667000"/>
            <a:ext cx="1936750" cy="457200"/>
          </a:xfrm>
          <a:prstGeom prst="rect">
            <a:avLst/>
          </a:prstGeom>
          <a:noFill/>
          <a:ln w="9525">
            <a:noFill/>
            <a:miter lim="800000"/>
            <a:headEnd/>
            <a:tailEnd/>
          </a:ln>
          <a:effectLst/>
        </p:spPr>
        <p:txBody>
          <a:bodyPr wrap="none" lIns="91428" tIns="45714" rIns="91428" bIns="45714">
            <a:prstTxWarp prst="textNoShape">
              <a:avLst/>
            </a:prstTxWarp>
            <a:spAutoFit/>
          </a:bodyPr>
          <a:lstStyle/>
          <a:p>
            <a:r>
              <a:rPr lang="en-US">
                <a:solidFill>
                  <a:srgbClr val="FFDE8B"/>
                </a:solidFill>
              </a:rPr>
              <a:t>Princely robes</a:t>
            </a:r>
          </a:p>
        </p:txBody>
      </p:sp>
      <p:sp>
        <p:nvSpPr>
          <p:cNvPr id="226314" name="Line 10"/>
          <p:cNvSpPr>
            <a:spLocks noChangeShapeType="1"/>
          </p:cNvSpPr>
          <p:nvPr/>
        </p:nvSpPr>
        <p:spPr bwMode="auto">
          <a:xfrm flipH="1">
            <a:off x="1447800" y="2743200"/>
            <a:ext cx="2514600" cy="0"/>
          </a:xfrm>
          <a:prstGeom prst="line">
            <a:avLst/>
          </a:prstGeom>
          <a:noFill/>
          <a:ln w="19050">
            <a:solidFill>
              <a:schemeClr val="folHlink"/>
            </a:solidFill>
            <a:round/>
            <a:headEnd/>
            <a:tailEnd type="triangle" w="med" len="med"/>
          </a:ln>
          <a:effectLst/>
        </p:spPr>
        <p:txBody>
          <a:bodyPr wrap="none" anchor="ctr">
            <a:prstTxWarp prst="textNoShape">
              <a:avLst/>
            </a:prstTxWarp>
          </a:bodyPr>
          <a:lstStyle/>
          <a:p>
            <a:endParaRPr lang="en-US"/>
          </a:p>
        </p:txBody>
      </p:sp>
      <p:sp>
        <p:nvSpPr>
          <p:cNvPr id="226315" name="Rectangle 11"/>
          <p:cNvSpPr>
            <a:spLocks noChangeArrowheads="1"/>
          </p:cNvSpPr>
          <p:nvPr/>
        </p:nvSpPr>
        <p:spPr bwMode="auto">
          <a:xfrm>
            <a:off x="152400" y="2209800"/>
            <a:ext cx="2206625" cy="822325"/>
          </a:xfrm>
          <a:prstGeom prst="rect">
            <a:avLst/>
          </a:prstGeom>
          <a:noFill/>
          <a:ln w="9525">
            <a:noFill/>
            <a:miter lim="800000"/>
            <a:headEnd/>
            <a:tailEnd/>
          </a:ln>
          <a:effectLst/>
        </p:spPr>
        <p:txBody>
          <a:bodyPr wrap="none" lIns="91428" tIns="45714" rIns="91428" bIns="45714">
            <a:prstTxWarp prst="textNoShape">
              <a:avLst/>
            </a:prstTxWarp>
            <a:spAutoFit/>
          </a:bodyPr>
          <a:lstStyle/>
          <a:p>
            <a:r>
              <a:rPr lang="en-US">
                <a:solidFill>
                  <a:srgbClr val="FFDE8B"/>
                </a:solidFill>
              </a:rPr>
              <a:t>Gesture (</a:t>
            </a:r>
            <a:r>
              <a:rPr lang="en-US" i="1">
                <a:solidFill>
                  <a:srgbClr val="FFDE8B"/>
                </a:solidFill>
              </a:rPr>
              <a:t>mudra</a:t>
            </a:r>
            <a:r>
              <a:rPr lang="en-US">
                <a:solidFill>
                  <a:srgbClr val="FFDE8B"/>
                </a:solidFill>
              </a:rPr>
              <a:t>)</a:t>
            </a:r>
          </a:p>
          <a:p>
            <a:r>
              <a:rPr lang="en-US">
                <a:solidFill>
                  <a:srgbClr val="FFDE8B"/>
                </a:solidFill>
              </a:rPr>
              <a:t>Teaching </a:t>
            </a:r>
          </a:p>
        </p:txBody>
      </p:sp>
      <p:sp>
        <p:nvSpPr>
          <p:cNvPr id="226316" name="Rectangle 12"/>
          <p:cNvSpPr>
            <a:spLocks noChangeArrowheads="1"/>
          </p:cNvSpPr>
          <p:nvPr/>
        </p:nvSpPr>
        <p:spPr bwMode="auto">
          <a:xfrm>
            <a:off x="100013" y="5638800"/>
            <a:ext cx="3045489" cy="400097"/>
          </a:xfrm>
          <a:prstGeom prst="rect">
            <a:avLst/>
          </a:prstGeom>
          <a:noFill/>
          <a:ln w="9525">
            <a:noFill/>
            <a:miter lim="800000"/>
            <a:headEnd/>
            <a:tailEnd/>
          </a:ln>
          <a:effectLst/>
        </p:spPr>
        <p:txBody>
          <a:bodyPr wrap="none" lIns="91428" tIns="45714" rIns="91428" bIns="45714">
            <a:prstTxWarp prst="textNoShape">
              <a:avLst/>
            </a:prstTxWarp>
            <a:spAutoFit/>
          </a:bodyPr>
          <a:lstStyle/>
          <a:p>
            <a:r>
              <a:rPr lang="en-US" sz="2000" dirty="0" smtClean="0">
                <a:solidFill>
                  <a:srgbClr val="FFDE8B"/>
                </a:solidFill>
              </a:rPr>
              <a:t>Is this an image of Buddha?</a:t>
            </a:r>
            <a:endParaRPr lang="en-US" sz="2000" dirty="0">
              <a:solidFill>
                <a:srgbClr val="FFDE8B"/>
              </a:solidFill>
            </a:endParaRPr>
          </a:p>
        </p:txBody>
      </p:sp>
      <p:pic>
        <p:nvPicPr>
          <p:cNvPr id="226317" name="Picture 13"/>
          <p:cNvPicPr>
            <a:picLocks noChangeAspect="1" noChangeArrowheads="1"/>
          </p:cNvPicPr>
          <p:nvPr/>
        </p:nvPicPr>
        <p:blipFill>
          <a:blip r:embed="rId3">
            <a:lum contrast="12000"/>
            <a:alphaModFix amt="84000"/>
          </a:blip>
          <a:srcRect/>
          <a:stretch>
            <a:fillRect/>
          </a:stretch>
        </p:blipFill>
        <p:spPr bwMode="auto">
          <a:xfrm>
            <a:off x="3048000" y="0"/>
            <a:ext cx="3084513" cy="6859588"/>
          </a:xfrm>
          <a:prstGeom prst="rect">
            <a:avLst/>
          </a:prstGeom>
          <a:noFill/>
        </p:spPr>
      </p:pic>
      <p:sp>
        <p:nvSpPr>
          <p:cNvPr id="14" name="TextBox 13"/>
          <p:cNvSpPr txBox="1"/>
          <p:nvPr/>
        </p:nvSpPr>
        <p:spPr>
          <a:xfrm>
            <a:off x="6400800" y="5334000"/>
            <a:ext cx="2209800" cy="707886"/>
          </a:xfrm>
          <a:prstGeom prst="rect">
            <a:avLst/>
          </a:prstGeom>
          <a:noFill/>
        </p:spPr>
        <p:txBody>
          <a:bodyPr wrap="square" rtlCol="0">
            <a:spAutoFit/>
          </a:bodyPr>
          <a:lstStyle/>
          <a:p>
            <a:r>
              <a:rPr lang="en-US" sz="2000" dirty="0" smtClean="0">
                <a:solidFill>
                  <a:srgbClr val="DFCE7D"/>
                </a:solidFill>
              </a:rPr>
              <a:t>No, this is a </a:t>
            </a:r>
            <a:r>
              <a:rPr lang="en-US" sz="2000" dirty="0" err="1" smtClean="0">
                <a:solidFill>
                  <a:srgbClr val="DFCE7D"/>
                </a:solidFill>
              </a:rPr>
              <a:t>bhodisattva</a:t>
            </a:r>
            <a:r>
              <a:rPr lang="en-US" sz="2000" dirty="0" smtClean="0">
                <a:solidFill>
                  <a:srgbClr val="DFCE7D"/>
                </a:solidFill>
              </a:rPr>
              <a:t>.</a:t>
            </a:r>
            <a:endParaRPr lang="en-US" sz="2000" dirty="0">
              <a:solidFill>
                <a:srgbClr val="DFCE7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6324600" y="2667000"/>
            <a:ext cx="2667554" cy="2677656"/>
          </a:xfrm>
          <a:prstGeom prst="rect">
            <a:avLst/>
          </a:prstGeom>
          <a:noFill/>
          <a:ln w="9525">
            <a:noFill/>
            <a:miter lim="800000"/>
            <a:headEnd/>
            <a:tailEnd/>
          </a:ln>
        </p:spPr>
        <p:txBody>
          <a:bodyPr wrap="square">
            <a:prstTxWarp prst="textNoShape">
              <a:avLst/>
            </a:prstTxWarp>
            <a:spAutoFit/>
          </a:bodyPr>
          <a:lstStyle/>
          <a:p>
            <a:r>
              <a:rPr lang="en-US" sz="2400" dirty="0" smtClean="0">
                <a:solidFill>
                  <a:srgbClr val="FFB125"/>
                </a:solidFill>
              </a:rPr>
              <a:t>Yes, flanked by the </a:t>
            </a:r>
          </a:p>
          <a:p>
            <a:r>
              <a:rPr lang="en-US" sz="2400" dirty="0" smtClean="0">
                <a:solidFill>
                  <a:srgbClr val="FFB125"/>
                </a:solidFill>
              </a:rPr>
              <a:t>Bodhisattvas of </a:t>
            </a:r>
          </a:p>
          <a:p>
            <a:r>
              <a:rPr lang="en-US" sz="2400" dirty="0" smtClean="0">
                <a:solidFill>
                  <a:srgbClr val="FFB125"/>
                </a:solidFill>
              </a:rPr>
              <a:t>Wisdom and</a:t>
            </a:r>
          </a:p>
          <a:p>
            <a:r>
              <a:rPr lang="en-US" sz="2400" dirty="0" smtClean="0">
                <a:solidFill>
                  <a:srgbClr val="FFB125"/>
                </a:solidFill>
              </a:rPr>
              <a:t>Compassion</a:t>
            </a:r>
          </a:p>
          <a:p>
            <a:endParaRPr lang="en-US" sz="2400" dirty="0">
              <a:solidFill>
                <a:srgbClr val="FFB125"/>
              </a:solidFill>
            </a:endParaRPr>
          </a:p>
          <a:p>
            <a:r>
              <a:rPr lang="en-US" sz="2400" dirty="0">
                <a:solidFill>
                  <a:srgbClr val="FFB125"/>
                </a:solidFill>
              </a:rPr>
              <a:t>Ca. 13th </a:t>
            </a:r>
            <a:r>
              <a:rPr lang="en-US" sz="2400" dirty="0" smtClean="0">
                <a:solidFill>
                  <a:srgbClr val="FFB125"/>
                </a:solidFill>
              </a:rPr>
              <a:t>century, </a:t>
            </a:r>
            <a:endParaRPr lang="en-US" sz="2400" dirty="0">
              <a:solidFill>
                <a:srgbClr val="FFB125"/>
              </a:solidFill>
            </a:endParaRPr>
          </a:p>
          <a:p>
            <a:r>
              <a:rPr lang="en-US" sz="2400" dirty="0">
                <a:solidFill>
                  <a:srgbClr val="FFB125"/>
                </a:solidFill>
              </a:rPr>
              <a:t>Tibet</a:t>
            </a:r>
          </a:p>
        </p:txBody>
      </p:sp>
      <p:pic>
        <p:nvPicPr>
          <p:cNvPr id="66563" name="Picture 3" descr="05-SV10-Sakyamuni-early12thcCentral.jpg"/>
          <p:cNvPicPr>
            <a:picLocks noChangeAspect="1"/>
          </p:cNvPicPr>
          <p:nvPr/>
        </p:nvPicPr>
        <p:blipFill>
          <a:blip r:embed="rId3"/>
          <a:srcRect/>
          <a:stretch>
            <a:fillRect/>
          </a:stretch>
        </p:blipFill>
        <p:spPr bwMode="auto">
          <a:xfrm>
            <a:off x="2133600" y="0"/>
            <a:ext cx="3962400" cy="6878638"/>
          </a:xfrm>
          <a:prstGeom prst="rect">
            <a:avLst/>
          </a:prstGeom>
          <a:noFill/>
          <a:ln w="9525">
            <a:noFill/>
            <a:miter lim="800000"/>
            <a:headEnd/>
            <a:tailEnd/>
          </a:ln>
        </p:spPr>
      </p:pic>
      <p:sp>
        <p:nvSpPr>
          <p:cNvPr id="4" name="Rectangle 3"/>
          <p:cNvSpPr/>
          <p:nvPr/>
        </p:nvSpPr>
        <p:spPr>
          <a:xfrm flipH="1">
            <a:off x="6821880" y="304800"/>
            <a:ext cx="1918712" cy="830997"/>
          </a:xfrm>
          <a:prstGeom prst="rect">
            <a:avLst/>
          </a:prstGeom>
        </p:spPr>
        <p:txBody>
          <a:bodyPr wrap="square">
            <a:spAutoFit/>
          </a:bodyPr>
          <a:lstStyle/>
          <a:p>
            <a:r>
              <a:rPr lang="en-US" sz="2400" dirty="0" smtClean="0">
                <a:solidFill>
                  <a:srgbClr val="B7AA68"/>
                </a:solidFill>
              </a:rPr>
              <a:t>READING THE</a:t>
            </a:r>
          </a:p>
          <a:p>
            <a:r>
              <a:rPr lang="en-US" sz="2400" dirty="0" smtClean="0">
                <a:solidFill>
                  <a:srgbClr val="B7AA68"/>
                </a:solidFill>
              </a:rPr>
              <a:t>PAINTING</a:t>
            </a:r>
            <a:r>
              <a:rPr lang="en-US" dirty="0" smtClean="0">
                <a:solidFill>
                  <a:srgbClr val="FFB125"/>
                </a:solidFill>
              </a:rPr>
              <a:t/>
            </a:r>
            <a:br>
              <a:rPr lang="en-US" dirty="0" smtClean="0">
                <a:solidFill>
                  <a:srgbClr val="FFB125"/>
                </a:solidFill>
              </a:rPr>
            </a:br>
            <a:endParaRPr lang="en-US" dirty="0"/>
          </a:p>
        </p:txBody>
      </p:sp>
      <p:sp>
        <p:nvSpPr>
          <p:cNvPr id="5" name="TextBox 4"/>
          <p:cNvSpPr txBox="1"/>
          <p:nvPr/>
        </p:nvSpPr>
        <p:spPr>
          <a:xfrm>
            <a:off x="6477000" y="1600200"/>
            <a:ext cx="2515154" cy="830997"/>
          </a:xfrm>
          <a:prstGeom prst="rect">
            <a:avLst/>
          </a:prstGeom>
          <a:noFill/>
        </p:spPr>
        <p:txBody>
          <a:bodyPr wrap="square" rtlCol="0">
            <a:spAutoFit/>
          </a:bodyPr>
          <a:lstStyle/>
          <a:p>
            <a:r>
              <a:rPr lang="en-US" sz="2400" dirty="0" smtClean="0">
                <a:solidFill>
                  <a:srgbClr val="DFCE7D"/>
                </a:solidFill>
              </a:rPr>
              <a:t>Is this the Buddha?</a:t>
            </a:r>
            <a:endParaRPr lang="en-US" sz="2400" dirty="0">
              <a:solidFill>
                <a:srgbClr val="DFCE7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56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56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56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55600"/>
            <a:ext cx="9144000" cy="6122997"/>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2733348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1026" descr="054_0070182"/>
          <p:cNvPicPr>
            <a:picLocks noChangeAspect="1" noChangeArrowheads="1"/>
          </p:cNvPicPr>
          <p:nvPr/>
        </p:nvPicPr>
        <p:blipFill>
          <a:blip r:embed="rId3"/>
          <a:srcRect l="5597" t="2222" r="7639" b="7799"/>
          <a:stretch>
            <a:fillRect/>
          </a:stretch>
        </p:blipFill>
        <p:spPr bwMode="auto">
          <a:xfrm>
            <a:off x="762000" y="0"/>
            <a:ext cx="5249863" cy="6858000"/>
          </a:xfrm>
          <a:prstGeom prst="rect">
            <a:avLst/>
          </a:prstGeom>
          <a:noFill/>
        </p:spPr>
      </p:pic>
      <p:sp>
        <p:nvSpPr>
          <p:cNvPr id="366595" name="Rectangle 1027"/>
          <p:cNvSpPr>
            <a:spLocks noChangeArrowheads="1"/>
          </p:cNvSpPr>
          <p:nvPr/>
        </p:nvSpPr>
        <p:spPr bwMode="auto">
          <a:xfrm>
            <a:off x="6400800" y="3384550"/>
            <a:ext cx="2200275" cy="3135313"/>
          </a:xfrm>
          <a:prstGeom prst="rect">
            <a:avLst/>
          </a:prstGeom>
          <a:noFill/>
          <a:ln w="9525">
            <a:noFill/>
            <a:miter lim="800000"/>
            <a:headEnd/>
            <a:tailEnd/>
          </a:ln>
        </p:spPr>
        <p:txBody>
          <a:bodyPr wrap="none">
            <a:prstTxWarp prst="textNoShape">
              <a:avLst/>
            </a:prstTxWarp>
            <a:spAutoFit/>
          </a:bodyPr>
          <a:lstStyle/>
          <a:p>
            <a:r>
              <a:rPr lang="en-US" dirty="0">
                <a:latin typeface="Arial" charset="0"/>
                <a:ea typeface="ＭＳ Ｐゴシック" charset="-128"/>
                <a:cs typeface="ＭＳ Ｐゴシック" charset="-128"/>
              </a:rPr>
              <a:t>. </a:t>
            </a:r>
            <a:r>
              <a:rPr lang="en-US" sz="3200" dirty="0" err="1">
                <a:solidFill>
                  <a:srgbClr val="FFB125"/>
                </a:solidFill>
                <a:latin typeface="Arial" charset="0"/>
                <a:ea typeface="ＭＳ Ｐゴシック" charset="-128"/>
                <a:cs typeface="ＭＳ Ｐゴシック" charset="-128"/>
              </a:rPr>
              <a:t>Manjusri</a:t>
            </a:r>
            <a:endParaRPr lang="en-US" dirty="0">
              <a:solidFill>
                <a:srgbClr val="FFDE8B"/>
              </a:solidFill>
              <a:latin typeface="Arial" charset="0"/>
              <a:ea typeface="ＭＳ Ｐゴシック" charset="-128"/>
              <a:cs typeface="ＭＳ Ｐゴシック" charset="-128"/>
            </a:endParaRPr>
          </a:p>
          <a:p>
            <a:endParaRPr lang="en-US" dirty="0">
              <a:solidFill>
                <a:srgbClr val="FFDE8B"/>
              </a:solidFill>
              <a:latin typeface="Arial" charset="0"/>
              <a:ea typeface="ＭＳ Ｐゴシック" charset="-128"/>
              <a:cs typeface="ＭＳ Ｐゴシック" charset="-128"/>
            </a:endParaRPr>
          </a:p>
          <a:p>
            <a:endParaRPr lang="en-US" dirty="0">
              <a:solidFill>
                <a:srgbClr val="FFDE8B"/>
              </a:solidFill>
              <a:latin typeface="Arial" charset="0"/>
              <a:ea typeface="ＭＳ Ｐゴシック" charset="-128"/>
              <a:cs typeface="ＭＳ Ｐゴシック" charset="-128"/>
            </a:endParaRPr>
          </a:p>
          <a:p>
            <a:endParaRPr lang="en-US" dirty="0">
              <a:solidFill>
                <a:srgbClr val="FFDE8B"/>
              </a:solidFill>
              <a:latin typeface="Arial" charset="0"/>
              <a:ea typeface="ＭＳ Ｐゴシック" charset="-128"/>
              <a:cs typeface="ＭＳ Ｐゴシック" charset="-128"/>
            </a:endParaRPr>
          </a:p>
          <a:p>
            <a:r>
              <a:rPr lang="en-US" dirty="0">
                <a:solidFill>
                  <a:srgbClr val="FFB125"/>
                </a:solidFill>
                <a:latin typeface="Arial" charset="0"/>
                <a:ea typeface="ＭＳ Ｐゴシック" charset="-128"/>
                <a:cs typeface="ＭＳ Ｐゴシック" charset="-128"/>
              </a:rPr>
              <a:t>Bodhisattva of </a:t>
            </a:r>
          </a:p>
          <a:p>
            <a:r>
              <a:rPr lang="en-US" dirty="0">
                <a:solidFill>
                  <a:srgbClr val="FFB125"/>
                </a:solidFill>
                <a:latin typeface="Arial" charset="0"/>
                <a:ea typeface="ＭＳ Ｐゴシック" charset="-128"/>
                <a:cs typeface="ＭＳ Ｐゴシック" charset="-128"/>
              </a:rPr>
              <a:t>Wisdom</a:t>
            </a:r>
            <a:endParaRPr lang="en-US" dirty="0">
              <a:solidFill>
                <a:srgbClr val="FFDE8B"/>
              </a:solidFill>
              <a:latin typeface="Arial" charset="0"/>
              <a:ea typeface="ＭＳ Ｐゴシック" charset="-128"/>
              <a:cs typeface="ＭＳ Ｐゴシック" charset="-128"/>
            </a:endParaRPr>
          </a:p>
          <a:p>
            <a:endParaRPr lang="en-US" dirty="0">
              <a:solidFill>
                <a:srgbClr val="FFDE8B"/>
              </a:solidFill>
              <a:latin typeface="Arial" charset="0"/>
              <a:ea typeface="ＭＳ Ｐゴシック" charset="-128"/>
              <a:cs typeface="ＭＳ Ｐゴシック" charset="-128"/>
            </a:endParaRPr>
          </a:p>
          <a:p>
            <a:endParaRPr lang="en-US" dirty="0">
              <a:solidFill>
                <a:srgbClr val="FFDE8B"/>
              </a:solidFill>
              <a:latin typeface="Arial" charset="0"/>
              <a:ea typeface="ＭＳ Ｐゴシック" charset="-128"/>
              <a:cs typeface="ＭＳ Ｐゴシック" charset="-128"/>
            </a:endParaRPr>
          </a:p>
        </p:txBody>
      </p:sp>
      <p:sp>
        <p:nvSpPr>
          <p:cNvPr id="366596" name="Line 1028"/>
          <p:cNvSpPr>
            <a:spLocks noChangeShapeType="1"/>
          </p:cNvSpPr>
          <p:nvPr/>
        </p:nvSpPr>
        <p:spPr bwMode="auto">
          <a:xfrm flipH="1" flipV="1">
            <a:off x="5257800" y="2362200"/>
            <a:ext cx="2590800" cy="0"/>
          </a:xfrm>
          <a:prstGeom prst="line">
            <a:avLst/>
          </a:prstGeom>
          <a:noFill/>
          <a:ln w="38100">
            <a:solidFill>
              <a:srgbClr val="FFFF00"/>
            </a:solidFill>
            <a:round/>
            <a:headEnd/>
            <a:tailEnd type="triangle" w="med" len="med"/>
          </a:ln>
          <a:effectLst/>
        </p:spPr>
        <p:txBody>
          <a:bodyPr wrap="none" anchor="ctr">
            <a:prstTxWarp prst="textNoShape">
              <a:avLst/>
            </a:prstTxWarp>
          </a:bodyPr>
          <a:lstStyle/>
          <a:p>
            <a:endParaRPr lang="en-US"/>
          </a:p>
        </p:txBody>
      </p:sp>
      <p:sp>
        <p:nvSpPr>
          <p:cNvPr id="366597" name="Rectangle 1029"/>
          <p:cNvSpPr>
            <a:spLocks noChangeArrowheads="1"/>
          </p:cNvSpPr>
          <p:nvPr/>
        </p:nvSpPr>
        <p:spPr bwMode="auto">
          <a:xfrm>
            <a:off x="8001000" y="2133600"/>
            <a:ext cx="879475" cy="457200"/>
          </a:xfrm>
          <a:prstGeom prst="rect">
            <a:avLst/>
          </a:prstGeom>
          <a:noFill/>
          <a:ln w="9525">
            <a:noFill/>
            <a:miter lim="800000"/>
            <a:headEnd/>
            <a:tailEnd/>
          </a:ln>
          <a:effectLst/>
        </p:spPr>
        <p:txBody>
          <a:bodyPr wrap="none">
            <a:prstTxWarp prst="textNoShape">
              <a:avLst/>
            </a:prstTxWarp>
            <a:spAutoFit/>
          </a:bodyPr>
          <a:lstStyle/>
          <a:p>
            <a:r>
              <a:rPr lang="en-US">
                <a:solidFill>
                  <a:srgbClr val="FFDE8B"/>
                </a:solidFill>
                <a:latin typeface="Arial" charset="0"/>
                <a:ea typeface="ＭＳ Ｐゴシック" charset="-128"/>
                <a:cs typeface="ＭＳ Ｐゴシック" charset="-128"/>
              </a:rPr>
              <a:t>Book</a:t>
            </a:r>
          </a:p>
        </p:txBody>
      </p:sp>
      <p:sp>
        <p:nvSpPr>
          <p:cNvPr id="366598" name="Line 1030"/>
          <p:cNvSpPr>
            <a:spLocks noChangeShapeType="1"/>
          </p:cNvSpPr>
          <p:nvPr/>
        </p:nvSpPr>
        <p:spPr bwMode="auto">
          <a:xfrm>
            <a:off x="1219200" y="381000"/>
            <a:ext cx="1143000" cy="762000"/>
          </a:xfrm>
          <a:prstGeom prst="line">
            <a:avLst/>
          </a:prstGeom>
          <a:noFill/>
          <a:ln w="38100">
            <a:solidFill>
              <a:srgbClr val="FFFF00"/>
            </a:solidFill>
            <a:round/>
            <a:headEnd/>
            <a:tailEnd type="triangle" w="med" len="med"/>
          </a:ln>
          <a:effectLst/>
        </p:spPr>
        <p:txBody>
          <a:bodyPr wrap="none" anchor="ctr">
            <a:prstTxWarp prst="textNoShape">
              <a:avLst/>
            </a:prstTxWarp>
          </a:bodyPr>
          <a:lstStyle/>
          <a:p>
            <a:endParaRPr lang="en-US"/>
          </a:p>
        </p:txBody>
      </p:sp>
      <p:sp>
        <p:nvSpPr>
          <p:cNvPr id="366599" name="Rectangle 1031"/>
          <p:cNvSpPr>
            <a:spLocks noChangeArrowheads="1"/>
          </p:cNvSpPr>
          <p:nvPr/>
        </p:nvSpPr>
        <p:spPr bwMode="auto">
          <a:xfrm>
            <a:off x="152400" y="152400"/>
            <a:ext cx="1047750" cy="457200"/>
          </a:xfrm>
          <a:prstGeom prst="rect">
            <a:avLst/>
          </a:prstGeom>
          <a:noFill/>
          <a:ln w="9525">
            <a:noFill/>
            <a:miter lim="800000"/>
            <a:headEnd/>
            <a:tailEnd/>
          </a:ln>
          <a:effectLst/>
        </p:spPr>
        <p:txBody>
          <a:bodyPr wrap="none">
            <a:prstTxWarp prst="textNoShape">
              <a:avLst/>
            </a:prstTxWarp>
            <a:spAutoFit/>
          </a:bodyPr>
          <a:lstStyle/>
          <a:p>
            <a:r>
              <a:rPr lang="en-US">
                <a:solidFill>
                  <a:srgbClr val="FFDE8B"/>
                </a:solidFill>
                <a:latin typeface="Arial" charset="0"/>
                <a:ea typeface="ＭＳ Ｐゴシック" charset="-128"/>
                <a:cs typeface="ＭＳ Ｐゴシック" charset="-128"/>
              </a:rPr>
              <a:t>Sword</a:t>
            </a:r>
          </a:p>
        </p:txBody>
      </p:sp>
      <p:sp>
        <p:nvSpPr>
          <p:cNvPr id="8" name="TextBox 7"/>
          <p:cNvSpPr txBox="1"/>
          <p:nvPr/>
        </p:nvSpPr>
        <p:spPr>
          <a:xfrm>
            <a:off x="5715000" y="609600"/>
            <a:ext cx="2886075" cy="830997"/>
          </a:xfrm>
          <a:prstGeom prst="rect">
            <a:avLst/>
          </a:prstGeom>
          <a:noFill/>
        </p:spPr>
        <p:txBody>
          <a:bodyPr wrap="square" rtlCol="0">
            <a:spAutoFit/>
          </a:bodyPr>
          <a:lstStyle/>
          <a:p>
            <a:r>
              <a:rPr lang="en-US" sz="2400" dirty="0" smtClean="0">
                <a:solidFill>
                  <a:srgbClr val="DFCE7D"/>
                </a:solidFill>
              </a:rPr>
              <a:t>Buddha or </a:t>
            </a:r>
            <a:r>
              <a:rPr lang="en-US" sz="2400" dirty="0" err="1" smtClean="0">
                <a:solidFill>
                  <a:srgbClr val="DFCE7D"/>
                </a:solidFill>
              </a:rPr>
              <a:t>Bhodisattva</a:t>
            </a:r>
            <a:r>
              <a:rPr lang="en-US" sz="2400" dirty="0" smtClean="0">
                <a:solidFill>
                  <a:srgbClr val="DFCE7D"/>
                </a:solidFill>
              </a:rPr>
              <a:t>?</a:t>
            </a:r>
            <a:endParaRPr lang="en-US" sz="2400" dirty="0">
              <a:solidFill>
                <a:srgbClr val="DFCE7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6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2" name="Picture 4" descr="037_0070169"/>
          <p:cNvPicPr>
            <a:picLocks noChangeAspect="1" noChangeArrowheads="1"/>
          </p:cNvPicPr>
          <p:nvPr/>
        </p:nvPicPr>
        <p:blipFill>
          <a:blip r:embed="rId3"/>
          <a:srcRect/>
          <a:stretch>
            <a:fillRect/>
          </a:stretch>
        </p:blipFill>
        <p:spPr bwMode="auto">
          <a:xfrm>
            <a:off x="0" y="0"/>
            <a:ext cx="5599113" cy="6858000"/>
          </a:xfrm>
          <a:prstGeom prst="rect">
            <a:avLst/>
          </a:prstGeom>
          <a:noFill/>
        </p:spPr>
      </p:pic>
      <p:sp>
        <p:nvSpPr>
          <p:cNvPr id="380936" name="Rectangle 8"/>
          <p:cNvSpPr>
            <a:spLocks noChangeArrowheads="1"/>
          </p:cNvSpPr>
          <p:nvPr/>
        </p:nvSpPr>
        <p:spPr bwMode="auto">
          <a:xfrm>
            <a:off x="5943600" y="381000"/>
            <a:ext cx="2401888" cy="822325"/>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READING THE </a:t>
            </a:r>
          </a:p>
          <a:p>
            <a:r>
              <a:rPr lang="en-US">
                <a:solidFill>
                  <a:schemeClr val="bg1"/>
                </a:solidFill>
              </a:rPr>
              <a:t>ICONOGRAPHY</a:t>
            </a:r>
          </a:p>
        </p:txBody>
      </p:sp>
      <p:sp>
        <p:nvSpPr>
          <p:cNvPr id="380937" name="Rectangle 9"/>
          <p:cNvSpPr>
            <a:spLocks noChangeArrowheads="1"/>
          </p:cNvSpPr>
          <p:nvPr/>
        </p:nvSpPr>
        <p:spPr bwMode="auto">
          <a:xfrm>
            <a:off x="5889625" y="1965325"/>
            <a:ext cx="1289135" cy="738664"/>
          </a:xfrm>
          <a:prstGeom prst="rect">
            <a:avLst/>
          </a:prstGeom>
          <a:noFill/>
          <a:ln w="9525">
            <a:noFill/>
            <a:miter lim="800000"/>
            <a:headEnd/>
            <a:tailEnd/>
          </a:ln>
          <a:effectLst/>
        </p:spPr>
        <p:txBody>
          <a:bodyPr wrap="none">
            <a:prstTxWarp prst="textNoShape">
              <a:avLst/>
            </a:prstTxWarp>
            <a:spAutoFit/>
          </a:bodyPr>
          <a:lstStyle/>
          <a:p>
            <a:pPr marL="457200" indent="-457200"/>
            <a:r>
              <a:rPr lang="en-US" sz="2400" dirty="0" smtClean="0">
                <a:solidFill>
                  <a:schemeClr val="bg1"/>
                </a:solidFill>
              </a:rPr>
              <a:t>Buddha?</a:t>
            </a:r>
          </a:p>
          <a:p>
            <a:pPr marL="457200" indent="-457200"/>
            <a:endParaRPr lang="en-US" dirty="0">
              <a:solidFill>
                <a:schemeClr val="bg1"/>
              </a:solidFill>
            </a:endParaRPr>
          </a:p>
        </p:txBody>
      </p:sp>
      <p:sp>
        <p:nvSpPr>
          <p:cNvPr id="5" name="TextBox 4"/>
          <p:cNvSpPr txBox="1"/>
          <p:nvPr/>
        </p:nvSpPr>
        <p:spPr>
          <a:xfrm>
            <a:off x="5889625" y="2703989"/>
            <a:ext cx="2873375" cy="830997"/>
          </a:xfrm>
          <a:prstGeom prst="rect">
            <a:avLst/>
          </a:prstGeom>
          <a:noFill/>
        </p:spPr>
        <p:txBody>
          <a:bodyPr wrap="square" rtlCol="0">
            <a:spAutoFit/>
          </a:bodyPr>
          <a:lstStyle/>
          <a:p>
            <a:r>
              <a:rPr lang="en-US" sz="2400" dirty="0" smtClean="0">
                <a:solidFill>
                  <a:srgbClr val="DFCE7D"/>
                </a:solidFill>
              </a:rPr>
              <a:t>Which gesture is shown? </a:t>
            </a:r>
            <a:endParaRPr lang="en-US" sz="2400" dirty="0">
              <a:solidFill>
                <a:srgbClr val="DFCE7D"/>
              </a:solidFill>
            </a:endParaRPr>
          </a:p>
        </p:txBody>
      </p:sp>
      <p:sp>
        <p:nvSpPr>
          <p:cNvPr id="6" name="TextBox 5"/>
          <p:cNvSpPr txBox="1"/>
          <p:nvPr/>
        </p:nvSpPr>
        <p:spPr>
          <a:xfrm>
            <a:off x="5943600" y="3810000"/>
            <a:ext cx="2819400" cy="1200329"/>
          </a:xfrm>
          <a:prstGeom prst="rect">
            <a:avLst/>
          </a:prstGeom>
          <a:noFill/>
        </p:spPr>
        <p:txBody>
          <a:bodyPr wrap="square" rtlCol="0">
            <a:spAutoFit/>
          </a:bodyPr>
          <a:lstStyle/>
          <a:p>
            <a:r>
              <a:rPr lang="en-US" sz="2400" dirty="0" smtClean="0">
                <a:solidFill>
                  <a:srgbClr val="DFCE7D"/>
                </a:solidFill>
              </a:rPr>
              <a:t>Each surrounding figure has significance, too.</a:t>
            </a:r>
            <a:endParaRPr lang="en-US" sz="2400" dirty="0">
              <a:solidFill>
                <a:srgbClr val="DFCE7D"/>
              </a:solidFill>
            </a:endParaRPr>
          </a:p>
        </p:txBody>
      </p:sp>
      <p:sp>
        <p:nvSpPr>
          <p:cNvPr id="7" name="TextBox 6"/>
          <p:cNvSpPr txBox="1"/>
          <p:nvPr/>
        </p:nvSpPr>
        <p:spPr>
          <a:xfrm>
            <a:off x="5943600" y="5657671"/>
            <a:ext cx="2873375" cy="1200329"/>
          </a:xfrm>
          <a:prstGeom prst="rect">
            <a:avLst/>
          </a:prstGeom>
          <a:noFill/>
        </p:spPr>
        <p:txBody>
          <a:bodyPr wrap="square" rtlCol="0">
            <a:spAutoFit/>
          </a:bodyPr>
          <a:lstStyle/>
          <a:p>
            <a:pPr eaLnBrk="0" hangingPunct="0">
              <a:spcBef>
                <a:spcPct val="0"/>
              </a:spcBef>
            </a:pPr>
            <a:r>
              <a:rPr lang="en-US" dirty="0" err="1" smtClean="0">
                <a:solidFill>
                  <a:srgbClr val="FFB125"/>
                </a:solidFill>
              </a:rPr>
              <a:t>Tsongkhapa</a:t>
            </a:r>
            <a:r>
              <a:rPr lang="en-US" dirty="0" smtClean="0">
                <a:solidFill>
                  <a:srgbClr val="FFB125"/>
                </a:solidFill>
              </a:rPr>
              <a:t> (</a:t>
            </a:r>
            <a:r>
              <a:rPr lang="en-US" sz="1400" dirty="0" smtClean="0">
                <a:solidFill>
                  <a:srgbClr val="FFB125"/>
                </a:solidFill>
                <a:latin typeface="Times New Roman" charset="0"/>
              </a:rPr>
              <a:t>1357</a:t>
            </a:r>
            <a:r>
              <a:rPr lang="en-US" sz="1400" dirty="0" smtClean="0">
                <a:solidFill>
                  <a:srgbClr val="FFB125"/>
                </a:solidFill>
                <a:latin typeface="Times New Roman" charset="0"/>
                <a:sym typeface="Symbol" charset="2"/>
              </a:rPr>
              <a:t></a:t>
            </a:r>
            <a:r>
              <a:rPr lang="en-US" sz="1400" dirty="0" smtClean="0">
                <a:solidFill>
                  <a:srgbClr val="FFB125"/>
                </a:solidFill>
                <a:latin typeface="Times New Roman" charset="0"/>
              </a:rPr>
              <a:t>1419)</a:t>
            </a:r>
            <a:endParaRPr lang="en-US" dirty="0" smtClean="0">
              <a:solidFill>
                <a:srgbClr val="FFB125"/>
              </a:solidFill>
            </a:endParaRPr>
          </a:p>
          <a:p>
            <a:pPr eaLnBrk="0" hangingPunct="0">
              <a:spcBef>
                <a:spcPct val="0"/>
              </a:spcBef>
            </a:pPr>
            <a:r>
              <a:rPr lang="en-US" dirty="0" smtClean="0">
                <a:solidFill>
                  <a:srgbClr val="FFB125"/>
                </a:solidFill>
              </a:rPr>
              <a:t>Tibet</a:t>
            </a:r>
          </a:p>
          <a:p>
            <a:pPr eaLnBrk="0" hangingPunct="0">
              <a:spcBef>
                <a:spcPct val="0"/>
              </a:spcBef>
            </a:pPr>
            <a:r>
              <a:rPr lang="en-US" dirty="0" smtClean="0">
                <a:solidFill>
                  <a:srgbClr val="FFB125"/>
                </a:solidFill>
              </a:rPr>
              <a:t>Ca. 16</a:t>
            </a:r>
            <a:r>
              <a:rPr lang="en-US" baseline="30000" dirty="0" smtClean="0">
                <a:solidFill>
                  <a:srgbClr val="FFB125"/>
                </a:solidFill>
              </a:rPr>
              <a:t>th</a:t>
            </a:r>
            <a:r>
              <a:rPr lang="en-US" dirty="0" smtClean="0">
                <a:solidFill>
                  <a:srgbClr val="FFB125"/>
                </a:solidFill>
              </a:rPr>
              <a:t> century</a:t>
            </a:r>
          </a:p>
          <a:p>
            <a:endParaRPr lang="en-US" dirty="0">
              <a:solidFill>
                <a:srgbClr val="DFCE7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09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
          <p:cNvPicPr>
            <a:picLocks noChangeAspect="1"/>
          </p:cNvPicPr>
          <p:nvPr/>
        </p:nvPicPr>
        <p:blipFill>
          <a:blip r:embed="rId3"/>
          <a:stretch>
            <a:fillRect/>
          </a:stretch>
        </p:blipFill>
        <p:spPr>
          <a:xfrm>
            <a:off x="1219200" y="0"/>
            <a:ext cx="4968240" cy="6858000"/>
          </a:xfrm>
          <a:prstGeom prst="rect">
            <a:avLst/>
          </a:prstGeom>
        </p:spPr>
      </p:pic>
      <p:sp>
        <p:nvSpPr>
          <p:cNvPr id="3" name="TextBox 2"/>
          <p:cNvSpPr txBox="1"/>
          <p:nvPr/>
        </p:nvSpPr>
        <p:spPr>
          <a:xfrm>
            <a:off x="6324600" y="533400"/>
            <a:ext cx="2220480" cy="1200329"/>
          </a:xfrm>
          <a:prstGeom prst="rect">
            <a:avLst/>
          </a:prstGeom>
          <a:noFill/>
        </p:spPr>
        <p:txBody>
          <a:bodyPr wrap="none" rtlCol="0">
            <a:spAutoFit/>
          </a:bodyPr>
          <a:lstStyle/>
          <a:p>
            <a:r>
              <a:rPr lang="en-US" sz="2400" dirty="0" smtClean="0">
                <a:solidFill>
                  <a:srgbClr val="FFB125"/>
                </a:solidFill>
                <a:latin typeface="Arial" charset="0"/>
                <a:ea typeface="ＭＳ Ｐゴシック" charset="-128"/>
                <a:cs typeface="ＭＳ Ｐゴシック" charset="-128"/>
              </a:rPr>
              <a:t>Bodhisattva of </a:t>
            </a:r>
          </a:p>
          <a:p>
            <a:r>
              <a:rPr lang="en-US" sz="2400" dirty="0" smtClean="0">
                <a:solidFill>
                  <a:srgbClr val="FFB125"/>
                </a:solidFill>
                <a:latin typeface="Arial" charset="0"/>
                <a:ea typeface="ＭＳ Ｐゴシック" charset="-128"/>
                <a:cs typeface="ＭＳ Ｐゴシック" charset="-128"/>
              </a:rPr>
              <a:t>Compassion</a:t>
            </a:r>
            <a:endParaRPr lang="en-US" sz="2400" dirty="0" smtClean="0">
              <a:solidFill>
                <a:srgbClr val="FFDE8B"/>
              </a:solidFill>
              <a:latin typeface="Arial" charset="0"/>
              <a:ea typeface="ＭＳ Ｐゴシック" charset="-128"/>
              <a:cs typeface="ＭＳ Ｐゴシック" charset="-128"/>
            </a:endParaRPr>
          </a:p>
          <a:p>
            <a:endParaRPr lang="en-US" sz="2400" dirty="0"/>
          </a:p>
        </p:txBody>
      </p:sp>
      <p:sp>
        <p:nvSpPr>
          <p:cNvPr id="4" name="TextBox 3"/>
          <p:cNvSpPr txBox="1"/>
          <p:nvPr/>
        </p:nvSpPr>
        <p:spPr>
          <a:xfrm>
            <a:off x="6324600" y="1981200"/>
            <a:ext cx="2449080" cy="461665"/>
          </a:xfrm>
          <a:prstGeom prst="rect">
            <a:avLst/>
          </a:prstGeom>
          <a:noFill/>
        </p:spPr>
        <p:txBody>
          <a:bodyPr wrap="square" rtlCol="0">
            <a:spAutoFit/>
          </a:bodyPr>
          <a:lstStyle/>
          <a:p>
            <a:r>
              <a:rPr lang="en-US" sz="2400" dirty="0" smtClean="0">
                <a:solidFill>
                  <a:srgbClr val="DFCE7D"/>
                </a:solidFill>
              </a:rPr>
              <a:t>How many arms?</a:t>
            </a:r>
            <a:endParaRPr lang="en-US" sz="2400" dirty="0">
              <a:solidFill>
                <a:srgbClr val="DFCE7D"/>
              </a:solidFill>
            </a:endParaRPr>
          </a:p>
        </p:txBody>
      </p:sp>
      <p:sp>
        <p:nvSpPr>
          <p:cNvPr id="5" name="TextBox 4"/>
          <p:cNvSpPr txBox="1"/>
          <p:nvPr/>
        </p:nvSpPr>
        <p:spPr>
          <a:xfrm>
            <a:off x="6553200" y="3581400"/>
            <a:ext cx="2220480" cy="461665"/>
          </a:xfrm>
          <a:prstGeom prst="rect">
            <a:avLst/>
          </a:prstGeom>
          <a:noFill/>
        </p:spPr>
        <p:txBody>
          <a:bodyPr wrap="square" rtlCol="0">
            <a:spAutoFit/>
          </a:bodyPr>
          <a:lstStyle/>
          <a:p>
            <a:r>
              <a:rPr lang="en-US" sz="2400" dirty="0" smtClean="0">
                <a:solidFill>
                  <a:srgbClr val="DFCE7D"/>
                </a:solidFill>
              </a:rPr>
              <a:t>Why so many?</a:t>
            </a:r>
            <a:endParaRPr lang="en-US" sz="2400" dirty="0">
              <a:solidFill>
                <a:srgbClr val="DFCE7D"/>
              </a:solidFill>
            </a:endParaRPr>
          </a:p>
        </p:txBody>
      </p:sp>
      <p:sp>
        <p:nvSpPr>
          <p:cNvPr id="6" name="TextBox 5"/>
          <p:cNvSpPr txBox="1"/>
          <p:nvPr/>
        </p:nvSpPr>
        <p:spPr>
          <a:xfrm>
            <a:off x="6324600" y="2819400"/>
            <a:ext cx="2700239" cy="461665"/>
          </a:xfrm>
          <a:prstGeom prst="rect">
            <a:avLst/>
          </a:prstGeom>
          <a:noFill/>
        </p:spPr>
        <p:txBody>
          <a:bodyPr wrap="square" rtlCol="0">
            <a:spAutoFit/>
          </a:bodyPr>
          <a:lstStyle/>
          <a:p>
            <a:r>
              <a:rPr lang="en-US" sz="2400" dirty="0" smtClean="0">
                <a:solidFill>
                  <a:srgbClr val="DFCE7D"/>
                </a:solidFill>
              </a:rPr>
              <a:t>How many heads?</a:t>
            </a:r>
            <a:endParaRPr lang="en-US" sz="2400" dirty="0">
              <a:solidFill>
                <a:srgbClr val="DFCE7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9" name="Rectangle 5"/>
          <p:cNvSpPr>
            <a:spLocks noChangeArrowheads="1"/>
          </p:cNvSpPr>
          <p:nvPr/>
        </p:nvSpPr>
        <p:spPr bwMode="auto">
          <a:xfrm>
            <a:off x="4727575" y="3033713"/>
            <a:ext cx="3897313" cy="1066800"/>
          </a:xfrm>
          <a:prstGeom prst="rect">
            <a:avLst/>
          </a:prstGeom>
          <a:noFill/>
          <a:ln w="9525">
            <a:noFill/>
            <a:miter lim="800000"/>
            <a:headEnd/>
            <a:tailEnd/>
          </a:ln>
          <a:effectLst/>
        </p:spPr>
        <p:txBody>
          <a:bodyPr wrap="none">
            <a:prstTxWarp prst="textNoShape">
              <a:avLst/>
            </a:prstTxWarp>
            <a:spAutoFit/>
          </a:bodyPr>
          <a:lstStyle/>
          <a:p>
            <a:r>
              <a:rPr lang="en-US" sz="3200" dirty="0">
                <a:solidFill>
                  <a:schemeClr val="bg1"/>
                </a:solidFill>
              </a:rPr>
              <a:t>Goddess Perfection of </a:t>
            </a:r>
          </a:p>
          <a:p>
            <a:r>
              <a:rPr lang="en-US" sz="3200" dirty="0">
                <a:solidFill>
                  <a:schemeClr val="bg1"/>
                </a:solidFill>
              </a:rPr>
              <a:t>Wisdom</a:t>
            </a:r>
          </a:p>
        </p:txBody>
      </p:sp>
      <p:sp>
        <p:nvSpPr>
          <p:cNvPr id="456710" name="Rectangle 6"/>
          <p:cNvSpPr>
            <a:spLocks noChangeArrowheads="1"/>
          </p:cNvSpPr>
          <p:nvPr/>
        </p:nvSpPr>
        <p:spPr bwMode="auto">
          <a:xfrm>
            <a:off x="5292725" y="4800600"/>
            <a:ext cx="2069797" cy="1200329"/>
          </a:xfrm>
          <a:prstGeom prst="rect">
            <a:avLst/>
          </a:prstGeom>
          <a:noFill/>
          <a:ln w="9525">
            <a:noFill/>
            <a:miter lim="800000"/>
            <a:headEnd/>
            <a:tailEnd/>
          </a:ln>
          <a:effectLst/>
        </p:spPr>
        <p:txBody>
          <a:bodyPr wrap="none">
            <a:prstTxWarp prst="textNoShape">
              <a:avLst/>
            </a:prstTxWarp>
            <a:spAutoFit/>
          </a:bodyPr>
          <a:lstStyle/>
          <a:p>
            <a:pPr>
              <a:buFontTx/>
              <a:buChar char="-"/>
            </a:pPr>
            <a:endParaRPr lang="en-US" dirty="0" smtClean="0">
              <a:solidFill>
                <a:srgbClr val="FFB125"/>
              </a:solidFill>
            </a:endParaRPr>
          </a:p>
          <a:p>
            <a:pPr>
              <a:buFontTx/>
              <a:buChar char="-"/>
            </a:pPr>
            <a:r>
              <a:rPr lang="en-US" dirty="0">
                <a:solidFill>
                  <a:srgbClr val="FFB125"/>
                </a:solidFill>
              </a:rPr>
              <a:t>Gesture of </a:t>
            </a:r>
            <a:r>
              <a:rPr lang="en-US" dirty="0" smtClean="0">
                <a:solidFill>
                  <a:srgbClr val="FFB125"/>
                </a:solidFill>
              </a:rPr>
              <a:t>teaching</a:t>
            </a:r>
          </a:p>
          <a:p>
            <a:pPr>
              <a:buFontTx/>
              <a:buChar char="-"/>
            </a:pPr>
            <a:endParaRPr lang="en-US" dirty="0" smtClean="0">
              <a:solidFill>
                <a:srgbClr val="FFB125"/>
              </a:solidFill>
            </a:endParaRPr>
          </a:p>
          <a:p>
            <a:pPr>
              <a:buFontTx/>
              <a:buChar char="-"/>
            </a:pPr>
            <a:r>
              <a:rPr lang="en-US" dirty="0" smtClean="0">
                <a:solidFill>
                  <a:srgbClr val="FFB125"/>
                </a:solidFill>
              </a:rPr>
              <a:t>BOOK</a:t>
            </a:r>
            <a:endParaRPr lang="en-US" dirty="0">
              <a:solidFill>
                <a:srgbClr val="FFB125"/>
              </a:solidFill>
            </a:endParaRPr>
          </a:p>
        </p:txBody>
      </p:sp>
      <p:sp>
        <p:nvSpPr>
          <p:cNvPr id="456711" name="Rectangle 7"/>
          <p:cNvSpPr>
            <a:spLocks noChangeArrowheads="1"/>
          </p:cNvSpPr>
          <p:nvPr/>
        </p:nvSpPr>
        <p:spPr bwMode="auto">
          <a:xfrm>
            <a:off x="5486400" y="609600"/>
            <a:ext cx="3138488"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Representing WISDOM</a:t>
            </a:r>
          </a:p>
        </p:txBody>
      </p:sp>
      <p:pic>
        <p:nvPicPr>
          <p:cNvPr id="6" name="Picture 5" descr="Prajnaparamita_Java_PP.jpg"/>
          <p:cNvPicPr>
            <a:picLocks noChangeAspect="1"/>
          </p:cNvPicPr>
          <p:nvPr/>
        </p:nvPicPr>
        <p:blipFill>
          <a:blip r:embed="rId2"/>
          <a:stretch>
            <a:fillRect/>
          </a:stretch>
        </p:blipFill>
        <p:spPr>
          <a:xfrm>
            <a:off x="1295400" y="0"/>
            <a:ext cx="326136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6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ctrTitle"/>
          </p:nvPr>
        </p:nvSpPr>
        <p:spPr>
          <a:xfrm>
            <a:off x="685800" y="838200"/>
            <a:ext cx="7772400" cy="1143000"/>
          </a:xfrm>
        </p:spPr>
        <p:txBody>
          <a:bodyPr/>
          <a:lstStyle/>
          <a:p>
            <a:r>
              <a:rPr lang="en-US">
                <a:solidFill>
                  <a:srgbClr val="FF9F23"/>
                </a:solidFill>
              </a:rPr>
              <a:t>Jataka Stories</a:t>
            </a:r>
          </a:p>
        </p:txBody>
      </p:sp>
      <p:sp>
        <p:nvSpPr>
          <p:cNvPr id="368643" name="Rectangle 3"/>
          <p:cNvSpPr>
            <a:spLocks noGrp="1" noChangeArrowheads="1"/>
          </p:cNvSpPr>
          <p:nvPr>
            <p:ph type="subTitle" idx="1"/>
          </p:nvPr>
        </p:nvSpPr>
        <p:spPr>
          <a:xfrm>
            <a:off x="1371600" y="1981200"/>
            <a:ext cx="6400800" cy="1752600"/>
          </a:xfrm>
        </p:spPr>
        <p:txBody>
          <a:bodyPr/>
          <a:lstStyle/>
          <a:p>
            <a:r>
              <a:rPr lang="en-US" dirty="0"/>
              <a:t>Previous Lives of the Buddha</a:t>
            </a:r>
          </a:p>
        </p:txBody>
      </p:sp>
      <p:sp>
        <p:nvSpPr>
          <p:cNvPr id="368644" name="Rectangle 4"/>
          <p:cNvSpPr>
            <a:spLocks noChangeArrowheads="1"/>
          </p:cNvSpPr>
          <p:nvPr/>
        </p:nvSpPr>
        <p:spPr bwMode="auto">
          <a:xfrm>
            <a:off x="2743200" y="3886200"/>
            <a:ext cx="3797300" cy="1187450"/>
          </a:xfrm>
          <a:prstGeom prst="rect">
            <a:avLst/>
          </a:prstGeom>
          <a:noFill/>
          <a:ln w="9525">
            <a:noFill/>
            <a:miter lim="800000"/>
            <a:headEnd/>
            <a:tailEnd/>
          </a:ln>
          <a:effectLst/>
        </p:spPr>
        <p:txBody>
          <a:bodyPr wrap="none">
            <a:prstTxWarp prst="textNoShape">
              <a:avLst/>
            </a:prstTxWarp>
            <a:spAutoFit/>
          </a:bodyPr>
          <a:lstStyle/>
          <a:p>
            <a:r>
              <a:rPr lang="en-US">
                <a:solidFill>
                  <a:srgbClr val="FFDE8B"/>
                </a:solidFill>
              </a:rPr>
              <a:t>Narrative Stories as Teaching</a:t>
            </a:r>
          </a:p>
          <a:p>
            <a:endParaRPr lang="en-US">
              <a:solidFill>
                <a:srgbClr val="FFDE8B"/>
              </a:solidFill>
            </a:endParaRPr>
          </a:p>
          <a:p>
            <a:r>
              <a:rPr lang="en-US">
                <a:solidFill>
                  <a:srgbClr val="FFDE8B"/>
                </a:solidFill>
              </a:rPr>
              <a:t>Monkey Jataka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A9A34"/>
                </a:solidFill>
              </a:rPr>
              <a:t>The Great-Hearted Monkey </a:t>
            </a:r>
            <a:r>
              <a:rPr lang="en-US" i="1" dirty="0" err="1" smtClean="0">
                <a:solidFill>
                  <a:srgbClr val="FA9A34"/>
                </a:solidFill>
              </a:rPr>
              <a:t>Jataka</a:t>
            </a:r>
            <a:endParaRPr lang="en-US" i="1" dirty="0">
              <a:solidFill>
                <a:srgbClr val="FA9A34"/>
              </a:solidFill>
            </a:endParaRPr>
          </a:p>
        </p:txBody>
      </p:sp>
      <p:sp>
        <p:nvSpPr>
          <p:cNvPr id="3" name="Content Placeholder 2"/>
          <p:cNvSpPr>
            <a:spLocks noGrp="1"/>
          </p:cNvSpPr>
          <p:nvPr>
            <p:ph idx="1"/>
          </p:nvPr>
        </p:nvSpPr>
        <p:spPr>
          <a:xfrm>
            <a:off x="457200" y="1295400"/>
            <a:ext cx="8229600" cy="5257800"/>
          </a:xfrm>
        </p:spPr>
        <p:txBody>
          <a:bodyPr>
            <a:normAutofit fontScale="32500" lnSpcReduction="20000"/>
          </a:bodyPr>
          <a:lstStyle/>
          <a:p>
            <a:pPr>
              <a:buNone/>
            </a:pPr>
            <a:r>
              <a:rPr lang="en-US" sz="7400" i="1" dirty="0" smtClean="0">
                <a:solidFill>
                  <a:srgbClr val="FFC000"/>
                </a:solidFill>
              </a:rPr>
              <a:t>(Have the students take turns reading aloud)   </a:t>
            </a:r>
          </a:p>
          <a:p>
            <a:pPr>
              <a:buNone/>
            </a:pPr>
            <a:r>
              <a:rPr lang="en-US" sz="8000" dirty="0" smtClean="0">
                <a:solidFill>
                  <a:srgbClr val="FFC000"/>
                </a:solidFill>
              </a:rPr>
              <a:t>By the side of River Ganges, high on the mountains there lived about eighty thousand monkeys along with their giant monkey king. And by the side of the clear gushing water stood a tall shady tree bearing big beautiful juicy golden fruits commonly called mangoes. </a:t>
            </a:r>
          </a:p>
          <a:p>
            <a:endParaRPr lang="en-US" sz="8000" dirty="0" smtClean="0">
              <a:solidFill>
                <a:srgbClr val="FFC000"/>
              </a:solidFill>
            </a:endParaRPr>
          </a:p>
          <a:p>
            <a:pPr>
              <a:buNone/>
            </a:pPr>
            <a:r>
              <a:rPr lang="en-US" sz="8000" dirty="0" smtClean="0">
                <a:solidFill>
                  <a:srgbClr val="FFC000"/>
                </a:solidFill>
              </a:rPr>
              <a:t>All the monkeys just loved these mangoes and ate them off almost as soon as they had ripened, which was a good thing, since their wise giant king had warned them not to let a single juicy fruit fall into the river. Because if the current carried even one of these fruits down the river to the land where the men lived, they would surely come in search of this delicious fruit and destroy the peace in the land of the monkeys.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685800"/>
            <a:ext cx="8229600" cy="5440363"/>
          </a:xfrm>
        </p:spPr>
        <p:txBody>
          <a:bodyPr>
            <a:normAutofit/>
          </a:bodyPr>
          <a:lstStyle/>
          <a:p>
            <a:pPr>
              <a:buNone/>
            </a:pPr>
            <a:r>
              <a:rPr lang="en-US" sz="2800" dirty="0" smtClean="0">
                <a:solidFill>
                  <a:srgbClr val="FFC000"/>
                </a:solidFill>
              </a:rPr>
              <a:t>It so happened that a branch of this tree hung low over the river and a mango that was hidden behind an ant's nest ripened and fell off without anyone's notice.  It was taken down south by the rapid flow of the river and reached the city of </a:t>
            </a:r>
            <a:r>
              <a:rPr lang="en-US" sz="2800" dirty="0" err="1" smtClean="0">
                <a:solidFill>
                  <a:srgbClr val="FFC000"/>
                </a:solidFill>
              </a:rPr>
              <a:t>Benaras</a:t>
            </a:r>
            <a:r>
              <a:rPr lang="en-US" sz="2800" dirty="0" smtClean="0">
                <a:solidFill>
                  <a:srgbClr val="FFC000"/>
                </a:solidFill>
              </a:rPr>
              <a:t>. </a:t>
            </a:r>
          </a:p>
          <a:p>
            <a:pPr>
              <a:buNone/>
            </a:pPr>
            <a:endParaRPr lang="en-US" sz="2800" dirty="0" smtClean="0">
              <a:solidFill>
                <a:srgbClr val="FFC000"/>
              </a:solidFill>
            </a:endParaRPr>
          </a:p>
          <a:p>
            <a:pPr>
              <a:buNone/>
            </a:pPr>
            <a:r>
              <a:rPr lang="en-US" sz="2800" dirty="0" smtClean="0">
                <a:solidFill>
                  <a:srgbClr val="FFC000"/>
                </a:solidFill>
              </a:rPr>
              <a:t>One fine morning while King </a:t>
            </a:r>
            <a:r>
              <a:rPr lang="en-US" sz="2800" dirty="0" err="1" smtClean="0">
                <a:solidFill>
                  <a:srgbClr val="FFC000"/>
                </a:solidFill>
              </a:rPr>
              <a:t>Brahmadutta</a:t>
            </a:r>
            <a:r>
              <a:rPr lang="en-US" sz="2800" dirty="0" smtClean="0">
                <a:solidFill>
                  <a:srgbClr val="FFC000"/>
                </a:solidFill>
              </a:rPr>
              <a:t> of </a:t>
            </a:r>
            <a:r>
              <a:rPr lang="en-US" sz="2800" dirty="0" err="1" smtClean="0">
                <a:solidFill>
                  <a:srgbClr val="FFC000"/>
                </a:solidFill>
              </a:rPr>
              <a:t>Benaras</a:t>
            </a:r>
            <a:r>
              <a:rPr lang="en-US" sz="2800" dirty="0" smtClean="0">
                <a:solidFill>
                  <a:srgbClr val="FFC000"/>
                </a:solidFill>
              </a:rPr>
              <a:t> was bathing in the river between two nets, a couple of fishermen found a bright golden fruit caught in the mesh of the net. Very excited, they took it to show the King. </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p:cNvSpPr>
            <a:spLocks noGrp="1"/>
          </p:cNvSpPr>
          <p:nvPr>
            <p:ph idx="1"/>
          </p:nvPr>
        </p:nvSpPr>
        <p:spPr>
          <a:xfrm>
            <a:off x="457200" y="533400"/>
            <a:ext cx="8229600" cy="5592763"/>
          </a:xfrm>
        </p:spPr>
        <p:txBody>
          <a:bodyPr>
            <a:normAutofit fontScale="32500" lnSpcReduction="20000"/>
          </a:bodyPr>
          <a:lstStyle/>
          <a:p>
            <a:pPr>
              <a:buNone/>
            </a:pPr>
            <a:r>
              <a:rPr lang="en-US" sz="8000" dirty="0" smtClean="0">
                <a:solidFill>
                  <a:srgbClr val="FFC000"/>
                </a:solidFill>
              </a:rPr>
              <a:t>The King examined the fruit carefully and asked where it had come from and what it was called. The fishermen did not know much about it but guessed that it must have flowed down the river from the valleys of the far-flung Himalayas. </a:t>
            </a:r>
          </a:p>
          <a:p>
            <a:pPr>
              <a:buNone/>
            </a:pPr>
            <a:endParaRPr lang="en-US" sz="8000" dirty="0" smtClean="0">
              <a:solidFill>
                <a:srgbClr val="FFC000"/>
              </a:solidFill>
            </a:endParaRPr>
          </a:p>
          <a:p>
            <a:pPr>
              <a:buNone/>
            </a:pPr>
            <a:r>
              <a:rPr lang="en-US" sz="8000" dirty="0" smtClean="0">
                <a:solidFill>
                  <a:srgbClr val="FFC000"/>
                </a:solidFill>
              </a:rPr>
              <a:t>He then asked them to cut the mango and tasted a slice. It was delicious!  He shared the rest of it with his ministers and Queen, who all loved its divine flavor.  </a:t>
            </a:r>
          </a:p>
          <a:p>
            <a:pPr>
              <a:buNone/>
            </a:pPr>
            <a:endParaRPr lang="en-US" sz="8000" dirty="0" smtClean="0">
              <a:solidFill>
                <a:srgbClr val="FFC000"/>
              </a:solidFill>
            </a:endParaRPr>
          </a:p>
          <a:p>
            <a:pPr>
              <a:buNone/>
            </a:pPr>
            <a:r>
              <a:rPr lang="en-US" sz="8000" dirty="0" smtClean="0">
                <a:solidFill>
                  <a:srgbClr val="FFC000"/>
                </a:solidFill>
              </a:rPr>
              <a:t>A few days passed, but the King could not get this exotic fruit out of his mind.  He could not work, rest or sleep for want of some more. Finally he could bear it no longer and set sail in search of it.  He organized a fleet of rafts and sailed up the river, accompanied by his men and a few fishermen.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457200" y="457200"/>
            <a:ext cx="8229600" cy="5943600"/>
          </a:xfrm>
        </p:spPr>
        <p:txBody>
          <a:bodyPr>
            <a:normAutofit fontScale="85000" lnSpcReduction="10000"/>
          </a:bodyPr>
          <a:lstStyle/>
          <a:p>
            <a:pPr>
              <a:buNone/>
            </a:pPr>
            <a:r>
              <a:rPr lang="en-US" dirty="0" smtClean="0">
                <a:solidFill>
                  <a:srgbClr val="FFC000"/>
                </a:solidFill>
              </a:rPr>
              <a:t>Many days and many nights went by and they passed many valleys until they finally came to the one where the mango tree stood. Mission accomplished, the King was delighted and began enjoying the mangoes to his heart's content. Finally, that night, the King lay down to sleep under the mango tree while his faithful soldiers stood guard. Fires were lit on either side for protection against wild animals. </a:t>
            </a:r>
          </a:p>
          <a:p>
            <a:pPr>
              <a:buNone/>
            </a:pPr>
            <a:endParaRPr lang="en-US" dirty="0" smtClean="0">
              <a:solidFill>
                <a:srgbClr val="FFC000"/>
              </a:solidFill>
            </a:endParaRPr>
          </a:p>
          <a:p>
            <a:pPr>
              <a:buNone/>
            </a:pPr>
            <a:r>
              <a:rPr lang="en-US" dirty="0" smtClean="0">
                <a:solidFill>
                  <a:srgbClr val="FFC000"/>
                </a:solidFill>
              </a:rPr>
              <a:t>In the middle of the night when the guards had dozed off to sleep, the monkeys came and finished off all the mangoes that were left on the tree. The King awoke with all the noise and ordered his guards to shoot at the monkeys so that they could feast on monkey flesh along with the mangoes. </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dirty="0"/>
          </a:p>
        </p:txBody>
      </p:sp>
      <p:sp>
        <p:nvSpPr>
          <p:cNvPr id="3" name="Content Placeholder 2"/>
          <p:cNvSpPr>
            <a:spLocks noGrp="1"/>
          </p:cNvSpPr>
          <p:nvPr>
            <p:ph idx="1"/>
          </p:nvPr>
        </p:nvSpPr>
        <p:spPr>
          <a:xfrm>
            <a:off x="457200" y="274638"/>
            <a:ext cx="8229600" cy="6354762"/>
          </a:xfrm>
        </p:spPr>
        <p:txBody>
          <a:bodyPr>
            <a:normAutofit fontScale="32500" lnSpcReduction="20000"/>
          </a:bodyPr>
          <a:lstStyle/>
          <a:p>
            <a:pPr>
              <a:buNone/>
            </a:pPr>
            <a:r>
              <a:rPr lang="en-US" sz="7400" dirty="0" smtClean="0">
                <a:solidFill>
                  <a:srgbClr val="FFC000"/>
                </a:solidFill>
              </a:rPr>
              <a:t>On hearing this, the monkeys trembled with fear and escaped to inform their King. They told him what had happened and he promised to save them. But for that he had to come up with a plan. </a:t>
            </a:r>
          </a:p>
          <a:p>
            <a:pPr>
              <a:buNone/>
            </a:pPr>
            <a:endParaRPr lang="en-US" sz="7400" dirty="0" smtClean="0">
              <a:solidFill>
                <a:srgbClr val="FFC000"/>
              </a:solidFill>
            </a:endParaRPr>
          </a:p>
          <a:p>
            <a:pPr>
              <a:buNone/>
            </a:pPr>
            <a:r>
              <a:rPr lang="en-US" sz="7400" dirty="0" smtClean="0">
                <a:solidFill>
                  <a:srgbClr val="FFC000"/>
                </a:solidFill>
              </a:rPr>
              <a:t>So he climbed up the tree and swung across the river with the help of a branch. He found a bamboo shoot which he measured and cut carefully, and then tied one end of it around his waist. The other end he tied around a tree trunk. He had decided to leap back to the mango tree and help the rest of the monkeys across over the bridge that he had made with the help of the bamboo shoot.  </a:t>
            </a:r>
          </a:p>
          <a:p>
            <a:pPr>
              <a:buNone/>
            </a:pPr>
            <a:endParaRPr lang="en-US" sz="7400" dirty="0" smtClean="0">
              <a:solidFill>
                <a:srgbClr val="FFC000"/>
              </a:solidFill>
            </a:endParaRPr>
          </a:p>
          <a:p>
            <a:pPr>
              <a:buNone/>
            </a:pPr>
            <a:r>
              <a:rPr lang="en-US" sz="7400" dirty="0" smtClean="0">
                <a:solidFill>
                  <a:srgbClr val="FFC000"/>
                </a:solidFill>
              </a:rPr>
              <a:t>But alas . . . he had not taken into account the portion that he had tied around his waist. So when the monkey king sprang back into the mango grove he was just able to cling to a branch of the mango tree. He quickly summoned his monkeys to climb over his back and onto the reed in order to escape to the other side. In this way, eighty thousand monkeys climbed over his back one by one and made it to safety. </a:t>
            </a:r>
          </a:p>
          <a:p>
            <a:endParaRPr lang="en-US" sz="6200" dirty="0" smtClean="0"/>
          </a:p>
          <a:p>
            <a:endParaRPr lang="en-US" sz="6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81000"/>
            <a:ext cx="9144000" cy="6078294"/>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1010797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p:cNvSpPr>
            <a:spLocks noGrp="1"/>
          </p:cNvSpPr>
          <p:nvPr>
            <p:ph idx="1"/>
          </p:nvPr>
        </p:nvSpPr>
        <p:spPr>
          <a:xfrm>
            <a:off x="457200" y="533400"/>
            <a:ext cx="8229600" cy="5592763"/>
          </a:xfrm>
        </p:spPr>
        <p:txBody>
          <a:bodyPr>
            <a:normAutofit fontScale="47500" lnSpcReduction="20000"/>
          </a:bodyPr>
          <a:lstStyle/>
          <a:p>
            <a:pPr>
              <a:buNone/>
            </a:pPr>
            <a:r>
              <a:rPr lang="en-US" sz="5100" dirty="0" smtClean="0">
                <a:solidFill>
                  <a:srgbClr val="FFC000"/>
                </a:solidFill>
              </a:rPr>
              <a:t>But unfortunately there was one evil monkey who hated his leader and wanted to destroy him. His name was </a:t>
            </a:r>
            <a:r>
              <a:rPr lang="en-US" sz="5100" dirty="0" err="1" smtClean="0">
                <a:solidFill>
                  <a:srgbClr val="FFC000"/>
                </a:solidFill>
              </a:rPr>
              <a:t>Devadutta</a:t>
            </a:r>
            <a:r>
              <a:rPr lang="en-US" sz="5100" dirty="0" smtClean="0">
                <a:solidFill>
                  <a:srgbClr val="FFC000"/>
                </a:solidFill>
              </a:rPr>
              <a:t>. This mean monkey purposely jumped hard over his poor king's back and broke it, while he himself escaped to the other bank. </a:t>
            </a:r>
          </a:p>
          <a:p>
            <a:pPr>
              <a:buNone/>
            </a:pPr>
            <a:endParaRPr lang="en-US" sz="5100" dirty="0" smtClean="0">
              <a:solidFill>
                <a:srgbClr val="FFC000"/>
              </a:solidFill>
            </a:endParaRPr>
          </a:p>
          <a:p>
            <a:pPr>
              <a:buNone/>
            </a:pPr>
            <a:r>
              <a:rPr lang="en-US" sz="5100" dirty="0" smtClean="0">
                <a:solidFill>
                  <a:srgbClr val="FFC000"/>
                </a:solidFill>
              </a:rPr>
              <a:t>King </a:t>
            </a:r>
            <a:r>
              <a:rPr lang="en-US" sz="5100" dirty="0" err="1" smtClean="0">
                <a:solidFill>
                  <a:srgbClr val="FFC000"/>
                </a:solidFill>
              </a:rPr>
              <a:t>Brahmadutta</a:t>
            </a:r>
            <a:r>
              <a:rPr lang="en-US" sz="5100" dirty="0" smtClean="0">
                <a:solidFill>
                  <a:srgbClr val="FFC000"/>
                </a:solidFill>
              </a:rPr>
              <a:t>, who had been awake for awhile, had observed this whole episode. He felt extremely sorry for the monkey king and asked his men to help lower him to the ground. He then had him gently bathed and wrapped in a soft yellow cloth and asked him why he had sacrificed himself for his tribe. The great monkey answered that as he was their guide and chief, they were his children and it was his sacred duty to protect them. He had absolutely no regrets as he had ensured their safety. He also went on to say that the King should always be mindful of his subjects' welfare even at the cost of his own. Saying this, the monkey king died, at peace with himself. </a:t>
            </a:r>
          </a:p>
          <a:p>
            <a:endParaRPr lang="en-US" sz="5100" dirty="0" smtClean="0">
              <a:solidFill>
                <a:srgbClr val="FFC000"/>
              </a:solidFill>
            </a:endParaRP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04800"/>
          </a:xfrm>
        </p:spPr>
        <p:txBody>
          <a:bodyPr>
            <a:normAutofit fontScale="90000"/>
          </a:bodyPr>
          <a:lstStyle/>
          <a:p>
            <a:endParaRPr lang="en-US"/>
          </a:p>
        </p:txBody>
      </p:sp>
      <p:sp>
        <p:nvSpPr>
          <p:cNvPr id="3" name="Content Placeholder 2"/>
          <p:cNvSpPr>
            <a:spLocks noGrp="1"/>
          </p:cNvSpPr>
          <p:nvPr>
            <p:ph idx="1"/>
          </p:nvPr>
        </p:nvSpPr>
        <p:spPr>
          <a:xfrm>
            <a:off x="457200" y="533400"/>
            <a:ext cx="8229600" cy="5867400"/>
          </a:xfrm>
        </p:spPr>
        <p:txBody>
          <a:bodyPr>
            <a:normAutofit fontScale="85000" lnSpcReduction="20000"/>
          </a:bodyPr>
          <a:lstStyle/>
          <a:p>
            <a:pPr>
              <a:buNone/>
            </a:pPr>
            <a:r>
              <a:rPr lang="en-US" dirty="0" smtClean="0">
                <a:solidFill>
                  <a:srgbClr val="FFC000"/>
                </a:solidFill>
              </a:rPr>
              <a:t>King </a:t>
            </a:r>
            <a:r>
              <a:rPr lang="en-US" dirty="0" err="1" smtClean="0">
                <a:solidFill>
                  <a:srgbClr val="FFC000"/>
                </a:solidFill>
              </a:rPr>
              <a:t>Brahmadutta</a:t>
            </a:r>
            <a:r>
              <a:rPr lang="en-US" dirty="0" smtClean="0">
                <a:solidFill>
                  <a:srgbClr val="FFC000"/>
                </a:solidFill>
              </a:rPr>
              <a:t> had learnt a great deal that day. He ordered his men to organize a funeral fit for a king. He then built a shrine in the monkey king's memory where he offered flowers and lit candles and incense. </a:t>
            </a:r>
          </a:p>
          <a:p>
            <a:pPr>
              <a:buNone/>
            </a:pPr>
            <a:endParaRPr lang="en-US" dirty="0" smtClean="0">
              <a:solidFill>
                <a:srgbClr val="FFC000"/>
              </a:solidFill>
            </a:endParaRPr>
          </a:p>
          <a:p>
            <a:pPr>
              <a:buNone/>
            </a:pPr>
            <a:r>
              <a:rPr lang="en-US" dirty="0" smtClean="0">
                <a:solidFill>
                  <a:srgbClr val="FFC000"/>
                </a:solidFill>
              </a:rPr>
              <a:t>On returning to </a:t>
            </a:r>
            <a:r>
              <a:rPr lang="en-US" dirty="0" err="1" smtClean="0">
                <a:solidFill>
                  <a:srgbClr val="FFC000"/>
                </a:solidFill>
              </a:rPr>
              <a:t>Benaras</a:t>
            </a:r>
            <a:r>
              <a:rPr lang="en-US" dirty="0" smtClean="0">
                <a:solidFill>
                  <a:srgbClr val="FFC000"/>
                </a:solidFill>
              </a:rPr>
              <a:t>, he built another shrine there and asked his people to pay homage to this great soul. He always remembered the last words of the monkey king and ruled his subjects with wisdom and compassion.  The people in his kingdom were eternally grateful to the great-hearted monkey. </a:t>
            </a:r>
          </a:p>
          <a:p>
            <a:endParaRPr lang="en-US" dirty="0" smtClean="0">
              <a:solidFill>
                <a:srgbClr val="FFC000"/>
              </a:solidFill>
            </a:endParaRPr>
          </a:p>
          <a:p>
            <a:pPr>
              <a:buNone/>
            </a:pPr>
            <a:r>
              <a:rPr lang="en-US" i="1" dirty="0" smtClean="0">
                <a:solidFill>
                  <a:srgbClr val="FFC000"/>
                </a:solidFill>
              </a:rPr>
              <a:t>http://www.indiaparenting.com/stories/84_800/the-great-hearted-monkey.html   July 28, 2011</a:t>
            </a:r>
          </a:p>
          <a:p>
            <a:pPr>
              <a:buNone/>
            </a:pPr>
            <a:r>
              <a:rPr lang="en-US" dirty="0" smtClean="0">
                <a:solidFill>
                  <a:srgbClr val="FFC000"/>
                </a:solidFill>
              </a:rPr>
              <a:t/>
            </a:r>
            <a:br>
              <a:rPr lang="en-US" dirty="0" smtClean="0">
                <a:solidFill>
                  <a:srgbClr val="FFC000"/>
                </a:solidFill>
              </a:rPr>
            </a:b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FCE7D"/>
                </a:solidFill>
              </a:rPr>
              <a:t>Activity</a:t>
            </a:r>
            <a:endParaRPr lang="en-US" dirty="0">
              <a:solidFill>
                <a:srgbClr val="DFCE7D"/>
              </a:solidFill>
            </a:endParaRPr>
          </a:p>
        </p:txBody>
      </p:sp>
      <p:sp>
        <p:nvSpPr>
          <p:cNvPr id="3" name="Content Placeholder 2"/>
          <p:cNvSpPr>
            <a:spLocks noGrp="1"/>
          </p:cNvSpPr>
          <p:nvPr>
            <p:ph idx="1"/>
          </p:nvPr>
        </p:nvSpPr>
        <p:spPr/>
        <p:txBody>
          <a:bodyPr/>
          <a:lstStyle/>
          <a:p>
            <a:r>
              <a:rPr lang="en-US" dirty="0" smtClean="0">
                <a:solidFill>
                  <a:srgbClr val="DFCE7D"/>
                </a:solidFill>
              </a:rPr>
              <a:t>Tell the monkey </a:t>
            </a:r>
            <a:r>
              <a:rPr lang="en-US" i="1" dirty="0" err="1" smtClean="0">
                <a:solidFill>
                  <a:srgbClr val="DFCE7D"/>
                </a:solidFill>
              </a:rPr>
              <a:t>jataka</a:t>
            </a:r>
            <a:r>
              <a:rPr lang="en-US" i="1" dirty="0" smtClean="0">
                <a:solidFill>
                  <a:srgbClr val="DFCE7D"/>
                </a:solidFill>
              </a:rPr>
              <a:t> </a:t>
            </a:r>
            <a:r>
              <a:rPr lang="en-US" dirty="0" smtClean="0">
                <a:solidFill>
                  <a:srgbClr val="DFCE7D"/>
                </a:solidFill>
              </a:rPr>
              <a:t>and show sample art (next 3 slides).</a:t>
            </a:r>
          </a:p>
          <a:p>
            <a:r>
              <a:rPr lang="en-US" dirty="0" smtClean="0">
                <a:solidFill>
                  <a:srgbClr val="DFCE7D"/>
                </a:solidFill>
              </a:rPr>
              <a:t>Divide students into groups of 3 or 4.</a:t>
            </a:r>
          </a:p>
          <a:p>
            <a:r>
              <a:rPr lang="en-US" dirty="0" smtClean="0">
                <a:solidFill>
                  <a:srgbClr val="DFCE7D"/>
                </a:solidFill>
              </a:rPr>
              <a:t>Give each group a </a:t>
            </a:r>
            <a:r>
              <a:rPr lang="en-US" i="1" dirty="0" err="1" smtClean="0">
                <a:solidFill>
                  <a:srgbClr val="DFCE7D"/>
                </a:solidFill>
              </a:rPr>
              <a:t>jataka</a:t>
            </a:r>
            <a:r>
              <a:rPr lang="en-US" dirty="0" smtClean="0">
                <a:solidFill>
                  <a:srgbClr val="DFCE7D"/>
                </a:solidFill>
              </a:rPr>
              <a:t> story to read.</a:t>
            </a:r>
          </a:p>
          <a:p>
            <a:r>
              <a:rPr lang="en-US" dirty="0" smtClean="0">
                <a:solidFill>
                  <a:srgbClr val="DFCE7D"/>
                </a:solidFill>
              </a:rPr>
              <a:t>Each group creates a piece of art or drama to present the story to the other students.</a:t>
            </a:r>
          </a:p>
          <a:p>
            <a:r>
              <a:rPr lang="en-US" dirty="0" smtClean="0">
                <a:solidFill>
                  <a:srgbClr val="DFCE7D"/>
                </a:solidFill>
              </a:rPr>
              <a:t>For each presentation, discuss the moral or purpose of the story.</a:t>
            </a:r>
            <a:endParaRPr lang="en-US" dirty="0">
              <a:solidFill>
                <a:srgbClr val="DFCE7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endParaRPr lang="en-US"/>
          </a:p>
        </p:txBody>
      </p:sp>
      <p:sp>
        <p:nvSpPr>
          <p:cNvPr id="371715" name="Rectangle 3"/>
          <p:cNvSpPr>
            <a:spLocks noGrp="1" noChangeArrowheads="1"/>
          </p:cNvSpPr>
          <p:nvPr>
            <p:ph type="body" idx="1"/>
          </p:nvPr>
        </p:nvSpPr>
        <p:spPr/>
        <p:txBody>
          <a:bodyPr/>
          <a:lstStyle/>
          <a:p>
            <a:endParaRPr lang="en-US"/>
          </a:p>
        </p:txBody>
      </p:sp>
      <p:pic>
        <p:nvPicPr>
          <p:cNvPr id="371716" name="Picture 4" descr="MonkeyJataka003"/>
          <p:cNvPicPr>
            <a:picLocks noChangeAspect="1" noChangeArrowheads="1"/>
          </p:cNvPicPr>
          <p:nvPr/>
        </p:nvPicPr>
        <p:blipFill>
          <a:blip r:embed="rId3"/>
          <a:srcRect/>
          <a:stretch>
            <a:fillRect/>
          </a:stretch>
        </p:blipFill>
        <p:spPr bwMode="auto">
          <a:xfrm>
            <a:off x="2087563" y="0"/>
            <a:ext cx="4968875" cy="685958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endParaRPr lang="en-US"/>
          </a:p>
        </p:txBody>
      </p:sp>
      <p:sp>
        <p:nvSpPr>
          <p:cNvPr id="375811" name="Rectangle 3"/>
          <p:cNvSpPr>
            <a:spLocks noGrp="1" noChangeArrowheads="1"/>
          </p:cNvSpPr>
          <p:nvPr>
            <p:ph type="body" idx="1"/>
          </p:nvPr>
        </p:nvSpPr>
        <p:spPr/>
        <p:txBody>
          <a:bodyPr/>
          <a:lstStyle/>
          <a:p>
            <a:endParaRPr lang="en-US"/>
          </a:p>
        </p:txBody>
      </p:sp>
      <p:pic>
        <p:nvPicPr>
          <p:cNvPr id="375812" name="Picture 4" descr="MonkeyJataka007"/>
          <p:cNvPicPr>
            <a:picLocks noChangeAspect="1" noChangeArrowheads="1"/>
          </p:cNvPicPr>
          <p:nvPr/>
        </p:nvPicPr>
        <p:blipFill>
          <a:blip r:embed="rId3"/>
          <a:srcRect/>
          <a:stretch>
            <a:fillRect/>
          </a:stretch>
        </p:blipFill>
        <p:spPr bwMode="auto">
          <a:xfrm>
            <a:off x="1822450" y="0"/>
            <a:ext cx="5499100" cy="685958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endParaRPr lang="en-US"/>
          </a:p>
        </p:txBody>
      </p:sp>
      <p:sp>
        <p:nvSpPr>
          <p:cNvPr id="374787" name="Rectangle 3"/>
          <p:cNvSpPr>
            <a:spLocks noGrp="1" noChangeArrowheads="1"/>
          </p:cNvSpPr>
          <p:nvPr>
            <p:ph type="body" idx="1"/>
          </p:nvPr>
        </p:nvSpPr>
        <p:spPr/>
        <p:txBody>
          <a:bodyPr/>
          <a:lstStyle/>
          <a:p>
            <a:endParaRPr lang="en-US"/>
          </a:p>
        </p:txBody>
      </p:sp>
      <p:pic>
        <p:nvPicPr>
          <p:cNvPr id="374788" name="Picture 4" descr="MonkeyJataka006"/>
          <p:cNvPicPr>
            <a:picLocks noChangeAspect="1" noChangeArrowheads="1"/>
          </p:cNvPicPr>
          <p:nvPr/>
        </p:nvPicPr>
        <p:blipFill>
          <a:blip r:embed="rId3"/>
          <a:srcRect/>
          <a:stretch>
            <a:fillRect/>
          </a:stretch>
        </p:blipFill>
        <p:spPr bwMode="auto">
          <a:xfrm>
            <a:off x="1746250" y="0"/>
            <a:ext cx="5651500" cy="685958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hidden="1"/>
          <p:cNvSpPr>
            <a:spLocks noGrp="1" noChangeArrowheads="1"/>
          </p:cNvSpPr>
          <p:nvPr>
            <p:ph type="title"/>
          </p:nvPr>
        </p:nvSpPr>
        <p:spPr/>
        <p:txBody>
          <a:bodyPr/>
          <a:lstStyle/>
          <a:p>
            <a:endParaRPr lang="en-US"/>
          </a:p>
        </p:txBody>
      </p:sp>
      <p:sp>
        <p:nvSpPr>
          <p:cNvPr id="378883" name="Rectangle 3" descr="2_011 Mahakapi "/>
          <p:cNvSpPr>
            <a:spLocks noGrp="1" noChangeAspect="1" noChangeArrowheads="1"/>
          </p:cNvSpPr>
          <p:nvPr/>
        </p:nvSpPr>
        <p:spPr bwMode="auto">
          <a:xfrm>
            <a:off x="1403350" y="0"/>
            <a:ext cx="6337300" cy="6858000"/>
          </a:xfrm>
          <a:prstGeom prst="rect">
            <a:avLst/>
          </a:prstGeom>
          <a:blipFill dpi="0" rotWithShape="1">
            <a:blip r:embed="rId3"/>
            <a:srcRect/>
            <a:stretch>
              <a:fillRect r="-8"/>
            </a:stretch>
          </a:blipFill>
          <a:ln w="9525">
            <a:solidFill>
              <a:schemeClr val="tx1"/>
            </a:solidFill>
            <a:miter lim="800000"/>
            <a:headEnd/>
            <a:tailEn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943100"/>
            <a:ext cx="8229600" cy="1143000"/>
          </a:xfrm>
        </p:spPr>
        <p:txBody>
          <a:bodyPr>
            <a:normAutofit fontScale="90000"/>
          </a:bodyPr>
          <a:lstStyle/>
          <a:p>
            <a:r>
              <a:rPr lang="en-US" dirty="0" smtClean="0">
                <a:solidFill>
                  <a:srgbClr val="E46C0A"/>
                </a:solidFill>
              </a:rPr>
              <a:t>Himalayan Buddhism:</a:t>
            </a:r>
            <a:br>
              <a:rPr lang="en-US" dirty="0" smtClean="0">
                <a:solidFill>
                  <a:srgbClr val="E46C0A"/>
                </a:solidFill>
              </a:rPr>
            </a:br>
            <a:r>
              <a:rPr lang="en-US" dirty="0" smtClean="0">
                <a:solidFill>
                  <a:srgbClr val="DFCE7D"/>
                </a:solidFill>
              </a:rPr>
              <a:t>Nepal, Tibet, Bhutan, Mongolia</a:t>
            </a:r>
            <a:r>
              <a:rPr lang="en-US" dirty="0" smtClean="0">
                <a:solidFill>
                  <a:srgbClr val="E46C0A"/>
                </a:solidFill>
              </a:rPr>
              <a:t/>
            </a:r>
            <a:br>
              <a:rPr lang="en-US" dirty="0" smtClean="0">
                <a:solidFill>
                  <a:srgbClr val="E46C0A"/>
                </a:solidFill>
              </a:rPr>
            </a:br>
            <a:r>
              <a:rPr lang="en-US" dirty="0" smtClean="0">
                <a:solidFill>
                  <a:srgbClr val="E46C0A"/>
                </a:solidFill>
              </a:rPr>
              <a:t/>
            </a:r>
            <a:br>
              <a:rPr lang="en-US" dirty="0" smtClean="0">
                <a:solidFill>
                  <a:srgbClr val="E46C0A"/>
                </a:solidFill>
              </a:rPr>
            </a:br>
            <a:r>
              <a:rPr lang="en-US" dirty="0" smtClean="0">
                <a:solidFill>
                  <a:srgbClr val="E46C0A"/>
                </a:solidFill>
              </a:rPr>
              <a:t/>
            </a:r>
            <a:br>
              <a:rPr lang="en-US" dirty="0" smtClean="0">
                <a:solidFill>
                  <a:srgbClr val="E46C0A"/>
                </a:solidFill>
              </a:rPr>
            </a:br>
            <a:r>
              <a:rPr lang="en-US" dirty="0" smtClean="0">
                <a:solidFill>
                  <a:schemeClr val="accent1">
                    <a:lumMod val="20000"/>
                    <a:lumOff val="80000"/>
                  </a:schemeClr>
                </a:solidFill>
              </a:rPr>
              <a:t>Tantric Buddhism</a:t>
            </a:r>
            <a:br>
              <a:rPr lang="en-US" dirty="0" smtClean="0">
                <a:solidFill>
                  <a:schemeClr val="accent1">
                    <a:lumMod val="20000"/>
                    <a:lumOff val="80000"/>
                  </a:schemeClr>
                </a:solidFill>
              </a:rPr>
            </a:br>
            <a:r>
              <a:rPr lang="en-US" dirty="0" err="1" smtClean="0">
                <a:solidFill>
                  <a:schemeClr val="accent1">
                    <a:lumMod val="20000"/>
                    <a:lumOff val="80000"/>
                  </a:schemeClr>
                </a:solidFill>
              </a:rPr>
              <a:t>Vajrayana</a:t>
            </a:r>
            <a:r>
              <a:rPr lang="en-US" dirty="0" smtClean="0">
                <a:solidFill>
                  <a:schemeClr val="accent1">
                    <a:lumMod val="20000"/>
                    <a:lumOff val="80000"/>
                  </a:schemeClr>
                </a:solidFill>
              </a:rPr>
              <a:t> (Diamond Path)</a:t>
            </a:r>
            <a:endParaRPr lang="en-US" dirty="0">
              <a:solidFill>
                <a:schemeClr val="accent1">
                  <a:lumMod val="20000"/>
                  <a:lumOff val="80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descr="065_0070039 Edited"/>
          <p:cNvSpPr>
            <a:spLocks noGrp="1" noChangeAspect="1" noChangeArrowheads="1"/>
          </p:cNvSpPr>
          <p:nvPr isPhoto="1"/>
        </p:nvSpPr>
        <p:spPr bwMode="auto">
          <a:xfrm>
            <a:off x="3641206" y="-293944"/>
            <a:ext cx="5502794" cy="7075744"/>
          </a:xfrm>
          <a:prstGeom prst="rect">
            <a:avLst/>
          </a:prstGeom>
          <a:blipFill dpi="0" rotWithShape="1">
            <a:blip r:embed="rId3"/>
            <a:srcRect/>
            <a:stretch>
              <a:fillRect/>
            </a:stretch>
          </a:blipFill>
          <a:ln w="9525">
            <a:solidFill>
              <a:schemeClr val="tx1"/>
            </a:solidFill>
            <a:miter lim="800000"/>
            <a:headEnd/>
            <a:tailEnd/>
          </a:ln>
        </p:spPr>
        <p:txBody>
          <a:bodyPr>
            <a:prstTxWarp prst="textNoShape">
              <a:avLst/>
            </a:prstTxWarp>
          </a:bodyPr>
          <a:lstStyle/>
          <a:p>
            <a:endParaRPr lang="en-US"/>
          </a:p>
        </p:txBody>
      </p:sp>
      <p:pic>
        <p:nvPicPr>
          <p:cNvPr id="4"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rcRect l="2760" r="2760"/>
              <a:stretch>
                <a:fillRect/>
              </a:stretch>
            </p:blipFill>
          </mc:Choice>
          <mc:Fallback>
            <p:blipFill>
              <a:blip r:embed="rId5"/>
              <a:srcRect l="2760" r="2760"/>
              <a:stretch>
                <a:fillRect/>
              </a:stretch>
            </p:blipFill>
          </mc:Fallback>
        </mc:AlternateContent>
        <p:spPr bwMode="auto">
          <a:xfrm>
            <a:off x="0" y="1168947"/>
            <a:ext cx="4038600" cy="53080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59_0070036"/>
          <p:cNvPicPr>
            <a:picLocks noChangeAspect="1" noChangeArrowheads="1"/>
          </p:cNvPicPr>
          <p:nvPr/>
        </p:nvPicPr>
        <p:blipFill>
          <a:blip r:embed="rId2"/>
          <a:srcRect l="15009" r="9949" b="22223"/>
          <a:stretch>
            <a:fillRect/>
          </a:stretch>
        </p:blipFill>
        <p:spPr bwMode="auto">
          <a:xfrm>
            <a:off x="0" y="0"/>
            <a:ext cx="5387975" cy="6858000"/>
          </a:xfrm>
          <a:prstGeom prst="rect">
            <a:avLst/>
          </a:prstGeom>
          <a:noFill/>
          <a:ln w="9525">
            <a:noFill/>
            <a:miter lim="800000"/>
            <a:headEnd/>
            <a:tailEnd/>
          </a:ln>
        </p:spPr>
      </p:pic>
      <p:sp>
        <p:nvSpPr>
          <p:cNvPr id="3" name="Rectangle 2"/>
          <p:cNvSpPr txBox="1">
            <a:spLocks noChangeArrowheads="1"/>
          </p:cNvSpPr>
          <p:nvPr/>
        </p:nvSpPr>
        <p:spPr bwMode="auto">
          <a:xfrm>
            <a:off x="5486400" y="381000"/>
            <a:ext cx="3429000" cy="419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err="1" smtClean="0">
                <a:ln>
                  <a:noFill/>
                </a:ln>
                <a:solidFill>
                  <a:schemeClr val="bg1"/>
                </a:solidFill>
                <a:effectLst/>
                <a:uLnTx/>
                <a:uFillTx/>
                <a:latin typeface="+mj-lt"/>
                <a:ea typeface="ＭＳ Ｐゴシック" charset="-128"/>
                <a:cs typeface="ＭＳ Ｐゴシック" charset="-128"/>
              </a:rPr>
              <a:t>Vajra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chemeClr val="bg1"/>
                </a:solidFill>
                <a:latin typeface="+mj-lt"/>
                <a:ea typeface="ＭＳ Ｐゴシック" charset="-128"/>
                <a:cs typeface="ＭＳ Ｐゴシック" charset="-128"/>
              </a:rPr>
              <a:t>&amp;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uLnTx/>
                <a:uFillTx/>
                <a:latin typeface="+mj-lt"/>
                <a:ea typeface="ＭＳ Ｐゴシック" charset="-128"/>
                <a:cs typeface="ＭＳ Ｐゴシック" charset="-128"/>
              </a:rPr>
              <a:t>Bell</a:t>
            </a:r>
            <a:r>
              <a:rPr kumimoji="0" lang="en-US" sz="3600" b="1" i="0" u="none" strike="noStrike" kern="0" cap="none" spc="0" normalizeH="0" baseline="0" noProof="0" dirty="0" smtClean="0">
                <a:ln>
                  <a:noFill/>
                </a:ln>
                <a:solidFill>
                  <a:schemeClr val="bg1"/>
                </a:solidFill>
                <a:effectLst/>
                <a:uLnTx/>
                <a:uFillTx/>
                <a:latin typeface="+mj-lt"/>
                <a:ea typeface="ＭＳ Ｐゴシック" charset="-128"/>
                <a:cs typeface="ＭＳ Ｐゴシック" charset="-128"/>
              </a:rPr>
              <a:t/>
            </a:r>
            <a:br>
              <a:rPr kumimoji="0" lang="en-US" sz="3600" b="1" i="0" u="none" strike="noStrike" kern="0" cap="none" spc="0" normalizeH="0" baseline="0" noProof="0" dirty="0" smtClean="0">
                <a:ln>
                  <a:noFill/>
                </a:ln>
                <a:solidFill>
                  <a:schemeClr val="bg1"/>
                </a:solidFill>
                <a:effectLst/>
                <a:uLnTx/>
                <a:uFillTx/>
                <a:latin typeface="+mj-lt"/>
                <a:ea typeface="ＭＳ Ｐゴシック" charset="-128"/>
                <a:cs typeface="ＭＳ Ｐゴシック" charset="-128"/>
              </a:rPr>
            </a:br>
            <a:endParaRPr kumimoji="0" lang="en-US" sz="4400" b="1" i="0" u="none" strike="noStrike" kern="0" cap="none" spc="0" normalizeH="0" baseline="0" noProof="0" dirty="0">
              <a:ln>
                <a:noFill/>
              </a:ln>
              <a:solidFill>
                <a:srgbClr val="FFB125"/>
              </a:solidFill>
              <a:effectLst/>
              <a:uLnTx/>
              <a:uFillTx/>
              <a:latin typeface="+mj-lt"/>
              <a:ea typeface="ＭＳ Ｐゴシック" charset="-128"/>
              <a:cs typeface="ＭＳ Ｐゴシック" charset="-128"/>
            </a:endParaRPr>
          </a:p>
        </p:txBody>
      </p:sp>
      <p:sp>
        <p:nvSpPr>
          <p:cNvPr id="4" name="Rectangle 4"/>
          <p:cNvSpPr>
            <a:spLocks noChangeArrowheads="1"/>
          </p:cNvSpPr>
          <p:nvPr/>
        </p:nvSpPr>
        <p:spPr bwMode="auto">
          <a:xfrm>
            <a:off x="5486400" y="5867400"/>
            <a:ext cx="3081338" cy="822325"/>
          </a:xfrm>
          <a:prstGeom prst="rect">
            <a:avLst/>
          </a:prstGeom>
          <a:noFill/>
          <a:ln w="9525">
            <a:noFill/>
            <a:miter lim="800000"/>
            <a:headEnd/>
            <a:tailEnd/>
          </a:ln>
        </p:spPr>
        <p:txBody>
          <a:bodyPr wrap="none">
            <a:prstTxWarp prst="textNoShape">
              <a:avLst/>
            </a:prstTxWarp>
            <a:spAutoFit/>
          </a:bodyPr>
          <a:lstStyle/>
          <a:p>
            <a:r>
              <a:rPr lang="en-US" dirty="0">
                <a:solidFill>
                  <a:schemeClr val="bg1"/>
                </a:solidFill>
                <a:latin typeface="Arial" charset="0"/>
                <a:ea typeface="ＭＳ Ｐゴシック" charset="-128"/>
                <a:cs typeface="ＭＳ Ｐゴシック" charset="-128"/>
              </a:rPr>
              <a:t>METAPHOR</a:t>
            </a:r>
          </a:p>
          <a:p>
            <a:r>
              <a:rPr lang="en-US" dirty="0">
                <a:solidFill>
                  <a:schemeClr val="bg1"/>
                </a:solidFill>
                <a:latin typeface="Arial" charset="0"/>
                <a:ea typeface="ＭＳ Ｐゴシック" charset="-128"/>
                <a:cs typeface="ＭＳ Ｐゴシック" charset="-128"/>
              </a:rPr>
              <a:t>Language of symbols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118975"/>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17919361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CMA CS"/>
          <p:cNvPicPr>
            <a:picLocks noChangeAspect="1" noChangeArrowheads="1"/>
          </p:cNvPicPr>
          <p:nvPr/>
        </p:nvPicPr>
        <p:blipFill>
          <a:blip r:embed="rId3"/>
          <a:srcRect l="3288" t="2222" r="3288" b="2245"/>
          <a:stretch>
            <a:fillRect/>
          </a:stretch>
        </p:blipFill>
        <p:spPr bwMode="auto">
          <a:xfrm>
            <a:off x="1447800" y="0"/>
            <a:ext cx="590107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0139" y="476846"/>
            <a:ext cx="4373861" cy="2462213"/>
          </a:xfrm>
          <a:prstGeom prst="rect">
            <a:avLst/>
          </a:prstGeom>
          <a:noFill/>
        </p:spPr>
        <p:txBody>
          <a:bodyPr wrap="square" rtlCol="0">
            <a:spAutoFit/>
          </a:bodyPr>
          <a:lstStyle/>
          <a:p>
            <a:r>
              <a:rPr lang="en-US" sz="2200" dirty="0" smtClean="0">
                <a:solidFill>
                  <a:srgbClr val="FFCB77"/>
                </a:solidFill>
              </a:rPr>
              <a:t>The all compassionate White Tara, with one face and two arms. </a:t>
            </a:r>
          </a:p>
          <a:p>
            <a:endParaRPr lang="en-US" sz="2200" dirty="0" smtClean="0">
              <a:solidFill>
                <a:srgbClr val="FFCB77"/>
              </a:solidFill>
            </a:endParaRPr>
          </a:p>
          <a:p>
            <a:r>
              <a:rPr lang="en-US" sz="2200" dirty="0" smtClean="0">
                <a:solidFill>
                  <a:srgbClr val="FFCB77"/>
                </a:solidFill>
              </a:rPr>
              <a:t>Her right hand holds a blue lotus. Youthful, she is adorned with all the marks of a Buddha and is endowed with seven eyes.</a:t>
            </a:r>
          </a:p>
        </p:txBody>
      </p:sp>
      <p:pic>
        <p:nvPicPr>
          <p:cNvPr id="4" name="Picture 4" descr="Whitetaramasterdet"/>
          <p:cNvPicPr>
            <a:picLocks noChangeAspect="1" noChangeArrowheads="1"/>
          </p:cNvPicPr>
          <p:nvPr/>
        </p:nvPicPr>
        <p:blipFill>
          <a:blip r:embed="rId2"/>
          <a:srcRect/>
          <a:stretch>
            <a:fillRect/>
          </a:stretch>
        </p:blipFill>
        <p:spPr bwMode="auto">
          <a:xfrm>
            <a:off x="0" y="381000"/>
            <a:ext cx="4770139" cy="58674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2498" name="Object 2"/>
          <p:cNvGraphicFramePr>
            <a:graphicFrameLocks noChangeAspect="1"/>
          </p:cNvGraphicFramePr>
          <p:nvPr/>
        </p:nvGraphicFramePr>
        <p:xfrm>
          <a:off x="1827213" y="2738438"/>
          <a:ext cx="5487987" cy="1381125"/>
        </p:xfrm>
        <a:graphic>
          <a:graphicData uri="http://schemas.openxmlformats.org/presentationml/2006/ole">
            <p:oleObj spid="_x0000_s116738" name="Document" r:id="rId4" imgW="0" imgH="0" progId="Word.Document.8">
              <p:embed/>
            </p:oleObj>
          </a:graphicData>
        </a:graphic>
      </p:graphicFrame>
      <p:sp>
        <p:nvSpPr>
          <p:cNvPr id="362499" name="Rectangle 3"/>
          <p:cNvSpPr>
            <a:spLocks noChangeArrowheads="1"/>
          </p:cNvSpPr>
          <p:nvPr/>
        </p:nvSpPr>
        <p:spPr bwMode="auto">
          <a:xfrm>
            <a:off x="4648200" y="783133"/>
            <a:ext cx="4267200" cy="1692771"/>
          </a:xfrm>
          <a:prstGeom prst="rect">
            <a:avLst/>
          </a:prstGeom>
          <a:noFill/>
          <a:ln w="9525">
            <a:noFill/>
            <a:miter lim="800000"/>
            <a:headEnd/>
            <a:tailEnd/>
          </a:ln>
          <a:effectLst/>
        </p:spPr>
        <p:txBody>
          <a:bodyPr wrap="square">
            <a:prstTxWarp prst="textNoShape">
              <a:avLst/>
            </a:prstTxWarp>
            <a:spAutoFit/>
          </a:bodyPr>
          <a:lstStyle/>
          <a:p>
            <a:pPr lvl="1"/>
            <a:r>
              <a:rPr lang="en-US" sz="2600" dirty="0" smtClean="0">
                <a:solidFill>
                  <a:schemeClr val="bg1"/>
                </a:solidFill>
              </a:rPr>
              <a:t>Scary images are to scare away evil or to scare an individual into avoiding bad actions.</a:t>
            </a:r>
            <a:endParaRPr lang="en-US" sz="2600" dirty="0">
              <a:solidFill>
                <a:schemeClr val="bg1"/>
              </a:solidFill>
            </a:endParaRPr>
          </a:p>
        </p:txBody>
      </p:sp>
      <p:pic>
        <p:nvPicPr>
          <p:cNvPr id="362500" name="Picture 4" descr="kurukulla015"/>
          <p:cNvPicPr>
            <a:picLocks noChangeAspect="1" noChangeArrowheads="1"/>
          </p:cNvPicPr>
          <p:nvPr/>
        </p:nvPicPr>
        <p:blipFill>
          <a:blip r:embed="rId5"/>
          <a:srcRect/>
          <a:stretch>
            <a:fillRect/>
          </a:stretch>
        </p:blipFill>
        <p:spPr bwMode="auto">
          <a:xfrm>
            <a:off x="0" y="0"/>
            <a:ext cx="4426483" cy="6477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6 MA5183 to printSMALL"/>
          <p:cNvPicPr>
            <a:picLocks noChangeAspect="1" noChangeArrowheads="1"/>
          </p:cNvPicPr>
          <p:nvPr/>
        </p:nvPicPr>
        <p:blipFill>
          <a:blip r:embed="rId3">
            <a:lum contrast="9000"/>
          </a:blip>
          <a:srcRect/>
          <a:stretch>
            <a:fillRect/>
          </a:stretch>
        </p:blipFill>
        <p:spPr bwMode="auto">
          <a:xfrm>
            <a:off x="1692275" y="0"/>
            <a:ext cx="5851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ctrTitle"/>
          </p:nvPr>
        </p:nvSpPr>
        <p:spPr>
          <a:xfrm>
            <a:off x="685800" y="685800"/>
            <a:ext cx="7772400" cy="1143000"/>
          </a:xfrm>
        </p:spPr>
        <p:txBody>
          <a:bodyPr/>
          <a:lstStyle/>
          <a:p>
            <a:r>
              <a:rPr lang="en-US" dirty="0">
                <a:solidFill>
                  <a:srgbClr val="B7AA68"/>
                </a:solidFill>
              </a:rPr>
              <a:t>ART AND PRACTICE </a:t>
            </a:r>
          </a:p>
        </p:txBody>
      </p:sp>
      <p:sp>
        <p:nvSpPr>
          <p:cNvPr id="149507" name="Rectangle 3"/>
          <p:cNvSpPr>
            <a:spLocks noGrp="1" noChangeArrowheads="1"/>
          </p:cNvSpPr>
          <p:nvPr>
            <p:ph type="subTitle" idx="1"/>
          </p:nvPr>
        </p:nvSpPr>
        <p:spPr>
          <a:xfrm>
            <a:off x="1143000" y="2362200"/>
            <a:ext cx="7315200" cy="1752600"/>
          </a:xfrm>
        </p:spPr>
        <p:txBody>
          <a:bodyPr>
            <a:normAutofit fontScale="85000" lnSpcReduction="20000"/>
          </a:bodyPr>
          <a:lstStyle/>
          <a:p>
            <a:pPr marL="609600" indent="-609600"/>
            <a:endParaRPr lang="en-US" dirty="0"/>
          </a:p>
          <a:p>
            <a:pPr marL="609600" indent="-609600"/>
            <a:r>
              <a:rPr lang="en-US" dirty="0"/>
              <a:t>1. </a:t>
            </a:r>
            <a:r>
              <a:rPr lang="en-US" dirty="0" err="1"/>
              <a:t>Mudra</a:t>
            </a:r>
            <a:r>
              <a:rPr lang="en-US" dirty="0"/>
              <a:t>:  gestures : Body</a:t>
            </a:r>
          </a:p>
          <a:p>
            <a:pPr marL="609600" indent="-609600">
              <a:buFont typeface="Arial" charset="0"/>
              <a:buNone/>
            </a:pPr>
            <a:r>
              <a:rPr lang="en-US" dirty="0"/>
              <a:t>2. Mantra: </a:t>
            </a:r>
            <a:r>
              <a:rPr lang="en-US" dirty="0" smtClean="0"/>
              <a:t>Speech (</a:t>
            </a:r>
            <a:r>
              <a:rPr lang="en-US" dirty="0" err="1" smtClean="0"/>
              <a:t>om</a:t>
            </a:r>
            <a:r>
              <a:rPr lang="en-US" dirty="0" smtClean="0"/>
              <a:t> </a:t>
            </a:r>
            <a:r>
              <a:rPr lang="en-US" dirty="0" err="1" smtClean="0"/>
              <a:t>mani</a:t>
            </a:r>
            <a:r>
              <a:rPr lang="en-US" dirty="0" smtClean="0"/>
              <a:t> </a:t>
            </a:r>
            <a:r>
              <a:rPr lang="en-US" dirty="0" err="1" smtClean="0"/>
              <a:t>padme</a:t>
            </a:r>
            <a:r>
              <a:rPr lang="en-US" dirty="0" smtClean="0"/>
              <a:t> hum)</a:t>
            </a:r>
            <a:endParaRPr lang="en-US" dirty="0"/>
          </a:p>
          <a:p>
            <a:pPr marL="609600" indent="-609600">
              <a:buFont typeface="Arial" charset="0"/>
              <a:buNone/>
            </a:pPr>
            <a:r>
              <a:rPr lang="en-US" dirty="0"/>
              <a:t>3. </a:t>
            </a:r>
            <a:r>
              <a:rPr lang="en-US" dirty="0" err="1"/>
              <a:t>Mandala</a:t>
            </a:r>
            <a:r>
              <a:rPr lang="en-US" dirty="0"/>
              <a:t> (“circle”): meditational tool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descr="148_0070138"/>
          <p:cNvPicPr>
            <a:picLocks noChangeAspect="1" noChangeArrowheads="1"/>
          </p:cNvPicPr>
          <p:nvPr/>
        </p:nvPicPr>
        <p:blipFill>
          <a:blip r:embed="rId3"/>
          <a:srcRect/>
          <a:stretch>
            <a:fillRect/>
          </a:stretch>
        </p:blipFill>
        <p:spPr bwMode="auto">
          <a:xfrm>
            <a:off x="28796" y="228600"/>
            <a:ext cx="5000404" cy="5581651"/>
          </a:xfrm>
          <a:prstGeom prst="rect">
            <a:avLst/>
          </a:prstGeom>
          <a:noFill/>
        </p:spPr>
      </p:pic>
      <p:pic>
        <p:nvPicPr>
          <p:cNvPr id="382979" name="Picture 3" descr="150 0070146 Cropped"/>
          <p:cNvPicPr>
            <a:picLocks noChangeAspect="1" noChangeArrowheads="1"/>
          </p:cNvPicPr>
          <p:nvPr/>
        </p:nvPicPr>
        <p:blipFill>
          <a:blip r:embed="rId4"/>
          <a:srcRect/>
          <a:stretch>
            <a:fillRect/>
          </a:stretch>
        </p:blipFill>
        <p:spPr bwMode="auto">
          <a:xfrm>
            <a:off x="5029200" y="228600"/>
            <a:ext cx="4114800" cy="5958610"/>
          </a:xfrm>
          <a:prstGeom prst="rect">
            <a:avLst/>
          </a:prstGeom>
          <a:noFill/>
        </p:spPr>
      </p:pic>
      <p:sp>
        <p:nvSpPr>
          <p:cNvPr id="4" name="TextBox 3"/>
          <p:cNvSpPr txBox="1"/>
          <p:nvPr/>
        </p:nvSpPr>
        <p:spPr>
          <a:xfrm>
            <a:off x="28796" y="6187210"/>
            <a:ext cx="4848004" cy="461665"/>
          </a:xfrm>
          <a:prstGeom prst="rect">
            <a:avLst/>
          </a:prstGeom>
          <a:noFill/>
        </p:spPr>
        <p:txBody>
          <a:bodyPr wrap="square" rtlCol="0">
            <a:spAutoFit/>
          </a:bodyPr>
          <a:lstStyle/>
          <a:p>
            <a:r>
              <a:rPr lang="en-US" sz="2400" dirty="0" smtClean="0">
                <a:solidFill>
                  <a:srgbClr val="DFCE7D"/>
                </a:solidFill>
              </a:rPr>
              <a:t>What do </a:t>
            </a:r>
            <a:r>
              <a:rPr lang="en-US" sz="2400" dirty="0" err="1" smtClean="0">
                <a:solidFill>
                  <a:srgbClr val="DFCE7D"/>
                </a:solidFill>
              </a:rPr>
              <a:t>mandalas</a:t>
            </a:r>
            <a:r>
              <a:rPr lang="en-US" sz="2400" dirty="0" smtClean="0">
                <a:solidFill>
                  <a:srgbClr val="DFCE7D"/>
                </a:solidFill>
              </a:rPr>
              <a:t> have in common?</a:t>
            </a:r>
            <a:endParaRPr lang="en-US" sz="2400" dirty="0">
              <a:solidFill>
                <a:srgbClr val="DFCE7D"/>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011E Fig 1 5 BuddMand"/>
          <p:cNvPicPr>
            <a:picLocks noChangeAspect="1" noChangeArrowheads="1"/>
          </p:cNvPicPr>
          <p:nvPr/>
        </p:nvPicPr>
        <p:blipFill>
          <a:blip r:embed="rId3"/>
          <a:srcRect/>
          <a:stretch>
            <a:fillRect/>
          </a:stretch>
        </p:blipFill>
        <p:spPr bwMode="auto">
          <a:xfrm>
            <a:off x="152400" y="0"/>
            <a:ext cx="5840413" cy="6859588"/>
          </a:xfrm>
          <a:prstGeom prst="rect">
            <a:avLst/>
          </a:prstGeom>
          <a:noFill/>
        </p:spPr>
      </p:pic>
      <p:sp>
        <p:nvSpPr>
          <p:cNvPr id="389123" name="Rectangle 3"/>
          <p:cNvSpPr>
            <a:spLocks noChangeArrowheads="1"/>
          </p:cNvSpPr>
          <p:nvPr/>
        </p:nvSpPr>
        <p:spPr bwMode="auto">
          <a:xfrm>
            <a:off x="6096000" y="1828800"/>
            <a:ext cx="2860675" cy="822325"/>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Arial" charset="0"/>
                <a:ea typeface="ＭＳ Ｐゴシック" charset="-128"/>
                <a:cs typeface="ＭＳ Ｐゴシック" charset="-128"/>
              </a:rPr>
              <a:t>Mandala of the Five</a:t>
            </a:r>
          </a:p>
          <a:p>
            <a:r>
              <a:rPr lang="en-US">
                <a:solidFill>
                  <a:schemeClr val="bg1"/>
                </a:solidFill>
                <a:latin typeface="Arial" charset="0"/>
                <a:ea typeface="ＭＳ Ｐゴシック" charset="-128"/>
                <a:cs typeface="ＭＳ Ｐゴシック" charset="-128"/>
              </a:rPr>
              <a:t>Buddhas</a:t>
            </a:r>
          </a:p>
        </p:txBody>
      </p:sp>
      <p:sp>
        <p:nvSpPr>
          <p:cNvPr id="389124" name="Rectangle 4"/>
          <p:cNvSpPr>
            <a:spLocks noChangeArrowheads="1"/>
          </p:cNvSpPr>
          <p:nvPr/>
        </p:nvSpPr>
        <p:spPr bwMode="auto">
          <a:xfrm>
            <a:off x="6019800" y="3662363"/>
            <a:ext cx="2997200" cy="1187450"/>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Arial" charset="0"/>
                <a:ea typeface="ＭＳ Ｐゴシック" charset="-128"/>
                <a:cs typeface="ＭＳ Ｐゴシック" charset="-128"/>
              </a:rPr>
              <a:t>These Buddhas</a:t>
            </a:r>
          </a:p>
          <a:p>
            <a:r>
              <a:rPr lang="en-US">
                <a:solidFill>
                  <a:schemeClr val="bg1"/>
                </a:solidFill>
                <a:latin typeface="Arial" charset="0"/>
                <a:ea typeface="ＭＳ Ｐゴシック" charset="-128"/>
                <a:cs typeface="ＭＳ Ｐゴシック" charset="-128"/>
              </a:rPr>
              <a:t>Illustrate the process</a:t>
            </a:r>
          </a:p>
          <a:p>
            <a:r>
              <a:rPr lang="en-US">
                <a:solidFill>
                  <a:schemeClr val="bg1"/>
                </a:solidFill>
                <a:latin typeface="Arial" charset="0"/>
                <a:ea typeface="ＭＳ Ｐゴシック" charset="-128"/>
                <a:cs typeface="ＭＳ Ｐゴシック" charset="-128"/>
              </a:rPr>
              <a:t>Of Enlightenment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
          <p:cNvPicPr>
            <a:picLocks noChangeAspect="1"/>
          </p:cNvPicPr>
          <p:nvPr/>
        </p:nvPicPr>
        <p:blipFill>
          <a:blip r:embed="rId3"/>
          <a:stretch>
            <a:fillRect/>
          </a:stretch>
        </p:blipFill>
        <p:spPr>
          <a:xfrm>
            <a:off x="0" y="448056"/>
            <a:ext cx="9144000" cy="596188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28_6052Mandala OV"/>
          <p:cNvPicPr>
            <a:picLocks noChangeAspect="1" noChangeArrowheads="1"/>
          </p:cNvPicPr>
          <p:nvPr/>
        </p:nvPicPr>
        <p:blipFill>
          <a:blip r:embed="rId3">
            <a:lum bright="-6000" contrast="6000"/>
          </a:blip>
          <a:srcRect/>
          <a:stretch>
            <a:fillRect/>
          </a:stretch>
        </p:blipFill>
        <p:spPr bwMode="auto">
          <a:xfrm>
            <a:off x="1143000" y="0"/>
            <a:ext cx="6858000" cy="6858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descr="29_6045 Mandala det"/>
          <p:cNvPicPr>
            <a:picLocks noChangeAspect="1" noChangeArrowheads="1"/>
          </p:cNvPicPr>
          <p:nvPr/>
        </p:nvPicPr>
        <p:blipFill>
          <a:blip r:embed="rId3">
            <a:lum bright="-6000" contrast="6000"/>
          </a:blip>
          <a:srcRect/>
          <a:stretch>
            <a:fillRect/>
          </a:stretch>
        </p:blipFill>
        <p:spPr bwMode="auto">
          <a:xfrm>
            <a:off x="1066800" y="0"/>
            <a:ext cx="7010400" cy="6858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09168"/>
          </a:xfrm>
          <a:prstGeom prst="rect">
            <a:avLst/>
          </a:prstGeom>
        </p:spPr>
      </p:pic>
      <p:sp>
        <p:nvSpPr>
          <p:cNvPr id="3" name="TextBox 2"/>
          <p:cNvSpPr txBox="1"/>
          <p:nvPr/>
        </p:nvSpPr>
        <p:spPr>
          <a:xfrm>
            <a:off x="3060680" y="6215390"/>
            <a:ext cx="3416320" cy="523220"/>
          </a:xfrm>
          <a:prstGeom prst="rect">
            <a:avLst/>
          </a:prstGeom>
          <a:noFill/>
        </p:spPr>
        <p:txBody>
          <a:bodyPr wrap="none" rtlCol="0">
            <a:spAutoFit/>
          </a:bodyPr>
          <a:lstStyle/>
          <a:p>
            <a:r>
              <a:rPr lang="en-US" sz="2800" dirty="0" smtClean="0">
                <a:solidFill>
                  <a:schemeClr val="accent6">
                    <a:lumMod val="75000"/>
                  </a:schemeClr>
                </a:solidFill>
              </a:rPr>
              <a:t>PUJA : “Honoring” 		</a:t>
            </a:r>
            <a:endParaRPr lang="en-US" sz="2800" dirty="0">
              <a:solidFill>
                <a:schemeClr val="accent6">
                  <a:lumMod val="75000"/>
                </a:schemeClr>
              </a:solidFill>
            </a:endParaRPr>
          </a:p>
        </p:txBody>
      </p:sp>
    </p:spTree>
    <p:extLst>
      <p:ext uri="{BB962C8B-B14F-4D97-AF65-F5344CB8AC3E}">
        <p14:creationId xmlns="" xmlns:p14="http://schemas.microsoft.com/office/powerpoint/2010/main" xmlns:mv="urn:schemas-microsoft-com:mac:vml" xmlns:mc="http://schemas.openxmlformats.org/markup-compatibility/2006" val="7127387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03_5506 Drawing w sand"/>
          <p:cNvPicPr>
            <a:picLocks noChangeAspect="1" noChangeArrowheads="1"/>
          </p:cNvPicPr>
          <p:nvPr/>
        </p:nvPicPr>
        <p:blipFill>
          <a:blip r:embed="rId3"/>
          <a:srcRect/>
          <a:stretch>
            <a:fillRect/>
          </a:stretch>
        </p:blipFill>
        <p:spPr bwMode="auto">
          <a:xfrm>
            <a:off x="0" y="0"/>
            <a:ext cx="9144000" cy="6081713"/>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descr="27_5995 Naresh"/>
          <p:cNvPicPr>
            <a:picLocks noChangeAspect="1" noChangeArrowheads="1"/>
          </p:cNvPicPr>
          <p:nvPr/>
        </p:nvPicPr>
        <p:blipFill>
          <a:blip r:embed="rId3">
            <a:lum bright="-6000" contrast="6000"/>
          </a:blip>
          <a:srcRect/>
          <a:stretch>
            <a:fillRect/>
          </a:stretch>
        </p:blipFill>
        <p:spPr bwMode="auto">
          <a:xfrm>
            <a:off x="0" y="0"/>
            <a:ext cx="9144000" cy="679132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Charya Dance"/>
          <p:cNvPicPr>
            <a:picLocks noChangeAspect="1" noChangeArrowheads="1"/>
          </p:cNvPicPr>
          <p:nvPr/>
        </p:nvPicPr>
        <p:blipFill>
          <a:blip r:embed="rId3"/>
          <a:srcRect/>
          <a:stretch>
            <a:fillRect/>
          </a:stretch>
        </p:blipFill>
        <p:spPr bwMode="auto">
          <a:xfrm>
            <a:off x="0" y="0"/>
            <a:ext cx="9144000" cy="644366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47_6244"/>
          <p:cNvPicPr>
            <a:picLocks noChangeAspect="1" noChangeArrowheads="1"/>
          </p:cNvPicPr>
          <p:nvPr/>
        </p:nvPicPr>
        <p:blipFill>
          <a:blip r:embed="rId3">
            <a:lum bright="-6000" contrast="6000"/>
          </a:blip>
          <a:srcRect/>
          <a:stretch>
            <a:fillRect/>
          </a:stretch>
        </p:blipFill>
        <p:spPr bwMode="auto">
          <a:xfrm>
            <a:off x="0" y="207963"/>
            <a:ext cx="9144000" cy="596423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body" idx="1"/>
          </p:nvPr>
        </p:nvSpPr>
        <p:spPr>
          <a:xfrm>
            <a:off x="762000" y="228600"/>
            <a:ext cx="7924800" cy="762000"/>
          </a:xfrm>
        </p:spPr>
        <p:txBody>
          <a:bodyPr>
            <a:normAutofit fontScale="92500" lnSpcReduction="10000"/>
          </a:bodyPr>
          <a:lstStyle/>
          <a:p>
            <a:pPr eaLnBrk="1" hangingPunct="1">
              <a:lnSpc>
                <a:spcPct val="90000"/>
              </a:lnSpc>
            </a:pPr>
            <a:endParaRPr lang="en-US" sz="800"/>
          </a:p>
          <a:p>
            <a:pPr>
              <a:lnSpc>
                <a:spcPct val="80000"/>
              </a:lnSpc>
              <a:spcBef>
                <a:spcPct val="0"/>
              </a:spcBef>
              <a:buFontTx/>
              <a:buNone/>
            </a:pPr>
            <a:endParaRPr lang="en-US" sz="900"/>
          </a:p>
          <a:p>
            <a:pPr>
              <a:lnSpc>
                <a:spcPct val="80000"/>
              </a:lnSpc>
              <a:spcBef>
                <a:spcPct val="0"/>
              </a:spcBef>
              <a:buFontTx/>
              <a:buNone/>
            </a:pPr>
            <a:endParaRPr lang="en-US" sz="900"/>
          </a:p>
          <a:p>
            <a:pPr algn="ctr">
              <a:lnSpc>
                <a:spcPct val="80000"/>
              </a:lnSpc>
              <a:spcBef>
                <a:spcPct val="0"/>
              </a:spcBef>
              <a:buFontTx/>
              <a:buNone/>
            </a:pPr>
            <a:r>
              <a:rPr lang="en-US" sz="4000"/>
              <a:t>Art object to D</a:t>
            </a:r>
            <a:r>
              <a:rPr lang="en-US" sz="4000">
                <a:solidFill>
                  <a:schemeClr val="tx2"/>
                </a:solidFill>
              </a:rPr>
              <a:t>ivine object</a:t>
            </a:r>
          </a:p>
        </p:txBody>
      </p:sp>
      <p:pic>
        <p:nvPicPr>
          <p:cNvPr id="96260" name="Picture 3"/>
          <p:cNvPicPr>
            <a:picLocks noChangeAspect="1" noChangeArrowheads="1"/>
          </p:cNvPicPr>
          <p:nvPr/>
        </p:nvPicPr>
        <p:blipFill>
          <a:blip r:embed="rId3"/>
          <a:srcRect/>
          <a:stretch>
            <a:fillRect/>
          </a:stretch>
        </p:blipFill>
        <p:spPr bwMode="auto">
          <a:xfrm>
            <a:off x="4549775" y="0"/>
            <a:ext cx="4594225" cy="6858000"/>
          </a:xfrm>
          <a:prstGeom prst="rect">
            <a:avLst/>
          </a:prstGeom>
          <a:noFill/>
          <a:ln w="9525">
            <a:noFill/>
            <a:miter lim="800000"/>
            <a:headEnd/>
            <a:tailEnd/>
          </a:ln>
        </p:spPr>
      </p:pic>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88900" y="-76200"/>
            <a:ext cx="4330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LRC_018"/>
          <p:cNvPicPr>
            <a:picLocks noChangeAspect="1" noChangeArrowheads="1"/>
          </p:cNvPicPr>
          <p:nvPr/>
        </p:nvPicPr>
        <p:blipFill>
          <a:blip r:embed="rId3"/>
          <a:srcRect/>
          <a:stretch>
            <a:fillRect/>
          </a:stretch>
        </p:blipFill>
        <p:spPr bwMode="auto">
          <a:xfrm>
            <a:off x="0" y="304800"/>
            <a:ext cx="9234488" cy="623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219200" y="5257800"/>
            <a:ext cx="1268413" cy="457200"/>
          </a:xfrm>
          <a:prstGeom prst="rect">
            <a:avLst/>
          </a:prstGeom>
          <a:noFill/>
          <a:ln w="9525">
            <a:noFill/>
            <a:miter lim="800000"/>
            <a:headEnd/>
            <a:tailEnd/>
          </a:ln>
        </p:spPr>
        <p:txBody>
          <a:bodyPr wrap="none">
            <a:prstTxWarp prst="textNoShape">
              <a:avLst/>
            </a:prstTxWarp>
            <a:spAutoFit/>
          </a:bodyPr>
          <a:lstStyle/>
          <a:p>
            <a:r>
              <a:rPr lang="en-US" dirty="0" err="1">
                <a:solidFill>
                  <a:srgbClr val="FFB125"/>
                </a:solidFill>
              </a:rPr>
              <a:t>Kumari</a:t>
            </a:r>
            <a:r>
              <a:rPr lang="en-US" dirty="0"/>
              <a:t>, </a:t>
            </a:r>
          </a:p>
        </p:txBody>
      </p:sp>
      <p:sp>
        <p:nvSpPr>
          <p:cNvPr id="4" name="Rectangle 5"/>
          <p:cNvSpPr txBox="1">
            <a:spLocks noChangeArrowheads="1"/>
          </p:cNvSpPr>
          <p:nvPr/>
        </p:nvSpPr>
        <p:spPr bwMode="auto">
          <a:xfrm>
            <a:off x="6096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B125"/>
              </a:solidFill>
              <a:effectLst/>
              <a:uLnTx/>
              <a:uFillTx/>
              <a:latin typeface="+mj-lt"/>
              <a:ea typeface="ＭＳ Ｐゴシック" charset="-128"/>
              <a:cs typeface="ＭＳ Ｐゴシック" charset="-128"/>
            </a:endParaRPr>
          </a:p>
        </p:txBody>
      </p:sp>
      <p:pic>
        <p:nvPicPr>
          <p:cNvPr id="5" name="Picture 6" descr="11e Kumari"/>
          <p:cNvPicPr>
            <a:picLocks noChangeAspect="1" noChangeArrowheads="1"/>
          </p:cNvPicPr>
          <p:nvPr/>
        </p:nvPicPr>
        <p:blipFill>
          <a:blip r:embed="rId3"/>
          <a:srcRect/>
          <a:stretch>
            <a:fillRect/>
          </a:stretch>
        </p:blipFill>
        <p:spPr bwMode="auto">
          <a:xfrm>
            <a:off x="152400" y="762000"/>
            <a:ext cx="4114800" cy="6197098"/>
          </a:xfrm>
          <a:prstGeom prst="rect">
            <a:avLst/>
          </a:prstGeom>
          <a:noFill/>
          <a:ln w="9525">
            <a:noFill/>
            <a:miter lim="800000"/>
            <a:headEnd/>
            <a:tailEnd/>
          </a:ln>
        </p:spPr>
      </p:pic>
      <p:pic>
        <p:nvPicPr>
          <p:cNvPr id="6" name="Picture 7" descr="116 290 Naro Dakini Large"/>
          <p:cNvPicPr>
            <a:picLocks noChangeAspect="1" noChangeArrowheads="1"/>
          </p:cNvPicPr>
          <p:nvPr/>
        </p:nvPicPr>
        <p:blipFill>
          <a:blip r:embed="rId4"/>
          <a:srcRect/>
          <a:stretch>
            <a:fillRect/>
          </a:stretch>
        </p:blipFill>
        <p:spPr bwMode="auto">
          <a:xfrm>
            <a:off x="4506030" y="762000"/>
            <a:ext cx="448557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
          <p:cNvPicPr>
            <a:picLocks noChangeAspect="1"/>
          </p:cNvPicPr>
          <p:nvPr/>
        </p:nvPicPr>
        <p:blipFill>
          <a:blip r:embed="rId2"/>
          <a:srcRect b="2762"/>
          <a:stretch>
            <a:fillRect/>
          </a:stretch>
        </p:blipFill>
        <p:spPr>
          <a:xfrm>
            <a:off x="3794983" y="762000"/>
            <a:ext cx="5349017" cy="5035686"/>
          </a:xfrm>
          <a:prstGeom prst="rect">
            <a:avLst/>
          </a:prstGeom>
        </p:spPr>
      </p:pic>
      <p:pic>
        <p:nvPicPr>
          <p:cNvPr id="3" name="Picture 2" descr="128 Fig 1 Patan Kumari"/>
          <p:cNvPicPr>
            <a:picLocks noChangeAspect="1" noChangeArrowheads="1"/>
          </p:cNvPicPr>
          <p:nvPr/>
        </p:nvPicPr>
        <p:blipFill>
          <a:blip r:embed="rId3"/>
          <a:srcRect/>
          <a:stretch>
            <a:fillRect/>
          </a:stretch>
        </p:blipFill>
        <p:spPr bwMode="auto">
          <a:xfrm>
            <a:off x="0" y="457200"/>
            <a:ext cx="3794983"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9-102 Fig 3 Kumari"/>
          <p:cNvPicPr>
            <a:picLocks noChangeAspect="1" noChangeArrowheads="1"/>
          </p:cNvPicPr>
          <p:nvPr/>
        </p:nvPicPr>
        <p:blipFill>
          <a:blip r:embed="rId2"/>
          <a:srcRect/>
          <a:stretch>
            <a:fillRect/>
          </a:stretch>
        </p:blipFill>
        <p:spPr bwMode="auto">
          <a:xfrm>
            <a:off x="0" y="152400"/>
            <a:ext cx="4595813" cy="6477000"/>
          </a:xfrm>
          <a:prstGeom prst="rect">
            <a:avLst/>
          </a:prstGeom>
          <a:noFill/>
          <a:ln w="9525">
            <a:noFill/>
            <a:miter lim="800000"/>
            <a:headEnd/>
            <a:tailEnd/>
          </a:ln>
        </p:spPr>
      </p:pic>
      <p:pic>
        <p:nvPicPr>
          <p:cNvPr id="4" name="Shape 3"/>
          <p:cNvPicPr>
            <a:picLocks noChangeAspect="1"/>
          </p:cNvPicPr>
          <p:nvPr/>
        </p:nvPicPr>
        <p:blipFill>
          <a:blip r:embed="rId3"/>
          <a:stretch>
            <a:fillRect/>
          </a:stretch>
        </p:blipFill>
        <p:spPr>
          <a:xfrm>
            <a:off x="4699406" y="152400"/>
            <a:ext cx="4300728" cy="64770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Kumari-Ex"/>
          <p:cNvPicPr>
            <a:picLocks noChangeAspect="1" noChangeArrowheads="1"/>
          </p:cNvPicPr>
          <p:nvPr/>
        </p:nvPicPr>
        <p:blipFill>
          <a:blip r:embed="rId3"/>
          <a:srcRect/>
          <a:stretch>
            <a:fillRect/>
          </a:stretch>
        </p:blipFill>
        <p:spPr bwMode="auto">
          <a:xfrm>
            <a:off x="0" y="388938"/>
            <a:ext cx="9145588" cy="6078537"/>
          </a:xfrm>
          <a:prstGeom prst="rect">
            <a:avLst/>
          </a:prstGeom>
          <a:noFill/>
        </p:spPr>
      </p:pic>
      <p:sp>
        <p:nvSpPr>
          <p:cNvPr id="342019" name="Rectangle 3"/>
          <p:cNvSpPr>
            <a:spLocks noChangeArrowheads="1"/>
          </p:cNvSpPr>
          <p:nvPr/>
        </p:nvSpPr>
        <p:spPr bwMode="auto">
          <a:xfrm>
            <a:off x="2590800" y="6400800"/>
            <a:ext cx="3589338" cy="457200"/>
          </a:xfrm>
          <a:prstGeom prst="rect">
            <a:avLst/>
          </a:prstGeom>
          <a:noFill/>
          <a:ln w="9525">
            <a:noFill/>
            <a:miter lim="800000"/>
            <a:headEnd/>
            <a:tailEnd/>
          </a:ln>
        </p:spPr>
        <p:txBody>
          <a:bodyPr wrap="none">
            <a:prstTxWarp prst="textNoShape">
              <a:avLst/>
            </a:prstTxWarp>
            <a:spAutoFit/>
          </a:bodyPr>
          <a:lstStyle/>
          <a:p>
            <a:r>
              <a:rPr lang="en-US"/>
              <a:t>Honoring the Ex-Kumaris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dirty="0" smtClean="0">
                <a:solidFill>
                  <a:srgbClr val="B7AA68"/>
                </a:solidFill>
              </a:rPr>
              <a:t>1. The Study of Himalayan Art</a:t>
            </a:r>
            <a:endParaRPr lang="en-US" sz="3200" dirty="0">
              <a:solidFill>
                <a:srgbClr val="B7AA68"/>
              </a:solidFill>
            </a:endParaRPr>
          </a:p>
        </p:txBody>
      </p:sp>
      <p:pic>
        <p:nvPicPr>
          <p:cNvPr id="3" name="Picture 7" descr="37 Green Tara"/>
          <p:cNvPicPr>
            <a:picLocks noChangeAspect="1" noChangeArrowheads="1"/>
          </p:cNvPicPr>
          <p:nvPr/>
        </p:nvPicPr>
        <p:blipFill>
          <a:blip r:embed="rId2"/>
          <a:srcRect l="1732" r="1732"/>
          <a:stretch>
            <a:fillRect/>
          </a:stretch>
        </p:blipFill>
        <p:spPr bwMode="auto">
          <a:xfrm>
            <a:off x="212993" y="1295400"/>
            <a:ext cx="4266212" cy="5334000"/>
          </a:xfrm>
          <a:prstGeom prst="rect">
            <a:avLst/>
          </a:prstGeom>
          <a:noFill/>
        </p:spPr>
      </p:pic>
      <p:sp>
        <p:nvSpPr>
          <p:cNvPr id="4" name="TextBox 3"/>
          <p:cNvSpPr txBox="1"/>
          <p:nvPr/>
        </p:nvSpPr>
        <p:spPr>
          <a:xfrm>
            <a:off x="4495800" y="1318736"/>
            <a:ext cx="4337477" cy="5401480"/>
          </a:xfrm>
          <a:prstGeom prst="rect">
            <a:avLst/>
          </a:prstGeom>
          <a:noFill/>
        </p:spPr>
        <p:txBody>
          <a:bodyPr wrap="none" rtlCol="0">
            <a:spAutoFit/>
          </a:bodyPr>
          <a:lstStyle/>
          <a:p>
            <a:pPr>
              <a:buFontTx/>
              <a:buChar char="•"/>
            </a:pPr>
            <a:r>
              <a:rPr lang="en-US" sz="2300" dirty="0" smtClean="0">
                <a:solidFill>
                  <a:srgbClr val="FA9A34"/>
                </a:solidFill>
              </a:rPr>
              <a:t>  Style</a:t>
            </a:r>
          </a:p>
          <a:p>
            <a:pPr>
              <a:buFontTx/>
              <a:buChar char="•"/>
            </a:pPr>
            <a:endParaRPr lang="en-US" sz="2300" dirty="0" smtClean="0">
              <a:solidFill>
                <a:srgbClr val="FA9A34"/>
              </a:solidFill>
            </a:endParaRPr>
          </a:p>
          <a:p>
            <a:pPr>
              <a:buFontTx/>
              <a:buChar char="•"/>
            </a:pPr>
            <a:r>
              <a:rPr lang="en-US" sz="2300" dirty="0" smtClean="0">
                <a:solidFill>
                  <a:srgbClr val="FA9A34"/>
                </a:solidFill>
              </a:rPr>
              <a:t>  Iconography  /  Iconology</a:t>
            </a:r>
          </a:p>
          <a:p>
            <a:pPr>
              <a:buFontTx/>
              <a:buChar char="•"/>
            </a:pPr>
            <a:endParaRPr lang="en-US" sz="2300" dirty="0" smtClean="0">
              <a:solidFill>
                <a:srgbClr val="FA9A34"/>
              </a:solidFill>
            </a:endParaRPr>
          </a:p>
          <a:p>
            <a:pPr>
              <a:buFontTx/>
              <a:buChar char="•"/>
            </a:pPr>
            <a:r>
              <a:rPr lang="en-US" sz="2300" dirty="0" smtClean="0">
                <a:solidFill>
                  <a:srgbClr val="FA9A34"/>
                </a:solidFill>
              </a:rPr>
              <a:t>  Function </a:t>
            </a:r>
          </a:p>
          <a:p>
            <a:endParaRPr lang="en-US" sz="2300" dirty="0" smtClean="0">
              <a:solidFill>
                <a:srgbClr val="FFFFFF"/>
              </a:solidFill>
            </a:endParaRPr>
          </a:p>
          <a:p>
            <a:pPr>
              <a:buFontTx/>
              <a:buChar char="•"/>
            </a:pPr>
            <a:endParaRPr lang="en-US" sz="2300" dirty="0" smtClean="0">
              <a:solidFill>
                <a:srgbClr val="FFFFFF"/>
              </a:solidFill>
            </a:endParaRPr>
          </a:p>
          <a:p>
            <a:pPr>
              <a:buFontTx/>
              <a:buChar char="•"/>
            </a:pPr>
            <a:endParaRPr lang="en-US" sz="2300" dirty="0" smtClean="0">
              <a:solidFill>
                <a:srgbClr val="FFFFFF"/>
              </a:solidFill>
            </a:endParaRPr>
          </a:p>
          <a:p>
            <a:endParaRPr lang="en-US" sz="2300" dirty="0" smtClean="0">
              <a:solidFill>
                <a:srgbClr val="FFFFFF"/>
              </a:solidFill>
            </a:endParaRPr>
          </a:p>
          <a:p>
            <a:endParaRPr lang="en-US" sz="2300" dirty="0" smtClean="0">
              <a:solidFill>
                <a:srgbClr val="FFFFFF"/>
              </a:solidFill>
            </a:endParaRPr>
          </a:p>
          <a:p>
            <a:r>
              <a:rPr lang="en-US" sz="2300" dirty="0" smtClean="0">
                <a:solidFill>
                  <a:srgbClr val="FFFFFF"/>
                </a:solidFill>
              </a:rPr>
              <a:t>* Artist</a:t>
            </a:r>
          </a:p>
          <a:p>
            <a:endParaRPr lang="en-US" sz="2300" dirty="0" smtClean="0">
              <a:solidFill>
                <a:srgbClr val="FFFFFF"/>
              </a:solidFill>
            </a:endParaRPr>
          </a:p>
          <a:p>
            <a:r>
              <a:rPr lang="en-US" sz="2300" dirty="0" smtClean="0">
                <a:solidFill>
                  <a:srgbClr val="FFFFFF"/>
                </a:solidFill>
              </a:rPr>
              <a:t>* Authority (text / priest / teacher)</a:t>
            </a:r>
          </a:p>
          <a:p>
            <a:endParaRPr lang="en-US" sz="2300" dirty="0" smtClean="0">
              <a:solidFill>
                <a:srgbClr val="FFFFFF"/>
              </a:solidFill>
            </a:endParaRPr>
          </a:p>
          <a:p>
            <a:r>
              <a:rPr lang="en-US" sz="2300" dirty="0" smtClean="0">
                <a:solidFill>
                  <a:srgbClr val="FFFFFF"/>
                </a:solidFill>
              </a:rPr>
              <a:t>* Donor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DSC_8699"/>
          <p:cNvPicPr>
            <a:picLocks noChangeAspect="1" noChangeArrowheads="1"/>
          </p:cNvPicPr>
          <p:nvPr/>
        </p:nvPicPr>
        <p:blipFill>
          <a:blip r:embed="rId3"/>
          <a:srcRect/>
          <a:stretch>
            <a:fillRect/>
          </a:stretch>
        </p:blipFill>
        <p:spPr bwMode="auto">
          <a:xfrm>
            <a:off x="0" y="0"/>
            <a:ext cx="5176838" cy="6950075"/>
          </a:xfrm>
          <a:prstGeom prst="rect">
            <a:avLst/>
          </a:prstGeom>
          <a:noFill/>
        </p:spPr>
      </p:pic>
      <p:pic>
        <p:nvPicPr>
          <p:cNvPr id="346115" name="Picture 3" descr="DSC_8534"/>
          <p:cNvPicPr>
            <a:picLocks noChangeAspect="1" noChangeArrowheads="1"/>
          </p:cNvPicPr>
          <p:nvPr/>
        </p:nvPicPr>
        <p:blipFill>
          <a:blip r:embed="rId4"/>
          <a:srcRect/>
          <a:stretch>
            <a:fillRect/>
          </a:stretch>
        </p:blipFill>
        <p:spPr bwMode="auto">
          <a:xfrm>
            <a:off x="5334000" y="914400"/>
            <a:ext cx="3563938" cy="5360988"/>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192"/>
            <a:ext cx="9144000" cy="6071616"/>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7568"/>
          <a:stretch>
            <a:fillRect/>
          </a:stretch>
        </p:blipFill>
        <p:spPr>
          <a:xfrm>
            <a:off x="1600200" y="69905"/>
            <a:ext cx="6263640" cy="3435295"/>
          </a:xfrm>
          <a:prstGeom prst="rect">
            <a:avLst/>
          </a:prstGeom>
        </p:spPr>
      </p:pic>
      <p:pic>
        <p:nvPicPr>
          <p:cNvPr id="3" name="Picture 2"/>
          <p:cNvPicPr>
            <a:picLocks noChangeAspect="1"/>
          </p:cNvPicPr>
          <p:nvPr/>
        </p:nvPicPr>
        <p:blipFill>
          <a:blip r:embed="rId4"/>
          <a:srcRect t="13580" r="5938"/>
          <a:stretch>
            <a:fillRect/>
          </a:stretch>
        </p:blipFill>
        <p:spPr>
          <a:xfrm>
            <a:off x="1600200" y="3620952"/>
            <a:ext cx="6263640" cy="323704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b="17369"/>
          <a:stretch>
            <a:fillRect/>
          </a:stretch>
        </p:blipFill>
        <p:spPr>
          <a:xfrm>
            <a:off x="0" y="685800"/>
            <a:ext cx="9144000" cy="5017008"/>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endParaRPr lang="en-US"/>
          </a:p>
        </p:txBody>
      </p:sp>
      <p:pic>
        <p:nvPicPr>
          <p:cNvPr id="84995" name="Picture 4" descr="26_5989 Demo end2"/>
          <p:cNvPicPr>
            <a:picLocks noChangeAspect="1" noChangeArrowheads="1"/>
          </p:cNvPicPr>
          <p:nvPr/>
        </p:nvPicPr>
        <p:blipFill>
          <a:blip r:embed="rId3">
            <a:lum contrast="6000"/>
          </a:blip>
          <a:srcRect/>
          <a:stretch>
            <a:fillRect/>
          </a:stretch>
        </p:blipFill>
        <p:spPr bwMode="auto">
          <a:xfrm>
            <a:off x="381000" y="0"/>
            <a:ext cx="4559299" cy="6858000"/>
          </a:xfrm>
          <a:prstGeom prst="rect">
            <a:avLst/>
          </a:prstGeom>
          <a:noFill/>
          <a:ln w="9525">
            <a:noFill/>
            <a:miter lim="800000"/>
            <a:headEnd/>
            <a:tailEnd/>
          </a:ln>
        </p:spPr>
      </p:pic>
      <p:pic>
        <p:nvPicPr>
          <p:cNvPr id="84996" name="Picture 5" descr="KashmirVairocana"/>
          <p:cNvPicPr>
            <a:picLocks noChangeAspect="1" noChangeArrowheads="1"/>
          </p:cNvPicPr>
          <p:nvPr/>
        </p:nvPicPr>
        <p:blipFill>
          <a:blip r:embed="rId4"/>
          <a:srcRect l="29775" t="6016" r="35382" b="45566"/>
          <a:stretch>
            <a:fillRect/>
          </a:stretch>
        </p:blipFill>
        <p:spPr bwMode="auto">
          <a:xfrm>
            <a:off x="5014820" y="0"/>
            <a:ext cx="329098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026"/>
          <p:cNvSpPr>
            <a:spLocks noGrp="1" noChangeArrowheads="1"/>
          </p:cNvSpPr>
          <p:nvPr>
            <p:ph type="title" idx="4294967295"/>
          </p:nvPr>
        </p:nvSpPr>
        <p:spPr>
          <a:xfrm>
            <a:off x="457200" y="1828800"/>
            <a:ext cx="7772400" cy="609600"/>
          </a:xfrm>
        </p:spPr>
        <p:txBody>
          <a:bodyPr>
            <a:normAutofit fontScale="90000"/>
          </a:bodyPr>
          <a:lstStyle/>
          <a:p>
            <a:r>
              <a:rPr lang="en-US" dirty="0">
                <a:solidFill>
                  <a:srgbClr val="B7AA68"/>
                </a:solidFill>
              </a:rPr>
              <a:t>Art as Tool for explaining</a:t>
            </a:r>
            <a:br>
              <a:rPr lang="en-US" dirty="0">
                <a:solidFill>
                  <a:srgbClr val="B7AA68"/>
                </a:solidFill>
              </a:rPr>
            </a:br>
            <a:r>
              <a:rPr lang="en-US" dirty="0">
                <a:solidFill>
                  <a:srgbClr val="B7AA68"/>
                </a:solidFill>
              </a:rPr>
              <a:t>the Buddhist teachings:</a:t>
            </a:r>
            <a:br>
              <a:rPr lang="en-US" dirty="0">
                <a:solidFill>
                  <a:srgbClr val="B7AA68"/>
                </a:solidFill>
              </a:rPr>
            </a:br>
            <a:r>
              <a:rPr lang="en-US" dirty="0">
                <a:solidFill>
                  <a:srgbClr val="B7AA68"/>
                </a:solidFill>
              </a:rPr>
              <a:t/>
            </a:r>
            <a:br>
              <a:rPr lang="en-US" dirty="0">
                <a:solidFill>
                  <a:srgbClr val="B7AA68"/>
                </a:solidFill>
              </a:rPr>
            </a:br>
            <a:endParaRPr lang="en-US" dirty="0">
              <a:solidFill>
                <a:srgbClr val="B7AA68"/>
              </a:solidFill>
            </a:endParaRPr>
          </a:p>
        </p:txBody>
      </p:sp>
      <p:sp>
        <p:nvSpPr>
          <p:cNvPr id="212995" name="Rectangle 1027"/>
          <p:cNvSpPr>
            <a:spLocks noChangeArrowheads="1"/>
          </p:cNvSpPr>
          <p:nvPr/>
        </p:nvSpPr>
        <p:spPr bwMode="auto">
          <a:xfrm>
            <a:off x="762001" y="3260725"/>
            <a:ext cx="8153399" cy="2031325"/>
          </a:xfrm>
          <a:prstGeom prst="rect">
            <a:avLst/>
          </a:prstGeom>
          <a:noFill/>
          <a:ln w="9525">
            <a:noFill/>
            <a:miter lim="800000"/>
            <a:headEnd/>
            <a:tailEnd/>
          </a:ln>
          <a:effectLst/>
        </p:spPr>
        <p:txBody>
          <a:bodyPr wrap="square">
            <a:prstTxWarp prst="textNoShape">
              <a:avLst/>
            </a:prstTxWarp>
            <a:spAutoFit/>
          </a:bodyPr>
          <a:lstStyle/>
          <a:p>
            <a:pPr>
              <a:buFontTx/>
              <a:buChar char="-"/>
            </a:pPr>
            <a:r>
              <a:rPr lang="en-US" dirty="0">
                <a:solidFill>
                  <a:schemeClr val="bg1"/>
                </a:solidFill>
              </a:rPr>
              <a:t>Through NARRATIVE STORIES</a:t>
            </a:r>
          </a:p>
          <a:p>
            <a:endParaRPr lang="en-US" dirty="0">
              <a:solidFill>
                <a:schemeClr val="bg1"/>
              </a:solidFill>
            </a:endParaRPr>
          </a:p>
          <a:p>
            <a:pPr>
              <a:buFontTx/>
              <a:buChar char="-"/>
            </a:pPr>
            <a:r>
              <a:rPr lang="en-US" dirty="0">
                <a:solidFill>
                  <a:schemeClr val="bg1"/>
                </a:solidFill>
              </a:rPr>
              <a:t>Through ICONOGRAPHIC FORMS </a:t>
            </a:r>
            <a:r>
              <a:rPr lang="en-US" dirty="0" smtClean="0">
                <a:solidFill>
                  <a:schemeClr val="bg1"/>
                </a:solidFill>
              </a:rPr>
              <a:t>– THEMES</a:t>
            </a:r>
          </a:p>
          <a:p>
            <a:pPr>
              <a:buFontTx/>
              <a:buChar char="-"/>
            </a:pPr>
            <a:endParaRPr lang="en-US" dirty="0" smtClean="0">
              <a:solidFill>
                <a:schemeClr val="bg1"/>
              </a:solidFill>
            </a:endParaRPr>
          </a:p>
          <a:p>
            <a:pPr>
              <a:buFontTx/>
              <a:buChar char="-"/>
            </a:pPr>
            <a:r>
              <a:rPr lang="en-US" dirty="0" smtClean="0">
                <a:solidFill>
                  <a:schemeClr val="bg1"/>
                </a:solidFill>
              </a:rPr>
              <a:t>Note: usually the donor/sponsor/patron is identified in the art, but not the artist.</a:t>
            </a:r>
            <a:endParaRPr lang="en-US" dirty="0">
              <a:solidFill>
                <a:schemeClr val="bg1"/>
              </a:solidFill>
            </a:endParaRPr>
          </a:p>
          <a:p>
            <a:pPr>
              <a:buFontTx/>
              <a:buChar char="-"/>
            </a:pPr>
            <a:endParaRPr lang="en-US" dirty="0">
              <a:solidFill>
                <a:schemeClr val="bg1"/>
              </a:solidFill>
            </a:endParaRPr>
          </a:p>
          <a:p>
            <a:pPr>
              <a:buFontTx/>
              <a:buChar char="-"/>
            </a:pPr>
            <a:endParaRPr lang="en-US"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ChangeArrowheads="1"/>
          </p:cNvSpPr>
          <p:nvPr/>
        </p:nvSpPr>
        <p:spPr bwMode="auto">
          <a:xfrm>
            <a:off x="3789363" y="1662113"/>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55331" name="Rectangle 3"/>
          <p:cNvSpPr>
            <a:spLocks noChangeArrowheads="1"/>
          </p:cNvSpPr>
          <p:nvPr/>
        </p:nvSpPr>
        <p:spPr bwMode="auto">
          <a:xfrm>
            <a:off x="608013" y="1519238"/>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355332" name="Picture 4"/>
          <p:cNvPicPr>
            <a:picLocks noChangeAspect="1" noChangeArrowheads="1"/>
          </p:cNvPicPr>
          <p:nvPr/>
        </p:nvPicPr>
        <p:blipFill>
          <a:blip r:embed="rId3">
            <a:lum contrast="12000"/>
          </a:blip>
          <a:srcRect/>
          <a:stretch>
            <a:fillRect/>
          </a:stretch>
        </p:blipFill>
        <p:spPr bwMode="auto">
          <a:xfrm>
            <a:off x="0" y="0"/>
            <a:ext cx="8839200" cy="6234113"/>
          </a:xfrm>
          <a:prstGeom prst="rect">
            <a:avLst/>
          </a:prstGeom>
          <a:noFill/>
        </p:spPr>
      </p:pic>
      <p:sp>
        <p:nvSpPr>
          <p:cNvPr id="355333" name="Rectangle 5"/>
          <p:cNvSpPr>
            <a:spLocks noChangeArrowheads="1"/>
          </p:cNvSpPr>
          <p:nvPr/>
        </p:nvSpPr>
        <p:spPr bwMode="auto">
          <a:xfrm>
            <a:off x="1524000" y="6400800"/>
            <a:ext cx="6481763" cy="457200"/>
          </a:xfrm>
          <a:prstGeom prst="rect">
            <a:avLst/>
          </a:prstGeom>
          <a:noFill/>
          <a:ln w="9525">
            <a:noFill/>
            <a:miter lim="800000"/>
            <a:headEnd/>
            <a:tailEnd/>
          </a:ln>
          <a:effectLst/>
        </p:spPr>
        <p:txBody>
          <a:bodyPr wrap="none">
            <a:prstTxWarp prst="textNoShape">
              <a:avLst/>
            </a:prstTxWarp>
            <a:spAutoFit/>
          </a:bodyPr>
          <a:lstStyle/>
          <a:p>
            <a:r>
              <a:rPr lang="en-US">
                <a:solidFill>
                  <a:srgbClr val="FFDE8B"/>
                </a:solidFill>
              </a:rPr>
              <a:t>Birth of the Buddha, Ca. 2ndc. CE. Kushana Period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nodePh="1">
                                  <p:stCondLst>
                                    <p:cond delay="0"/>
                                  </p:stCondLst>
                                  <p:endCondLst>
                                    <p:cond delay="0"/>
                                  </p:endCondLst>
                                  <p:childTnLst>
                                    <p:set>
                                      <p:cBhvr>
                                        <p:cTn id="6" dur="1" fill="hold">
                                          <p:stCondLst>
                                            <p:cond delay="0"/>
                                          </p:stCondLst>
                                        </p:cTn>
                                        <p:tgtEl>
                                          <p:spTgt spid="355331"/>
                                        </p:tgtEl>
                                        <p:attrNameLst>
                                          <p:attrName>style.visibility</p:attrName>
                                        </p:attrNameLst>
                                      </p:cBhvr>
                                      <p:to>
                                        <p:strVal val="visible"/>
                                      </p:to>
                                    </p:set>
                                    <p:animEffect transition="in" filter="box(out)">
                                      <p:cBhvr>
                                        <p:cTn id="7" dur="500"/>
                                        <p:tgtEl>
                                          <p:spTgt spid="355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avijaya2_SM.jpg"/>
          <p:cNvPicPr>
            <a:picLocks noChangeAspect="1"/>
          </p:cNvPicPr>
          <p:nvPr/>
        </p:nvPicPr>
        <p:blipFill>
          <a:blip r:embed="rId3"/>
          <a:stretch>
            <a:fillRect/>
          </a:stretch>
        </p:blipFill>
        <p:spPr>
          <a:xfrm>
            <a:off x="1914144" y="0"/>
            <a:ext cx="5315712"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5633</TotalTime>
  <Words>2394</Words>
  <Application>Microsoft Macintosh PowerPoint</Application>
  <PresentationFormat>On-screen Show (4:3)</PresentationFormat>
  <Paragraphs>281</Paragraphs>
  <Slides>64</Slides>
  <Notes>48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Document</vt:lpstr>
      <vt:lpstr>Slide 1</vt:lpstr>
      <vt:lpstr>Slide 2</vt:lpstr>
      <vt:lpstr>Slide 3</vt:lpstr>
      <vt:lpstr>Slide 4</vt:lpstr>
      <vt:lpstr>Slide 5</vt:lpstr>
      <vt:lpstr>1. The Study of Himalayan Art</vt:lpstr>
      <vt:lpstr>Art as Tool for explaining the Buddhist teachings:  </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Jataka Stories</vt:lpstr>
      <vt:lpstr>The Great-Hearted Monkey Jataka</vt:lpstr>
      <vt:lpstr>Slide 26</vt:lpstr>
      <vt:lpstr>Slide 27</vt:lpstr>
      <vt:lpstr>Slide 28</vt:lpstr>
      <vt:lpstr>Slide 29</vt:lpstr>
      <vt:lpstr>Slide 30</vt:lpstr>
      <vt:lpstr>Slide 31</vt:lpstr>
      <vt:lpstr>Activity</vt:lpstr>
      <vt:lpstr>Slide 33</vt:lpstr>
      <vt:lpstr>Slide 34</vt:lpstr>
      <vt:lpstr>Slide 35</vt:lpstr>
      <vt:lpstr>Slide 36</vt:lpstr>
      <vt:lpstr>Himalayan Buddhism: Nepal, Tibet, Bhutan, Mongolia   Tantric Buddhism Vajrayana (Diamond Path)</vt:lpstr>
      <vt:lpstr>Slide 38</vt:lpstr>
      <vt:lpstr>Slide 39</vt:lpstr>
      <vt:lpstr>Slide 40</vt:lpstr>
      <vt:lpstr>Slide 41</vt:lpstr>
      <vt:lpstr>Slide 42</vt:lpstr>
      <vt:lpstr>Slide 43</vt:lpstr>
      <vt:lpstr>ART AND PRACTICE </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Dina Bangdel</dc:creator>
  <cp:lastModifiedBy>Holy Cross</cp:lastModifiedBy>
  <cp:revision>352</cp:revision>
  <dcterms:created xsi:type="dcterms:W3CDTF">2011-07-14T21:39:59Z</dcterms:created>
  <dcterms:modified xsi:type="dcterms:W3CDTF">2011-07-29T02:40:47Z</dcterms:modified>
</cp:coreProperties>
</file>