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78" r:id="rId2"/>
    <p:sldId id="256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3" r:id="rId14"/>
    <p:sldId id="270" r:id="rId15"/>
    <p:sldId id="271" r:id="rId16"/>
    <p:sldId id="272" r:id="rId17"/>
    <p:sldId id="266" r:id="rId18"/>
    <p:sldId id="274" r:id="rId19"/>
    <p:sldId id="277" r:id="rId20"/>
    <p:sldId id="279" r:id="rId21"/>
    <p:sldId id="275" r:id="rId22"/>
  </p:sldIdLst>
  <p:sldSz cx="9144000" cy="6858000" type="screen4x3"/>
  <p:notesSz cx="6858000" cy="9144000"/>
  <p:embeddedFontLst>
    <p:embeddedFont>
      <p:font typeface="Tempus Sans ITC" pitchFamily="82" charset="0"/>
      <p:regular r:id="rId23"/>
    </p:embeddedFont>
  </p:embeddedFontLst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4E28FF3A-0F06-4972-973D-F90E5583E5D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P:\!Themes\Expedition\EXPHORS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EBF43-5E2E-48FB-AC25-454EBCF50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457E-9AF5-4CC5-8984-70F5FAE1D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28A9A-5DB5-4B28-92D3-43412F8AC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27727-251F-4F7B-9C1D-0D8B45836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68EB9-D086-4D6D-9245-5DB47D743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BDA33-EF51-47B4-A7E6-29DB3C631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CD510-4493-41A1-9502-AD4D0D8B3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55FF5-BE02-489E-9BE1-4908242EB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14088-337F-4C20-931D-D36C91CE4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7605B-6BC8-436A-BFE9-913E642FC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 descr="C:\My Documents\bits\Expbanna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</p:spPr>
      </p:pic>
      <p:sp>
        <p:nvSpPr>
          <p:cNvPr id="3075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63CCEAF6-F1BF-4206-BBFE-353079C70E3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1031" descr="P:\!Themes\Expedition\EXPHORSA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</p:spPr>
      </p:pic>
      <p:sp>
        <p:nvSpPr>
          <p:cNvPr id="3080" name="Rectangle 10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ligions.pppst.com/hinduism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hindudevotion.com/brahma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hindudevotion.com/vishnu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hindudevotion.com/shiva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ndudevotion.com/hanuman.html" TargetMode="External"/><Relationship Id="rId13" Type="http://schemas.openxmlformats.org/officeDocument/2006/relationships/image" Target="../media/image24.gif"/><Relationship Id="rId18" Type="http://schemas.openxmlformats.org/officeDocument/2006/relationships/image" Target="../media/image12.gif"/><Relationship Id="rId3" Type="http://schemas.openxmlformats.org/officeDocument/2006/relationships/image" Target="../media/image8.jpeg"/><Relationship Id="rId7" Type="http://schemas.openxmlformats.org/officeDocument/2006/relationships/image" Target="../media/image21.jpeg"/><Relationship Id="rId12" Type="http://schemas.openxmlformats.org/officeDocument/2006/relationships/hyperlink" Target="http://www.hindudevotion.com/lakshmi.html" TargetMode="External"/><Relationship Id="rId17" Type="http://schemas.openxmlformats.org/officeDocument/2006/relationships/image" Target="../media/image14.jpeg"/><Relationship Id="rId2" Type="http://schemas.openxmlformats.org/officeDocument/2006/relationships/hyperlink" Target="http://www.hindudevotion.com/brahma.html" TargetMode="External"/><Relationship Id="rId16" Type="http://schemas.openxmlformats.org/officeDocument/2006/relationships/hyperlink" Target="http://www.hindudevotion.com/shiva.html" TargetMode="Externa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indudevotion.com/ganesh.html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gif"/><Relationship Id="rId15" Type="http://schemas.openxmlformats.org/officeDocument/2006/relationships/image" Target="../media/image25.jpeg"/><Relationship Id="rId10" Type="http://schemas.openxmlformats.org/officeDocument/2006/relationships/hyperlink" Target="http://www.hindudevotion.com/krishna.html" TargetMode="External"/><Relationship Id="rId19" Type="http://schemas.openxmlformats.org/officeDocument/2006/relationships/hyperlink" Target="http://www.hindudevotion.com/vishnu.html" TargetMode="External"/><Relationship Id="rId4" Type="http://schemas.openxmlformats.org/officeDocument/2006/relationships/hyperlink" Target="http://www.hindudevotion.com/durga.html" TargetMode="External"/><Relationship Id="rId9" Type="http://schemas.openxmlformats.org/officeDocument/2006/relationships/image" Target="../media/image22.jpeg"/><Relationship Id="rId14" Type="http://schemas.openxmlformats.org/officeDocument/2006/relationships/hyperlink" Target="http://www.hindudevotion.com/saraswati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jdeepa.com/vmandir/vmandirindex.htm" TargetMode="External"/><Relationship Id="rId7" Type="http://schemas.openxmlformats.org/officeDocument/2006/relationships/hyperlink" Target="http://www.btinternet.com/~vivekananda/schools1.htm" TargetMode="External"/><Relationship Id="rId2" Type="http://schemas.openxmlformats.org/officeDocument/2006/relationships/hyperlink" Target="http://www.hindun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jdeepa.com/vmandir/link/link.html" TargetMode="External"/><Relationship Id="rId5" Type="http://schemas.openxmlformats.org/officeDocument/2006/relationships/hyperlink" Target="http://www.rajdeepa.com/vmandir/hindu/faq/faq.html" TargetMode="External"/><Relationship Id="rId4" Type="http://schemas.openxmlformats.org/officeDocument/2006/relationships/hyperlink" Target="http://www.rajdeepa.com/vmandir/hindu/gods/god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societymuseum.com/ES1_V.asp?power=on&amp;sFile=puja&amp;sType=wmv" TargetMode="External"/><Relationship Id="rId2" Type="http://schemas.openxmlformats.org/officeDocument/2006/relationships/hyperlink" Target="http://www.asiasocietymuseum.com/ES1_V.asp?power=on&amp;sFile=homeritual&amp;sType=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asiasocietymuseum.com/ES1_V.asp?power=on&amp;sFile=darshan&amp;sType=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http://religions.pppst.com/hinduism.html</a:t>
            </a: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Modified by N. Power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 smtClean="0"/>
              <a:t>is Hinduism?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Who do Hindus worship? – </a:t>
            </a:r>
            <a:br>
              <a:rPr lang="en-US" b="1">
                <a:latin typeface="Tempus Sans ITC" pitchFamily="82" charset="0"/>
              </a:rPr>
            </a:br>
            <a:r>
              <a:rPr lang="en-US" sz="3600" b="1">
                <a:latin typeface="Tempus Sans ITC" pitchFamily="82" charset="0"/>
              </a:rPr>
              <a:t>the major gods of the Hindu Pantheon</a:t>
            </a:r>
          </a:p>
        </p:txBody>
      </p:sp>
      <p:pic>
        <p:nvPicPr>
          <p:cNvPr id="16387" name="Picture 3" descr="http://www.hindudevotion.com/brahm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17145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46400" y="1981200"/>
            <a:ext cx="429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Brahma</a:t>
            </a:r>
            <a:r>
              <a:rPr lang="en-US" sz="3200" b="1">
                <a:latin typeface="Tempus Sans ITC" pitchFamily="82" charset="0"/>
              </a:rPr>
              <a:t>, the creator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Who do Hindus worship? – </a:t>
            </a:r>
            <a:br>
              <a:rPr lang="en-US" b="1">
                <a:latin typeface="Tempus Sans ITC" pitchFamily="82" charset="0"/>
              </a:rPr>
            </a:br>
            <a:r>
              <a:rPr lang="en-US" sz="3600" b="1">
                <a:latin typeface="Tempus Sans ITC" pitchFamily="82" charset="0"/>
              </a:rPr>
              <a:t>the major gods of the Hindu Pantheon</a:t>
            </a:r>
          </a:p>
        </p:txBody>
      </p:sp>
      <p:pic>
        <p:nvPicPr>
          <p:cNvPr id="17411" name="Picture 3" descr="http://www.hindudevotion.com/vv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819400"/>
            <a:ext cx="177165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416300" y="2057400"/>
            <a:ext cx="450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Vishnu</a:t>
            </a:r>
            <a:r>
              <a:rPr lang="en-US" sz="3200" b="1">
                <a:latin typeface="Tempus Sans ITC" pitchFamily="82" charset="0"/>
              </a:rPr>
              <a:t>, the preserver god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103313" y="5119688"/>
            <a:ext cx="693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empus Sans ITC" pitchFamily="82" charset="0"/>
              </a:rPr>
              <a:t>Incarnates as ten </a:t>
            </a: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avatars</a:t>
            </a:r>
            <a:r>
              <a:rPr lang="en-US" sz="2800" b="1">
                <a:latin typeface="Tempus Sans ITC" pitchFamily="82" charset="0"/>
              </a:rPr>
              <a:t> (descents) including: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324100" y="5562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Tempus Sans ITC" pitchFamily="82" charset="0"/>
              </a:rPr>
              <a:t>Rama</a:t>
            </a:r>
            <a:r>
              <a:rPr lang="en-US">
                <a:latin typeface="Tempus Sans ITC" pitchFamily="82" charset="0"/>
              </a:rPr>
              <a:t> (featured in the Ramayana)</a:t>
            </a:r>
          </a:p>
        </p:txBody>
      </p:sp>
      <p:pic>
        <p:nvPicPr>
          <p:cNvPr id="17415" name="Picture 7" descr="C:\My Documents\My Pictures\Hindu Deities\RamaSit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9638" y="1828800"/>
            <a:ext cx="1757362" cy="2395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316163" y="5943600"/>
            <a:ext cx="507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Tempus Sans ITC" pitchFamily="82" charset="0"/>
              </a:rPr>
              <a:t>Krishna</a:t>
            </a:r>
            <a:r>
              <a:rPr lang="en-US">
                <a:latin typeface="Tempus Sans ITC" pitchFamily="82" charset="0"/>
              </a:rPr>
              <a:t> (featured in the Mahabharata)</a:t>
            </a:r>
          </a:p>
        </p:txBody>
      </p:sp>
      <p:pic>
        <p:nvPicPr>
          <p:cNvPr id="17417" name="Picture 9" descr="C:\My Documents\My Pictures\Hindu Deities\KrishnaRadha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3488" y="2609850"/>
            <a:ext cx="1763712" cy="2571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987425" y="6324600"/>
            <a:ext cx="766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empus Sans ITC" pitchFamily="82" charset="0"/>
              </a:rPr>
              <a:t>(Each shown with his consort, </a:t>
            </a:r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Sita</a:t>
            </a:r>
            <a:r>
              <a:rPr lang="en-US">
                <a:latin typeface="Tempus Sans ITC" pitchFamily="82" charset="0"/>
              </a:rPr>
              <a:t> and </a:t>
            </a:r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Radha</a:t>
            </a:r>
            <a:r>
              <a:rPr lang="en-US">
                <a:latin typeface="Tempus Sans ITC" pitchFamily="82" charset="0"/>
              </a:rPr>
              <a:t>, respectively)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6" grpId="0" autoUpdateAnimBg="0"/>
      <p:bldP spid="174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Who do Hindus worship? – </a:t>
            </a:r>
            <a:br>
              <a:rPr lang="en-US" b="1">
                <a:latin typeface="Tempus Sans ITC" pitchFamily="82" charset="0"/>
              </a:rPr>
            </a:br>
            <a:r>
              <a:rPr lang="en-US" sz="3600" b="1">
                <a:latin typeface="Tempus Sans ITC" pitchFamily="82" charset="0"/>
              </a:rPr>
              <a:t>the major gods of the Hindu Pantheon</a:t>
            </a:r>
          </a:p>
        </p:txBody>
      </p:sp>
      <p:pic>
        <p:nvPicPr>
          <p:cNvPr id="18435" name="Picture 3" descr="http://www.hindudevotion.com/shiv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438400"/>
            <a:ext cx="1806575" cy="21367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92275" y="1752600"/>
            <a:ext cx="6613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Shiva</a:t>
            </a:r>
            <a:r>
              <a:rPr lang="en-US" sz="3200" b="1">
                <a:latin typeface="Tempus Sans ITC" pitchFamily="82" charset="0"/>
              </a:rPr>
              <a:t>, god of constructive destruction</a:t>
            </a:r>
            <a:br>
              <a:rPr lang="en-US" sz="3200" b="1">
                <a:latin typeface="Tempus Sans ITC" pitchFamily="82" charset="0"/>
              </a:rPr>
            </a:br>
            <a:r>
              <a:rPr lang="en-US" sz="2800" b="1">
                <a:latin typeface="Tempus Sans ITC" pitchFamily="82" charset="0"/>
              </a:rPr>
              <a:t>(the transformer)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38200" y="2667000"/>
            <a:ext cx="487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Tempus Sans ITC" pitchFamily="82" charset="0"/>
              </a:rPr>
              <a:t>Appears as Shiva </a:t>
            </a: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Nataraj</a:t>
            </a:r>
            <a:r>
              <a:rPr lang="en-US" sz="2800" b="1">
                <a:latin typeface="Tempus Sans ITC" pitchFamily="82" charset="0"/>
              </a:rPr>
              <a:t>,</a:t>
            </a:r>
            <a:br>
              <a:rPr lang="en-US" sz="2800" b="1">
                <a:latin typeface="Tempus Sans ITC" pitchFamily="82" charset="0"/>
              </a:rPr>
            </a:br>
            <a:r>
              <a:rPr lang="en-US" sz="2800" b="1">
                <a:latin typeface="Tempus Sans ITC" pitchFamily="82" charset="0"/>
              </a:rPr>
              <a:t>lord of the dance of creation…</a:t>
            </a:r>
          </a:p>
        </p:txBody>
      </p:sp>
      <p:pic>
        <p:nvPicPr>
          <p:cNvPr id="18438" name="Picture 6" descr="C:\My Documents\My Pictures\Hindu Deities\shivanataraj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602038"/>
            <a:ext cx="1828800" cy="188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752600" y="560705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2800" b="1">
                <a:latin typeface="Tempus Sans ITC" pitchFamily="82" charset="0"/>
              </a:rPr>
              <a:t>and with his wife, </a:t>
            </a: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Parvati</a:t>
            </a:r>
            <a:r>
              <a:rPr lang="en-US" sz="2800" b="1">
                <a:latin typeface="Tempus Sans ITC" pitchFamily="82" charset="0"/>
              </a:rPr>
              <a:t>, and son </a:t>
            </a: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Ganesha</a:t>
            </a:r>
            <a:b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</a:br>
            <a:r>
              <a:rPr lang="en-US" sz="2800" b="1">
                <a:latin typeface="Tempus Sans ITC" pitchFamily="82" charset="0"/>
              </a:rPr>
              <a:t>(the elephant headed remover of obstacles)</a:t>
            </a:r>
          </a:p>
        </p:txBody>
      </p:sp>
      <p:pic>
        <p:nvPicPr>
          <p:cNvPr id="18440" name="Picture 8" descr="http://www.hindudevotion.com/shivafamily1.jpg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343400"/>
            <a:ext cx="1806575" cy="213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about the goddesses?</a:t>
            </a:r>
            <a:br>
              <a:rPr lang="en-US" b="1">
                <a:latin typeface="Tempus Sans ITC" pitchFamily="82" charset="0"/>
              </a:rPr>
            </a:br>
            <a:r>
              <a:rPr lang="en-US" sz="3600" b="1" i="1">
                <a:solidFill>
                  <a:schemeClr val="hlink"/>
                </a:solidFill>
                <a:latin typeface="Tempus Sans ITC" pitchFamily="82" charset="0"/>
              </a:rPr>
              <a:t>Devi</a:t>
            </a:r>
            <a:r>
              <a:rPr lang="en-US" sz="3600" b="1">
                <a:latin typeface="Tempus Sans ITC" pitchFamily="82" charset="0"/>
              </a:rPr>
              <a:t> – the feminine divine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66800" y="1828800"/>
            <a:ext cx="7097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Saraswati</a:t>
            </a:r>
            <a:r>
              <a:rPr lang="en-US" sz="3200" b="1">
                <a:latin typeface="Tempus Sans ITC" pitchFamily="82" charset="0"/>
              </a:rPr>
              <a:t>, goddess of wisdom, consort of</a:t>
            </a:r>
            <a:br>
              <a:rPr lang="en-US" sz="3200" b="1">
                <a:latin typeface="Tempus Sans ITC" pitchFamily="82" charset="0"/>
              </a:rPr>
            </a:br>
            <a:r>
              <a:rPr lang="en-US" sz="3200" b="1">
                <a:latin typeface="Tempus Sans ITC" pitchFamily="82" charset="0"/>
              </a:rPr>
              <a:t>Brahma</a:t>
            </a:r>
          </a:p>
        </p:txBody>
      </p:sp>
      <p:pic>
        <p:nvPicPr>
          <p:cNvPr id="22532" name="Picture 4" descr="C:\My Documents\My Pictures\Hindu Deities\saraswath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200400"/>
            <a:ext cx="20796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about the goddesses?</a:t>
            </a:r>
            <a:br>
              <a:rPr lang="en-US" b="1">
                <a:latin typeface="Tempus Sans ITC" pitchFamily="82" charset="0"/>
              </a:rPr>
            </a:br>
            <a:r>
              <a:rPr lang="en-US" sz="3600" b="1" i="1">
                <a:solidFill>
                  <a:schemeClr val="hlink"/>
                </a:solidFill>
                <a:latin typeface="Tempus Sans ITC" pitchFamily="82" charset="0"/>
              </a:rPr>
              <a:t>Devi</a:t>
            </a:r>
            <a:r>
              <a:rPr lang="en-US" sz="3600" b="1">
                <a:latin typeface="Tempus Sans ITC" pitchFamily="82" charset="0"/>
              </a:rPr>
              <a:t> – the feminine divine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66800" y="28194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Font typeface="Wingdings" charset="2"/>
              <a:buNone/>
            </a:pPr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Lakshmi</a:t>
            </a:r>
            <a:r>
              <a:rPr lang="en-US" sz="3200" b="1">
                <a:latin typeface="Tempus Sans ITC" pitchFamily="82" charset="0"/>
              </a:rPr>
              <a:t>, goddess of good fortune, consort</a:t>
            </a:r>
            <a:br>
              <a:rPr lang="en-US" sz="3200" b="1">
                <a:latin typeface="Tempus Sans ITC" pitchFamily="82" charset="0"/>
              </a:rPr>
            </a:br>
            <a:r>
              <a:rPr lang="en-US" sz="3200" b="1">
                <a:latin typeface="Tempus Sans ITC" pitchFamily="82" charset="0"/>
              </a:rPr>
              <a:t>of Vishnu</a:t>
            </a:r>
          </a:p>
        </p:txBody>
      </p:sp>
      <p:pic>
        <p:nvPicPr>
          <p:cNvPr id="19460" name="Picture 4" descr="C:\My Documents\My Pictures\Hindu Deities\Laksh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581400"/>
            <a:ext cx="2422525" cy="279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about the goddesses?</a:t>
            </a:r>
            <a:br>
              <a:rPr lang="en-US" b="1">
                <a:latin typeface="Tempus Sans ITC" pitchFamily="82" charset="0"/>
              </a:rPr>
            </a:br>
            <a:r>
              <a:rPr lang="en-US" sz="3600" b="1" i="1">
                <a:solidFill>
                  <a:schemeClr val="hlink"/>
                </a:solidFill>
                <a:latin typeface="Tempus Sans ITC" pitchFamily="82" charset="0"/>
              </a:rPr>
              <a:t>Devi</a:t>
            </a:r>
            <a:r>
              <a:rPr lang="en-US" sz="3600" b="1">
                <a:latin typeface="Tempus Sans ITC" pitchFamily="82" charset="0"/>
              </a:rPr>
              <a:t> – the feminine divine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90600" y="3687763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Parvati</a:t>
            </a:r>
            <a:r>
              <a:rPr lang="en-US" sz="3200" b="1">
                <a:latin typeface="Tempus Sans ITC" pitchFamily="82" charset="0"/>
              </a:rPr>
              <a:t>, divine mother, wife of</a:t>
            </a:r>
            <a:br>
              <a:rPr lang="en-US" sz="3200" b="1">
                <a:latin typeface="Tempus Sans ITC" pitchFamily="82" charset="0"/>
              </a:rPr>
            </a:br>
            <a:r>
              <a:rPr lang="en-US" sz="3200" b="1">
                <a:latin typeface="Tempus Sans ITC" pitchFamily="82" charset="0"/>
              </a:rPr>
              <a:t>Shiva</a:t>
            </a:r>
          </a:p>
        </p:txBody>
      </p:sp>
      <p:pic>
        <p:nvPicPr>
          <p:cNvPr id="20484" name="Picture 4" descr="C:\My Documents\My Pictures\Hindu Deities\ShivaParva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3638550"/>
            <a:ext cx="1963737" cy="283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about the goddesses?</a:t>
            </a:r>
            <a:br>
              <a:rPr lang="en-US" b="1">
                <a:latin typeface="Tempus Sans ITC" pitchFamily="82" charset="0"/>
              </a:rPr>
            </a:br>
            <a:r>
              <a:rPr lang="en-US" sz="3600" b="1" i="1">
                <a:solidFill>
                  <a:schemeClr val="hlink"/>
                </a:solidFill>
                <a:latin typeface="Tempus Sans ITC" pitchFamily="82" charset="0"/>
              </a:rPr>
              <a:t>Devi</a:t>
            </a:r>
            <a:r>
              <a:rPr lang="en-US" sz="3600" b="1">
                <a:latin typeface="Tempus Sans ITC" pitchFamily="82" charset="0"/>
              </a:rPr>
              <a:t> – the feminine divine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2163763"/>
            <a:ext cx="324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Durga</a:t>
            </a:r>
            <a:r>
              <a:rPr lang="en-US" sz="3200" b="1">
                <a:latin typeface="Tempus Sans ITC" pitchFamily="82" charset="0"/>
              </a:rPr>
              <a:t>, protectress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67200" y="5516563"/>
            <a:ext cx="4570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hlink"/>
                </a:solidFill>
                <a:latin typeface="Tempus Sans ITC" pitchFamily="82" charset="0"/>
              </a:rPr>
              <a:t>Kali</a:t>
            </a:r>
            <a:r>
              <a:rPr lang="en-US" sz="3200" b="1">
                <a:latin typeface="Tempus Sans ITC" pitchFamily="82" charset="0"/>
              </a:rPr>
              <a:t>, destroyer of demons</a:t>
            </a:r>
          </a:p>
        </p:txBody>
      </p:sp>
      <p:pic>
        <p:nvPicPr>
          <p:cNvPr id="21509" name="Picture 5" descr="C:\My Documents\My Pictures\Hindu Deities\du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906713"/>
            <a:ext cx="2151063" cy="311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0" name="Picture 6" descr="C:\My Documents\My Pictures\Hindu Deities\ka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5100" y="2124075"/>
            <a:ext cx="2298700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hindudevotion.com/brahm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87313"/>
            <a:ext cx="171450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http://www.hindudevotion.com/durga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36825" y="149225"/>
            <a:ext cx="1806575" cy="2136775"/>
          </a:xfrm>
          <a:prstGeom prst="rect">
            <a:avLst/>
          </a:prstGeom>
          <a:noFill/>
        </p:spPr>
      </p:pic>
      <p:pic>
        <p:nvPicPr>
          <p:cNvPr id="15368" name="Picture 8" descr="http://www.hindudevotion.com/ganesha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08525" y="225425"/>
            <a:ext cx="18065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http://www.hindudevotion.com/hanuman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9100" y="2317750"/>
            <a:ext cx="17145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 descr="http://www.hindudevotion.com/krishn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56425" y="228600"/>
            <a:ext cx="18065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8" descr="http://www.hindudevotion.com/laxmi.gif">
            <a:hlinkClick r:id="rId12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2371725"/>
            <a:ext cx="1806575" cy="2136775"/>
          </a:xfrm>
          <a:prstGeom prst="rect">
            <a:avLst/>
          </a:prstGeom>
          <a:noFill/>
        </p:spPr>
      </p:pic>
      <p:pic>
        <p:nvPicPr>
          <p:cNvPr id="15380" name="Picture 20" descr="http://www.hindudevotion.com/sara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03225" y="4572000"/>
            <a:ext cx="18065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 descr="http://www.hindudevotion.com/shivafamily1.jpg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514600" y="4572000"/>
            <a:ext cx="18065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24" descr="http://www.hindudevotion.com/shiv3.gif">
            <a:hlinkClick r:id="rId16"/>
          </p:cNvPr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708525" y="4495800"/>
            <a:ext cx="1806575" cy="2136775"/>
          </a:xfrm>
          <a:prstGeom prst="rect">
            <a:avLst/>
          </a:prstGeom>
          <a:noFill/>
        </p:spPr>
      </p:pic>
      <p:pic>
        <p:nvPicPr>
          <p:cNvPr id="15386" name="Picture 26" descr="http://www.hindudevotion.com/vv.gif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934200" y="4495800"/>
            <a:ext cx="177165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1981200" y="2286000"/>
            <a:ext cx="51054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empus Sans ITC" pitchFamily="82" charset="0"/>
              </a:rPr>
              <a:t>All these deities are but</a:t>
            </a:r>
          </a:p>
          <a:p>
            <a:r>
              <a:rPr lang="en-US" sz="3200" b="1">
                <a:solidFill>
                  <a:schemeClr val="tx2"/>
                </a:solidFill>
                <a:latin typeface="Tempus Sans ITC" pitchFamily="82" charset="0"/>
              </a:rPr>
              <a:t>Manifest forms (attributes</a:t>
            </a:r>
          </a:p>
          <a:p>
            <a:r>
              <a:rPr lang="en-US" sz="3200" b="1">
                <a:solidFill>
                  <a:schemeClr val="tx2"/>
                </a:solidFill>
                <a:latin typeface="Tempus Sans ITC" pitchFamily="82" charset="0"/>
              </a:rPr>
              <a:t>and functions) of the</a:t>
            </a:r>
          </a:p>
          <a:p>
            <a:r>
              <a:rPr lang="en-US" sz="3200" b="1">
                <a:solidFill>
                  <a:schemeClr val="tx2"/>
                </a:solidFill>
                <a:latin typeface="Tempus Sans ITC" pitchFamily="82" charset="0"/>
              </a:rPr>
              <a:t>impersonal Brahman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Tempus Sans ITC" pitchFamily="82" charset="0"/>
              </a:rPr>
              <a:t>And we too are manifest forms of God!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31900" y="2073275"/>
            <a:ext cx="69119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latin typeface="Tempus Sans ITC" pitchFamily="82" charset="0"/>
              </a:rPr>
              <a:t>“We are not human beings</a:t>
            </a:r>
            <a:br>
              <a:rPr lang="en-US" sz="4400" b="1" dirty="0">
                <a:latin typeface="Tempus Sans ITC" pitchFamily="82" charset="0"/>
              </a:rPr>
            </a:br>
            <a:r>
              <a:rPr lang="en-US" sz="4400" b="1" dirty="0">
                <a:latin typeface="Tempus Sans ITC" pitchFamily="82" charset="0"/>
              </a:rPr>
              <a:t>having spiritual experiences;</a:t>
            </a:r>
            <a:br>
              <a:rPr lang="en-US" sz="4400" b="1" dirty="0">
                <a:latin typeface="Tempus Sans ITC" pitchFamily="82" charset="0"/>
              </a:rPr>
            </a:br>
            <a:r>
              <a:rPr lang="en-US" sz="4400" b="1" dirty="0">
                <a:latin typeface="Tempus Sans ITC" pitchFamily="82" charset="0"/>
              </a:rPr>
              <a:t>We are spiritual beings</a:t>
            </a:r>
            <a:br>
              <a:rPr lang="en-US" sz="4400" b="1" dirty="0">
                <a:latin typeface="Tempus Sans ITC" pitchFamily="82" charset="0"/>
              </a:rPr>
            </a:br>
            <a:r>
              <a:rPr lang="en-US" sz="4400" b="1" dirty="0">
                <a:latin typeface="Tempus Sans ITC" pitchFamily="82" charset="0"/>
              </a:rPr>
              <a:t>having a human experience!”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47850" y="4860925"/>
            <a:ext cx="5159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 i="1">
                <a:solidFill>
                  <a:schemeClr val="tx2"/>
                </a:solidFill>
                <a:latin typeface="Tempus Sans ITC" pitchFamily="82" charset="0"/>
              </a:rPr>
              <a:t>“That art Thou”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57225" y="5856288"/>
            <a:ext cx="8618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empus Sans ITC" pitchFamily="82" charset="0"/>
              </a:rPr>
              <a:t>Hinduism is about recognizing the </a:t>
            </a:r>
            <a:r>
              <a:rPr lang="en-US" b="1" dirty="0" smtClean="0">
                <a:latin typeface="Tempus Sans ITC" pitchFamily="82" charset="0"/>
              </a:rPr>
              <a:t>all-pervasiveness </a:t>
            </a:r>
            <a:r>
              <a:rPr lang="en-US" b="1" dirty="0">
                <a:latin typeface="Tempus Sans ITC" pitchFamily="82" charset="0"/>
              </a:rPr>
              <a:t>of the divine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825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Pair share: How is Hinduism similar to your religion?</a:t>
            </a:r>
          </a:p>
          <a:p>
            <a:r>
              <a:rPr lang="en-US" dirty="0" smtClean="0">
                <a:latin typeface="Tempus Sans ITC" pitchFamily="82" charset="0"/>
              </a:rPr>
              <a:t>How is it different?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empus Sans ITC" pitchFamily="82" charset="0"/>
              </a:rPr>
              <a:t>What is Hinduism?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One of the oldest religions of humanity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The religion of the Indian people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Gave birth to Buddhism, Jainism, Sikhism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Tolerance and diversity: "Truth is one, paths are many"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Many deities but a single, impersonal Ultimate Reality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A philosophy and a way of life – focused both on this world and beyond</a:t>
            </a:r>
          </a:p>
        </p:txBody>
      </p:sp>
      <p:pic>
        <p:nvPicPr>
          <p:cNvPr id="2052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Hinduism in the Himalayas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northern India, in foothills of Himalayas</a:t>
            </a:r>
          </a:p>
          <a:p>
            <a:r>
              <a:rPr lang="en-US" dirty="0" smtClean="0">
                <a:latin typeface="Tempus Sans ITC" pitchFamily="82" charset="0"/>
              </a:rPr>
              <a:t>Nepal</a:t>
            </a:r>
          </a:p>
          <a:p>
            <a:endParaRPr lang="en-US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dirty="0" smtClean="0">
                <a:latin typeface="Tempus Sans ITC" pitchFamily="82" charset="0"/>
              </a:rPr>
              <a:t>Watch the video “The Red God” from Nepal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Explore Hinduism on the Web: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  <a:hlinkClick r:id="rId2"/>
              </a:rPr>
              <a:t>The Hindu Universe</a:t>
            </a:r>
            <a:r>
              <a:rPr lang="en-US" sz="2000">
                <a:latin typeface="Arial" charset="0"/>
              </a:rPr>
              <a:t>: Lots of information on Hinduism and the Hindu community on-line and around the world. Includes chat rooms and message board forums -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www.hindunet.org</a:t>
            </a:r>
          </a:p>
          <a:p>
            <a:r>
              <a:rPr lang="en-US" sz="2000">
                <a:latin typeface="Arial" charset="0"/>
                <a:hlinkClick r:id="rId3"/>
              </a:rPr>
              <a:t>The Virtual Hindu Temple:</a:t>
            </a:r>
            <a:r>
              <a:rPr lang="en-US" sz="2000">
                <a:latin typeface="Arial" charset="0"/>
              </a:rPr>
              <a:t> Contains some interesting and useful pages including: </a:t>
            </a:r>
            <a:r>
              <a:rPr lang="en-US" sz="2000">
                <a:latin typeface="Arial" charset="0"/>
                <a:hlinkClick r:id="rId4"/>
              </a:rPr>
              <a:t>Discover Hindu Gods &amp; Goddesses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latin typeface="Arial" charset="0"/>
                <a:hlinkClick r:id="rId5"/>
              </a:rPr>
              <a:t>FREQUENTLY ASKED QUESTIONS ABOUT HINDUISM.</a:t>
            </a:r>
            <a:r>
              <a:rPr lang="en-US" sz="2000">
                <a:latin typeface="Arial" charset="0"/>
              </a:rPr>
              <a:t> Also contains a gallery of deity images and a </a:t>
            </a:r>
            <a:r>
              <a:rPr lang="en-US" sz="2000">
                <a:latin typeface="Arial" charset="0"/>
                <a:hlinkClick r:id="rId6"/>
              </a:rPr>
              <a:t>collection of links</a:t>
            </a:r>
            <a:r>
              <a:rPr lang="en-US" sz="2000">
                <a:latin typeface="Arial" charset="0"/>
              </a:rPr>
              <a:t> to Hindu sacred texts online and other sites related to Hinduism -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www.rajdeepa.com/vmandir/vmandirindex.htm</a:t>
            </a:r>
          </a:p>
          <a:p>
            <a:r>
              <a:rPr lang="en-US" sz="2000">
                <a:latin typeface="Arial" charset="0"/>
                <a:hlinkClick r:id="rId7"/>
              </a:rPr>
              <a:t>Hinduism for Schools</a:t>
            </a:r>
            <a:r>
              <a:rPr lang="en-US" sz="2000">
                <a:latin typeface="Arial" charset="0"/>
              </a:rPr>
              <a:t> provides basic, introductory info to teach primary and secondary level students about Hinduism -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www.btinternet.com/~vivekananda/schools1.htm</a:t>
            </a:r>
          </a:p>
          <a:p>
            <a:pPr>
              <a:buFontTx/>
              <a:buNone/>
            </a:pPr>
            <a:endParaRPr lang="en-US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66800" y="5957888"/>
            <a:ext cx="318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Created by Laura Ellen Shulman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Hinduism is an open religion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smtClean="0">
                <a:latin typeface="Tempus Sans ITC" pitchFamily="82" charset="0"/>
              </a:rPr>
              <a:t>Always being changed and added to.</a:t>
            </a:r>
          </a:p>
          <a:p>
            <a:pPr lvl="1"/>
            <a:endParaRPr lang="en-US" b="1" dirty="0" smtClean="0">
              <a:latin typeface="Tempus Sans ITC" pitchFamily="82" charset="0"/>
            </a:endParaRPr>
          </a:p>
          <a:p>
            <a:pPr lvl="1">
              <a:buNone/>
            </a:pPr>
            <a:r>
              <a:rPr lang="en-US" b="1" dirty="0" smtClean="0">
                <a:latin typeface="Tempus Sans ITC" pitchFamily="82" charset="0"/>
              </a:rPr>
              <a:t>No hierarchy or leaders to say what is orthodox and what is heresy.</a:t>
            </a:r>
          </a:p>
          <a:p>
            <a:pPr lvl="1">
              <a:buNone/>
            </a:pPr>
            <a:endParaRPr lang="en-US" b="1" dirty="0">
              <a:latin typeface="Tempus Sans ITC" pitchFamily="82" charset="0"/>
            </a:endParaRPr>
          </a:p>
          <a:p>
            <a:pPr lvl="1">
              <a:buNone/>
            </a:pPr>
            <a:r>
              <a:rPr lang="en-US" b="1" dirty="0" smtClean="0">
                <a:latin typeface="Tempus Sans ITC" pitchFamily="82" charset="0"/>
              </a:rPr>
              <a:t>Each person may live it out in their own way.</a:t>
            </a:r>
          </a:p>
          <a:p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How did Hinduism begin?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No particular founder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Indus River Valley Civilization &gt;5000 years ago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Aryans</a:t>
            </a:r>
            <a:r>
              <a:rPr lang="en-US" sz="2800" b="1">
                <a:latin typeface="Tempus Sans ITC" pitchFamily="82" charset="0"/>
              </a:rPr>
              <a:t> enter 4000 - 3500 years ago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Vedic</a:t>
            </a:r>
            <a:r>
              <a:rPr lang="en-US" sz="2800" b="1">
                <a:latin typeface="Tempus Sans ITC" pitchFamily="82" charset="0"/>
              </a:rPr>
              <a:t> Tradition 3500 – 2500 years ago: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empus Sans ITC" pitchFamily="82" charset="0"/>
              </a:rPr>
              <a:t>rituals and many gods (polytheism)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empus Sans ITC" pitchFamily="82" charset="0"/>
              </a:rPr>
              <a:t>sacred texts (Vedas)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empus Sans ITC" pitchFamily="82" charset="0"/>
              </a:rPr>
              <a:t>social stratification (caste system)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Upanishads</a:t>
            </a:r>
            <a:r>
              <a:rPr lang="en-US" sz="2800" b="1">
                <a:latin typeface="Tempus Sans ITC" pitchFamily="82" charset="0"/>
              </a:rPr>
              <a:t> (metaphysical philosophy) 2800 – 2400 years ago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Vedic Tradition develops into Hinduism</a:t>
            </a:r>
          </a:p>
        </p:txBody>
      </p:sp>
      <p:pic>
        <p:nvPicPr>
          <p:cNvPr id="1028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are the Sacred Texts?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Shruti</a:t>
            </a:r>
            <a:r>
              <a:rPr lang="en-US" sz="2800" b="1">
                <a:latin typeface="Tempus Sans ITC" pitchFamily="82" charset="0"/>
              </a:rPr>
              <a:t> (“heard”) – oldest, most authoritative:</a:t>
            </a:r>
          </a:p>
          <a:p>
            <a:pPr lvl="1"/>
            <a:r>
              <a:rPr lang="en-US" b="1">
                <a:latin typeface="Tempus Sans ITC" pitchFamily="82" charset="0"/>
              </a:rPr>
              <a:t>Four </a:t>
            </a:r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Vedas</a:t>
            </a:r>
            <a:r>
              <a:rPr lang="en-US" b="1">
                <a:latin typeface="Tempus Sans ITC" pitchFamily="82" charset="0"/>
              </a:rPr>
              <a:t> (“truth”) – myths, rituals, chants</a:t>
            </a:r>
          </a:p>
          <a:p>
            <a:pPr lvl="1"/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Upanishads</a:t>
            </a:r>
            <a:r>
              <a:rPr lang="en-US" b="1">
                <a:latin typeface="Tempus Sans ITC" pitchFamily="82" charset="0"/>
              </a:rPr>
              <a:t> - metaphysical speculation</a:t>
            </a:r>
            <a:endParaRPr lang="en-US" b="1" i="1">
              <a:solidFill>
                <a:schemeClr val="hlink"/>
              </a:solidFill>
              <a:latin typeface="Tempus Sans ITC" pitchFamily="82" charset="0"/>
            </a:endParaRPr>
          </a:p>
          <a:p>
            <a:pPr lvl="1"/>
            <a:r>
              <a:rPr lang="en-US" b="1">
                <a:latin typeface="Tempus Sans ITC" pitchFamily="82" charset="0"/>
              </a:rPr>
              <a:t>Plus other texts</a:t>
            </a:r>
          </a:p>
          <a:p>
            <a:r>
              <a:rPr lang="en-US" sz="2800" b="1" i="1">
                <a:solidFill>
                  <a:schemeClr val="hlink"/>
                </a:solidFill>
                <a:latin typeface="Tempus Sans ITC" pitchFamily="82" charset="0"/>
              </a:rPr>
              <a:t>Smriti</a:t>
            </a:r>
            <a:r>
              <a:rPr lang="en-US" sz="2800" b="1">
                <a:latin typeface="Tempus Sans ITC" pitchFamily="82" charset="0"/>
              </a:rPr>
              <a:t> (“remembered”) – the Great Indian Epics:</a:t>
            </a:r>
          </a:p>
          <a:p>
            <a:pPr lvl="1"/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Ramayana</a:t>
            </a:r>
          </a:p>
          <a:p>
            <a:pPr lvl="1"/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Mahabharata</a:t>
            </a:r>
            <a:r>
              <a:rPr lang="en-US" b="1">
                <a:latin typeface="Tempus Sans ITC" pitchFamily="82" charset="0"/>
              </a:rPr>
              <a:t> (includes </a:t>
            </a:r>
            <a:r>
              <a:rPr lang="en-US" b="1" i="1">
                <a:solidFill>
                  <a:schemeClr val="hlink"/>
                </a:solidFill>
                <a:latin typeface="Tempus Sans ITC" pitchFamily="82" charset="0"/>
              </a:rPr>
              <a:t>Bhagavad-Gita</a:t>
            </a:r>
            <a:r>
              <a:rPr lang="en-US" b="1">
                <a:latin typeface="Tempus Sans ITC" pitchFamily="82" charset="0"/>
              </a:rPr>
              <a:t>)</a:t>
            </a:r>
          </a:p>
          <a:p>
            <a:pPr lvl="1"/>
            <a:r>
              <a:rPr lang="en-US" b="1">
                <a:latin typeface="Tempus Sans ITC" pitchFamily="82" charset="0"/>
              </a:rPr>
              <a:t>Plus others</a:t>
            </a:r>
          </a:p>
        </p:txBody>
      </p:sp>
      <p:pic>
        <p:nvPicPr>
          <p:cNvPr id="5124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838200"/>
          </a:xfrm>
        </p:spPr>
        <p:txBody>
          <a:bodyPr/>
          <a:lstStyle/>
          <a:p>
            <a:r>
              <a:rPr lang="en-US" b="1" dirty="0">
                <a:latin typeface="Tempus Sans ITC" pitchFamily="82" charset="0"/>
              </a:rPr>
              <a:t>What do Hindus believe?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600200"/>
            <a:ext cx="7769225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Tempus Sans ITC" pitchFamily="82" charset="0"/>
              </a:rPr>
              <a:t>One impersonal Ultimate Reality – </a:t>
            </a:r>
            <a:r>
              <a:rPr lang="en-US" sz="2800" b="1" i="1" dirty="0">
                <a:solidFill>
                  <a:schemeClr val="hlink"/>
                </a:solidFill>
                <a:latin typeface="Tempus Sans ITC" pitchFamily="82" charset="0"/>
              </a:rPr>
              <a:t>Brahman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empus Sans ITC" pitchFamily="82" charset="0"/>
              </a:rPr>
              <a:t>Manifest as many personal deities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Tempus Sans ITC" pitchFamily="82" charset="0"/>
              </a:rPr>
              <a:t>True essence of life – </a:t>
            </a:r>
            <a:r>
              <a:rPr lang="en-US" sz="2800" b="1" i="1" dirty="0">
                <a:solidFill>
                  <a:schemeClr val="hlink"/>
                </a:solidFill>
                <a:latin typeface="Tempus Sans ITC" pitchFamily="82" charset="0"/>
              </a:rPr>
              <a:t>Atman</a:t>
            </a:r>
            <a:r>
              <a:rPr lang="en-US" sz="2800" b="1" dirty="0">
                <a:latin typeface="Tempus Sans ITC" pitchFamily="82" charset="0"/>
              </a:rPr>
              <a:t>, the soul, is Brahman trapped in </a:t>
            </a:r>
            <a:r>
              <a:rPr lang="en-US" sz="2800" b="1" dirty="0" smtClean="0">
                <a:latin typeface="Tempus Sans ITC" pitchFamily="82" charset="0"/>
              </a:rPr>
              <a:t>matter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empus Sans ITC" pitchFamily="82" charset="0"/>
              </a:rPr>
              <a:t>Reincarnation </a:t>
            </a:r>
            <a:r>
              <a:rPr lang="en-US" sz="2800" b="1" dirty="0" smtClean="0">
                <a:latin typeface="Tempus Sans ITC" pitchFamily="82" charset="0"/>
              </a:rPr>
              <a:t>(</a:t>
            </a:r>
            <a:r>
              <a:rPr lang="en-US" sz="2800" b="1" i="1" dirty="0" err="1" smtClean="0">
                <a:solidFill>
                  <a:schemeClr val="hlink"/>
                </a:solidFill>
                <a:latin typeface="Tempus Sans ITC" pitchFamily="82" charset="0"/>
              </a:rPr>
              <a:t>Samsara</a:t>
            </a:r>
            <a:r>
              <a:rPr lang="en-US" sz="2800" b="1" dirty="0" smtClean="0">
                <a:latin typeface="Tempus Sans ITC" pitchFamily="82" charset="0"/>
              </a:rPr>
              <a:t>)</a:t>
            </a:r>
            <a:r>
              <a:rPr lang="en-US" sz="2800" dirty="0" smtClean="0">
                <a:latin typeface="Tempus Sans ITC" pitchFamily="82" charset="0"/>
              </a:rPr>
              <a:t>– atman traverses through different bodies till it finds liberation</a:t>
            </a:r>
          </a:p>
          <a:p>
            <a:r>
              <a:rPr lang="en-US" sz="2800" b="1" i="1" dirty="0" smtClean="0">
                <a:solidFill>
                  <a:schemeClr val="hlink"/>
                </a:solidFill>
                <a:latin typeface="Tempus Sans ITC" pitchFamily="82" charset="0"/>
              </a:rPr>
              <a:t>Karma</a:t>
            </a:r>
            <a:r>
              <a:rPr lang="en-US" sz="2800" b="1" dirty="0" smtClean="0">
                <a:latin typeface="Tempus Sans ITC" pitchFamily="82" charset="0"/>
              </a:rPr>
              <a:t> – the law of cause and effect; “you reap what you sow”</a:t>
            </a:r>
          </a:p>
          <a:p>
            <a:r>
              <a:rPr lang="en-US" sz="2800" b="1" dirty="0" smtClean="0">
                <a:latin typeface="Tempus Sans ITC" pitchFamily="82" charset="0"/>
              </a:rPr>
              <a:t>Ultimate goal of life – to release Atman and reunite with the divine, becoming as one with Brahman (</a:t>
            </a:r>
            <a:r>
              <a:rPr lang="en-US" sz="2800" b="1" i="1" dirty="0" err="1" smtClean="0">
                <a:solidFill>
                  <a:schemeClr val="hlink"/>
                </a:solidFill>
                <a:latin typeface="Tempus Sans ITC" pitchFamily="82" charset="0"/>
              </a:rPr>
              <a:t>Moksha</a:t>
            </a:r>
            <a:r>
              <a:rPr lang="en-US" sz="2800" b="1" dirty="0" smtClean="0">
                <a:latin typeface="Tempus Sans ITC" pitchFamily="82" charset="0"/>
              </a:rPr>
              <a:t>)</a:t>
            </a:r>
          </a:p>
          <a:p>
            <a:endParaRPr lang="en-US" sz="2800" b="1" dirty="0" smtClean="0">
              <a:latin typeface="Tempus Sans ITC" pitchFamily="82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Tempus Sans ITC" pitchFamily="82" charset="0"/>
            </a:endParaRPr>
          </a:p>
        </p:txBody>
      </p:sp>
      <p:pic>
        <p:nvPicPr>
          <p:cNvPr id="6148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How does Hinduism direct</a:t>
            </a:r>
            <a:br>
              <a:rPr lang="en-US" b="1">
                <a:latin typeface="Tempus Sans ITC" pitchFamily="82" charset="0"/>
              </a:rPr>
            </a:br>
            <a:r>
              <a:rPr lang="en-US" b="1">
                <a:latin typeface="Tempus Sans ITC" pitchFamily="82" charset="0"/>
              </a:rPr>
              <a:t>life in this world?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Respect for all life – vegetarian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Tempus Sans ITC" pitchFamily="82" charset="0"/>
              </a:rPr>
              <a:t>Human life as supreme: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empus Sans ITC" pitchFamily="82" charset="0"/>
              </a:rPr>
              <a:t>Four “stations” of life (Caste) - priests &amp; teachers, nobles &amp; warriors, merchant class, servant class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empus Sans ITC" pitchFamily="82" charset="0"/>
              </a:rPr>
              <a:t>Four stages of life – student, householder, retired, renunciant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empus Sans ITC" pitchFamily="82" charset="0"/>
              </a:rPr>
              <a:t>Four duties of life – pleasure, success, social responsibilities, religious responsibilities (moksha)</a:t>
            </a:r>
          </a:p>
        </p:txBody>
      </p:sp>
      <p:pic>
        <p:nvPicPr>
          <p:cNvPr id="7172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What are the spiritual</a:t>
            </a:r>
            <a:br>
              <a:rPr lang="en-US" b="1">
                <a:latin typeface="Tempus Sans ITC" pitchFamily="82" charset="0"/>
              </a:rPr>
            </a:br>
            <a:r>
              <a:rPr lang="en-US" b="1">
                <a:latin typeface="Tempus Sans ITC" pitchFamily="82" charset="0"/>
              </a:rPr>
              <a:t>practices of Hinduism?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786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Tempus Sans ITC" pitchFamily="82" charset="0"/>
              </a:rPr>
              <a:t>The Four </a:t>
            </a:r>
            <a:r>
              <a:rPr lang="en-US" sz="2800" b="1" i="1" dirty="0" err="1">
                <a:solidFill>
                  <a:schemeClr val="hlink"/>
                </a:solidFill>
                <a:latin typeface="Tempus Sans ITC" pitchFamily="82" charset="0"/>
              </a:rPr>
              <a:t>Yogas</a:t>
            </a:r>
            <a:r>
              <a:rPr lang="en-US" sz="2800" b="1" dirty="0">
                <a:latin typeface="Tempus Sans ITC" pitchFamily="82" charset="0"/>
              </a:rPr>
              <a:t> - seeking union with the divine: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chemeClr val="hlink"/>
                </a:solidFill>
                <a:latin typeface="Tempus Sans ITC" pitchFamily="82" charset="0"/>
              </a:rPr>
              <a:t>Karma Yoga</a:t>
            </a:r>
            <a:r>
              <a:rPr lang="en-US" b="1" dirty="0">
                <a:latin typeface="Tempus Sans ITC" pitchFamily="82" charset="0"/>
              </a:rPr>
              <a:t> </a:t>
            </a:r>
            <a:r>
              <a:rPr lang="en-US" b="1" dirty="0" smtClean="0">
                <a:latin typeface="Tempus Sans ITC" pitchFamily="82" charset="0"/>
              </a:rPr>
              <a:t>– selfless service</a:t>
            </a:r>
          </a:p>
          <a:p>
            <a:pPr lvl="1">
              <a:lnSpc>
                <a:spcPct val="90000"/>
              </a:lnSpc>
            </a:pPr>
            <a:r>
              <a:rPr lang="en-US" b="1" i="1" dirty="0" err="1" smtClean="0">
                <a:solidFill>
                  <a:schemeClr val="hlink"/>
                </a:solidFill>
                <a:latin typeface="Tempus Sans ITC" pitchFamily="82" charset="0"/>
              </a:rPr>
              <a:t>Jnana</a:t>
            </a:r>
            <a:r>
              <a:rPr lang="en-US" b="1" i="1" dirty="0" smtClean="0">
                <a:solidFill>
                  <a:schemeClr val="hlink"/>
                </a:solidFill>
                <a:latin typeface="Tempus Sans ITC" pitchFamily="82" charset="0"/>
              </a:rPr>
              <a:t> </a:t>
            </a:r>
            <a:r>
              <a:rPr lang="en-US" b="1" i="1" dirty="0">
                <a:solidFill>
                  <a:schemeClr val="hlink"/>
                </a:solidFill>
                <a:latin typeface="Tempus Sans ITC" pitchFamily="82" charset="0"/>
              </a:rPr>
              <a:t>Yoga</a:t>
            </a:r>
            <a:r>
              <a:rPr lang="en-US" b="1" dirty="0">
                <a:latin typeface="Tempus Sans ITC" pitchFamily="82" charset="0"/>
              </a:rPr>
              <a:t> </a:t>
            </a:r>
            <a:r>
              <a:rPr lang="en-US" b="1" dirty="0" smtClean="0">
                <a:latin typeface="Tempus Sans ITC" pitchFamily="82" charset="0"/>
              </a:rPr>
              <a:t>–knowledge </a:t>
            </a:r>
            <a:r>
              <a:rPr lang="en-US" b="1" dirty="0">
                <a:latin typeface="Tempus Sans ITC" pitchFamily="82" charset="0"/>
              </a:rPr>
              <a:t>(understanding the true nature of reality and the self)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chemeClr val="hlink"/>
                </a:solidFill>
                <a:latin typeface="Tempus Sans ITC" pitchFamily="82" charset="0"/>
              </a:rPr>
              <a:t>Raja </a:t>
            </a:r>
            <a:r>
              <a:rPr lang="en-US" b="1" i="1" dirty="0">
                <a:solidFill>
                  <a:schemeClr val="hlink"/>
                </a:solidFill>
                <a:latin typeface="Tempus Sans ITC" pitchFamily="82" charset="0"/>
              </a:rPr>
              <a:t>Yoga</a:t>
            </a:r>
            <a:r>
              <a:rPr lang="en-US" b="1" dirty="0">
                <a:latin typeface="Tempus Sans ITC" pitchFamily="82" charset="0"/>
              </a:rPr>
              <a:t> </a:t>
            </a:r>
            <a:r>
              <a:rPr lang="en-US" b="1" dirty="0" smtClean="0">
                <a:latin typeface="Tempus Sans ITC" pitchFamily="82" charset="0"/>
              </a:rPr>
              <a:t>– meditation</a:t>
            </a:r>
            <a:endParaRPr lang="en-US" b="1" dirty="0">
              <a:latin typeface="Tempus Sans ITC" pitchFamily="82" charset="0"/>
            </a:endParaRPr>
          </a:p>
          <a:p>
            <a:pPr lvl="1">
              <a:lnSpc>
                <a:spcPct val="90000"/>
              </a:lnSpc>
            </a:pPr>
            <a:r>
              <a:rPr lang="en-US" b="1" i="1" dirty="0" err="1" smtClean="0">
                <a:solidFill>
                  <a:schemeClr val="hlink"/>
                </a:solidFill>
                <a:latin typeface="Tempus Sans ITC" pitchFamily="82" charset="0"/>
              </a:rPr>
              <a:t>Bhakti</a:t>
            </a:r>
            <a:r>
              <a:rPr lang="en-US" b="1" i="1" dirty="0" smtClean="0">
                <a:solidFill>
                  <a:schemeClr val="hlink"/>
                </a:solidFill>
                <a:latin typeface="Tempus Sans ITC" pitchFamily="82" charset="0"/>
              </a:rPr>
              <a:t> </a:t>
            </a:r>
            <a:r>
              <a:rPr lang="en-US" b="1" i="1" dirty="0">
                <a:solidFill>
                  <a:schemeClr val="hlink"/>
                </a:solidFill>
                <a:latin typeface="Tempus Sans ITC" pitchFamily="82" charset="0"/>
              </a:rPr>
              <a:t>Yoga</a:t>
            </a:r>
            <a:r>
              <a:rPr lang="en-US" b="1" dirty="0">
                <a:latin typeface="Tempus Sans ITC" pitchFamily="82" charset="0"/>
              </a:rPr>
              <a:t> </a:t>
            </a:r>
            <a:r>
              <a:rPr lang="en-US" b="1" dirty="0" smtClean="0">
                <a:latin typeface="Tempus Sans ITC" pitchFamily="82" charset="0"/>
              </a:rPr>
              <a:t>– devotion to the gods</a:t>
            </a:r>
            <a:endParaRPr lang="en-US" b="1" dirty="0">
              <a:latin typeface="Tempus Sans ITC" pitchFamily="82" charset="0"/>
            </a:endParaRPr>
          </a:p>
          <a:p>
            <a:pPr>
              <a:lnSpc>
                <a:spcPct val="90000"/>
              </a:lnSpc>
            </a:pPr>
            <a:endParaRPr lang="en-US" sz="2800" b="1" i="1" dirty="0" smtClean="0">
              <a:solidFill>
                <a:schemeClr val="hlink"/>
              </a:solidFill>
              <a:latin typeface="Tempus Sans ITC" pitchFamily="82" charset="0"/>
            </a:endParaRPr>
          </a:p>
          <a:p>
            <a:pPr>
              <a:lnSpc>
                <a:spcPct val="90000"/>
              </a:lnSpc>
            </a:pPr>
            <a:r>
              <a:rPr lang="en-US" sz="2800" b="1" i="1" dirty="0" smtClean="0">
                <a:solidFill>
                  <a:schemeClr val="hlink"/>
                </a:solidFill>
                <a:latin typeface="Tempus Sans ITC" pitchFamily="82" charset="0"/>
              </a:rPr>
              <a:t>Guru</a:t>
            </a:r>
            <a:r>
              <a:rPr lang="en-US" sz="2800" b="1" dirty="0" smtClean="0">
                <a:latin typeface="Tempus Sans ITC" pitchFamily="82" charset="0"/>
              </a:rPr>
              <a:t> </a:t>
            </a:r>
            <a:r>
              <a:rPr lang="en-US" sz="2800" b="1" dirty="0">
                <a:latin typeface="Tempus Sans ITC" pitchFamily="82" charset="0"/>
              </a:rPr>
              <a:t>– a spiritual teacher, especially helpful for </a:t>
            </a:r>
            <a:r>
              <a:rPr lang="en-US" sz="2800" b="1" dirty="0" err="1">
                <a:latin typeface="Tempus Sans ITC" pitchFamily="82" charset="0"/>
              </a:rPr>
              <a:t>Jnana</a:t>
            </a:r>
            <a:r>
              <a:rPr lang="en-US" sz="2800" b="1" dirty="0">
                <a:latin typeface="Tempus Sans ITC" pitchFamily="82" charset="0"/>
              </a:rPr>
              <a:t> and Raja yoga</a:t>
            </a:r>
          </a:p>
        </p:txBody>
      </p:sp>
      <p:pic>
        <p:nvPicPr>
          <p:cNvPr id="8196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empus Sans ITC" pitchFamily="82" charset="0"/>
              </a:rPr>
              <a:t>How do Hindus worship?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69225" cy="4113213"/>
          </a:xfrm>
        </p:spPr>
        <p:txBody>
          <a:bodyPr/>
          <a:lstStyle/>
          <a:p>
            <a:r>
              <a:rPr lang="en-US" sz="2800" b="1" i="1" dirty="0" err="1">
                <a:solidFill>
                  <a:schemeClr val="hlink"/>
                </a:solidFill>
                <a:latin typeface="Tempus Sans ITC" pitchFamily="82" charset="0"/>
              </a:rPr>
              <a:t>Bhakti</a:t>
            </a:r>
            <a:r>
              <a:rPr lang="en-US" sz="2800" b="1" i="1" dirty="0">
                <a:solidFill>
                  <a:schemeClr val="hlink"/>
                </a:solidFill>
                <a:latin typeface="Tempus Sans ITC" pitchFamily="82" charset="0"/>
              </a:rPr>
              <a:t> Yoga</a:t>
            </a:r>
            <a:r>
              <a:rPr lang="en-US" sz="2800" b="1" dirty="0">
                <a:latin typeface="Tempus Sans ITC" pitchFamily="82" charset="0"/>
              </a:rPr>
              <a:t> is seeking union with the divine through loving devotion to manifest deities</a:t>
            </a:r>
          </a:p>
          <a:p>
            <a:pPr lvl="2"/>
            <a:r>
              <a:rPr lang="en-US" b="1" dirty="0">
                <a:latin typeface="Tempus Sans ITC" pitchFamily="82" charset="0"/>
                <a:hlinkClick r:id="rId2"/>
              </a:rPr>
              <a:t>In the home </a:t>
            </a:r>
            <a:r>
              <a:rPr lang="en-US" b="1" dirty="0">
                <a:latin typeface="Tempus Sans ITC" pitchFamily="82" charset="0"/>
              </a:rPr>
              <a:t>(household shrines)</a:t>
            </a:r>
          </a:p>
          <a:p>
            <a:pPr lvl="2"/>
            <a:r>
              <a:rPr lang="en-US" b="1" dirty="0">
                <a:latin typeface="Tempus Sans ITC" pitchFamily="82" charset="0"/>
              </a:rPr>
              <a:t>In the Temples (priests officiate)</a:t>
            </a:r>
          </a:p>
          <a:p>
            <a:pPr lvl="1"/>
            <a:r>
              <a:rPr lang="en-US" sz="2400" b="1" i="1" dirty="0" err="1">
                <a:solidFill>
                  <a:schemeClr val="hlink"/>
                </a:solidFill>
                <a:latin typeface="Tempus Sans ITC" pitchFamily="82" charset="0"/>
                <a:hlinkClick r:id="rId3"/>
              </a:rPr>
              <a:t>Puja</a:t>
            </a:r>
            <a:r>
              <a:rPr lang="en-US" sz="2400" b="1" dirty="0">
                <a:latin typeface="Tempus Sans ITC" pitchFamily="82" charset="0"/>
                <a:hlinkClick r:id="rId3"/>
              </a:rPr>
              <a:t> </a:t>
            </a:r>
            <a:r>
              <a:rPr lang="en-US" sz="2400" b="1" dirty="0">
                <a:latin typeface="Tempus Sans ITC" pitchFamily="82" charset="0"/>
              </a:rPr>
              <a:t>– making offerings to and decorating the deity images</a:t>
            </a:r>
          </a:p>
          <a:p>
            <a:pPr lvl="1"/>
            <a:r>
              <a:rPr lang="en-US" sz="2400" b="1" i="1" dirty="0" err="1">
                <a:solidFill>
                  <a:schemeClr val="hlink"/>
                </a:solidFill>
                <a:latin typeface="Tempus Sans ITC" pitchFamily="82" charset="0"/>
                <a:hlinkClick r:id="rId4"/>
              </a:rPr>
              <a:t>Darsan</a:t>
            </a:r>
            <a:r>
              <a:rPr lang="en-US" sz="2400" b="1" dirty="0">
                <a:latin typeface="Tempus Sans ITC" pitchFamily="82" charset="0"/>
                <a:hlinkClick r:id="rId4"/>
              </a:rPr>
              <a:t> </a:t>
            </a:r>
            <a:r>
              <a:rPr lang="en-US" sz="2400" b="1" dirty="0" smtClean="0">
                <a:latin typeface="Tempus Sans ITC" pitchFamily="82" charset="0"/>
              </a:rPr>
              <a:t>– eye contact with the deity</a:t>
            </a:r>
            <a:endParaRPr lang="en-US" sz="2400" b="1" dirty="0">
              <a:latin typeface="Tempus Sans ITC" pitchFamily="82" charset="0"/>
            </a:endParaRPr>
          </a:p>
          <a:p>
            <a:pPr lvl="1"/>
            <a:r>
              <a:rPr lang="en-US" sz="2400" b="1" i="1" u="sng" dirty="0">
                <a:solidFill>
                  <a:schemeClr val="hlink"/>
                </a:solidFill>
                <a:latin typeface="Tempus Sans ITC" pitchFamily="82" charset="0"/>
              </a:rPr>
              <a:t>Prasad</a:t>
            </a:r>
            <a:r>
              <a:rPr lang="en-US" sz="2400" b="1" u="sng" dirty="0">
                <a:latin typeface="Tempus Sans ITC" pitchFamily="82" charset="0"/>
              </a:rPr>
              <a:t> </a:t>
            </a:r>
            <a:r>
              <a:rPr lang="en-US" sz="2400" b="1" dirty="0" smtClean="0">
                <a:latin typeface="Tempus Sans ITC" pitchFamily="82" charset="0"/>
              </a:rPr>
              <a:t>– eating </a:t>
            </a:r>
            <a:r>
              <a:rPr lang="en-US" sz="2400" b="1" dirty="0">
                <a:latin typeface="Tempus Sans ITC" pitchFamily="82" charset="0"/>
              </a:rPr>
              <a:t>of food </a:t>
            </a:r>
            <a:r>
              <a:rPr lang="en-US" sz="2400" b="1" dirty="0" smtClean="0">
                <a:latin typeface="Tempus Sans ITC" pitchFamily="82" charset="0"/>
              </a:rPr>
              <a:t>that was offered to </a:t>
            </a:r>
            <a:r>
              <a:rPr lang="en-US" sz="2400" b="1" dirty="0">
                <a:latin typeface="Tempus Sans ITC" pitchFamily="82" charset="0"/>
              </a:rPr>
              <a:t>the deity</a:t>
            </a:r>
          </a:p>
        </p:txBody>
      </p:sp>
      <p:pic>
        <p:nvPicPr>
          <p:cNvPr id="9220" name="Picture 4" descr="C:\My Documents\My Webs\images\hinduis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381000"/>
            <a:ext cx="942975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bldLvl="3" autoUpdateAnimBg="0"/>
    </p:bld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504</TotalTime>
  <Words>826</Words>
  <Application>Microsoft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Tempus Sans ITC</vt:lpstr>
      <vt:lpstr>Wingdings</vt:lpstr>
      <vt:lpstr>Expedition</vt:lpstr>
      <vt:lpstr>Hinduism</vt:lpstr>
      <vt:lpstr>What is Hinduism? </vt:lpstr>
      <vt:lpstr>Hinduism is an open religion: </vt:lpstr>
      <vt:lpstr>How did Hinduism begin?</vt:lpstr>
      <vt:lpstr>What are the Sacred Texts?</vt:lpstr>
      <vt:lpstr>What do Hindus believe?</vt:lpstr>
      <vt:lpstr>How does Hinduism direct life in this world?</vt:lpstr>
      <vt:lpstr>What are the spiritual practices of Hinduism?</vt:lpstr>
      <vt:lpstr>How do Hindus worship?</vt:lpstr>
      <vt:lpstr>Who do Hindus worship? –  the major gods of the Hindu Pantheon</vt:lpstr>
      <vt:lpstr>Who do Hindus worship? –  the major gods of the Hindu Pantheon</vt:lpstr>
      <vt:lpstr>Who do Hindus worship? –  the major gods of the Hindu Pantheon</vt:lpstr>
      <vt:lpstr>What about the goddesses? Devi – the feminine divine</vt:lpstr>
      <vt:lpstr>What about the goddesses? Devi – the feminine divine</vt:lpstr>
      <vt:lpstr>What about the goddesses? Devi – the feminine divine</vt:lpstr>
      <vt:lpstr>What about the goddesses? Devi – the feminine divine</vt:lpstr>
      <vt:lpstr>Slide 17</vt:lpstr>
      <vt:lpstr>And we too are manifest forms of God!</vt:lpstr>
      <vt:lpstr>Slide 19</vt:lpstr>
      <vt:lpstr>Hinduism in the Himalayas</vt:lpstr>
      <vt:lpstr>Explore Hinduism on the Web: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Hinduism?</dc:title>
  <dc:creator>Laura</dc:creator>
  <cp:lastModifiedBy>Holy Cross</cp:lastModifiedBy>
  <cp:revision>50</cp:revision>
  <dcterms:created xsi:type="dcterms:W3CDTF">2003-07-25T20:04:45Z</dcterms:created>
  <dcterms:modified xsi:type="dcterms:W3CDTF">2011-07-29T02:53:17Z</dcterms:modified>
</cp:coreProperties>
</file>