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10" r:id="rId1"/>
  </p:sldMasterIdLst>
  <p:notesMasterIdLst>
    <p:notesMasterId r:id="rId58"/>
  </p:notesMasterIdLst>
  <p:handoutMasterIdLst>
    <p:handoutMasterId r:id="rId59"/>
  </p:handoutMasterIdLst>
  <p:sldIdLst>
    <p:sldId id="453" r:id="rId2"/>
    <p:sldId id="446" r:id="rId3"/>
    <p:sldId id="457" r:id="rId4"/>
    <p:sldId id="448" r:id="rId5"/>
    <p:sldId id="460" r:id="rId6"/>
    <p:sldId id="443" r:id="rId7"/>
    <p:sldId id="420" r:id="rId8"/>
    <p:sldId id="444" r:id="rId9"/>
    <p:sldId id="445" r:id="rId10"/>
    <p:sldId id="454" r:id="rId11"/>
    <p:sldId id="514" r:id="rId12"/>
    <p:sldId id="515" r:id="rId13"/>
    <p:sldId id="516" r:id="rId14"/>
    <p:sldId id="467" r:id="rId15"/>
    <p:sldId id="468" r:id="rId16"/>
    <p:sldId id="469" r:id="rId17"/>
    <p:sldId id="470" r:id="rId18"/>
    <p:sldId id="471" r:id="rId19"/>
    <p:sldId id="472" r:id="rId20"/>
    <p:sldId id="473" r:id="rId21"/>
    <p:sldId id="482" r:id="rId22"/>
    <p:sldId id="480" r:id="rId23"/>
    <p:sldId id="486" r:id="rId24"/>
    <p:sldId id="495" r:id="rId25"/>
    <p:sldId id="488" r:id="rId26"/>
    <p:sldId id="496" r:id="rId27"/>
    <p:sldId id="484" r:id="rId28"/>
    <p:sldId id="489" r:id="rId29"/>
    <p:sldId id="513" r:id="rId30"/>
    <p:sldId id="527" r:id="rId31"/>
    <p:sldId id="528" r:id="rId32"/>
    <p:sldId id="529" r:id="rId33"/>
    <p:sldId id="517" r:id="rId34"/>
    <p:sldId id="526" r:id="rId35"/>
    <p:sldId id="525" r:id="rId36"/>
    <p:sldId id="530" r:id="rId37"/>
    <p:sldId id="518" r:id="rId38"/>
    <p:sldId id="519" r:id="rId39"/>
    <p:sldId id="506" r:id="rId40"/>
    <p:sldId id="498" r:id="rId41"/>
    <p:sldId id="461" r:id="rId42"/>
    <p:sldId id="508" r:id="rId43"/>
    <p:sldId id="509" r:id="rId44"/>
    <p:sldId id="510" r:id="rId45"/>
    <p:sldId id="512" r:id="rId46"/>
    <p:sldId id="347" r:id="rId47"/>
    <p:sldId id="401" r:id="rId48"/>
    <p:sldId id="281" r:id="rId49"/>
    <p:sldId id="365" r:id="rId50"/>
    <p:sldId id="397" r:id="rId51"/>
    <p:sldId id="290" r:id="rId52"/>
    <p:sldId id="313" r:id="rId53"/>
    <p:sldId id="400" r:id="rId54"/>
    <p:sldId id="410" r:id="rId55"/>
    <p:sldId id="391" r:id="rId56"/>
    <p:sldId id="442" r:id="rId5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000000"/>
    <a:srgbClr val="0000FF"/>
    <a:srgbClr val="99FFCC"/>
    <a:srgbClr val="CCFF66"/>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691" autoAdjust="0"/>
    <p:restoredTop sz="94376" autoAdjust="0"/>
  </p:normalViewPr>
  <p:slideViewPr>
    <p:cSldViewPr>
      <p:cViewPr>
        <p:scale>
          <a:sx n="66" d="100"/>
          <a:sy n="66" d="100"/>
        </p:scale>
        <p:origin x="-1242" y="-9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928"/>
    </p:cViewPr>
  </p:sorterViewPr>
  <p:notesViewPr>
    <p:cSldViewPr>
      <p:cViewPr varScale="1">
        <p:scale>
          <a:sx n="70" d="100"/>
          <a:sy n="70" d="100"/>
        </p:scale>
        <p:origin x="-2478"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atin typeface="Times New Roman" pitchFamily="18" charset="0"/>
                <a:cs typeface="+mn-cs"/>
              </a:defRPr>
            </a:lvl1pPr>
          </a:lstStyle>
          <a:p>
            <a:pPr>
              <a:defRPr/>
            </a:pPr>
            <a:endParaRPr lang="en-US"/>
          </a:p>
        </p:txBody>
      </p:sp>
      <p:sp>
        <p:nvSpPr>
          <p:cNvPr id="6451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cs typeface="+mn-cs"/>
              </a:defRPr>
            </a:lvl1pPr>
          </a:lstStyle>
          <a:p>
            <a:pPr>
              <a:defRPr/>
            </a:pPr>
            <a:endParaRPr lang="en-US"/>
          </a:p>
        </p:txBody>
      </p:sp>
      <p:sp>
        <p:nvSpPr>
          <p:cNvPr id="6451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atin typeface="Times New Roman" pitchFamily="18" charset="0"/>
                <a:cs typeface="+mn-cs"/>
              </a:defRPr>
            </a:lvl1pPr>
          </a:lstStyle>
          <a:p>
            <a:pPr>
              <a:defRPr/>
            </a:pPr>
            <a:endParaRPr lang="en-US"/>
          </a:p>
        </p:txBody>
      </p:sp>
      <p:sp>
        <p:nvSpPr>
          <p:cNvPr id="6451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cs typeface="+mn-cs"/>
              </a:defRPr>
            </a:lvl1pPr>
          </a:lstStyle>
          <a:p>
            <a:pPr>
              <a:defRPr/>
            </a:pPr>
            <a:fld id="{AF9A634F-7A10-4FD9-BB4F-036521DBFC5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atin typeface="Times New Roman" pitchFamily="18" charset="0"/>
                <a:cs typeface="+mn-cs"/>
              </a:defRPr>
            </a:lvl1pPr>
          </a:lstStyle>
          <a:p>
            <a:pPr>
              <a:defRPr/>
            </a:pPr>
            <a:endParaRPr lang="en-US"/>
          </a:p>
        </p:txBody>
      </p:sp>
      <p:sp>
        <p:nvSpPr>
          <p:cNvPr id="6758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cs typeface="+mn-cs"/>
              </a:defRPr>
            </a:lvl1pPr>
          </a:lstStyle>
          <a:p>
            <a:pPr>
              <a:defRPr/>
            </a:pPr>
            <a:endParaRPr lang="en-US"/>
          </a:p>
        </p:txBody>
      </p:sp>
      <p:sp>
        <p:nvSpPr>
          <p:cNvPr id="61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758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759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atin typeface="Times New Roman" pitchFamily="18" charset="0"/>
                <a:cs typeface="+mn-cs"/>
              </a:defRPr>
            </a:lvl1pPr>
          </a:lstStyle>
          <a:p>
            <a:pPr>
              <a:defRPr/>
            </a:pPr>
            <a:endParaRPr lang="en-US"/>
          </a:p>
        </p:txBody>
      </p:sp>
      <p:sp>
        <p:nvSpPr>
          <p:cNvPr id="6759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cs typeface="+mn-cs"/>
              </a:defRPr>
            </a:lvl1pPr>
          </a:lstStyle>
          <a:p>
            <a:pPr>
              <a:defRPr/>
            </a:pPr>
            <a:fld id="{CD012333-4B80-4FC1-BD17-B4F84A3835A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fld id="{247B0396-7BDB-4D89-A882-A71F35BCE9A3}" type="slidenum">
              <a:rPr lang="en-US" smtClean="0"/>
              <a:pPr>
                <a:defRPr/>
              </a:pPr>
              <a:t>1</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p>
            <a:pPr>
              <a:defRPr/>
            </a:pPr>
            <a:fld id="{D49C23A9-D95F-482A-9D33-7DF9961DD230}" type="slidenum">
              <a:rPr lang="en-US" smtClean="0"/>
              <a:pPr>
                <a:defRPr/>
              </a:pPr>
              <a:t>18</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CD3F1CF1-C243-4538-9C8F-9C1CADF61DCD}" type="slidenum">
              <a:rPr lang="en-US" smtClean="0"/>
              <a:pPr>
                <a:defRPr/>
              </a:pPr>
              <a:t>19</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p>
            <a:pPr>
              <a:defRPr/>
            </a:pPr>
            <a:fld id="{A942843D-3542-46E6-9533-C5FDAB8D7320}" type="slidenum">
              <a:rPr lang="en-US" smtClean="0"/>
              <a:pPr>
                <a:defRPr/>
              </a:pPr>
              <a:t>20</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p>
            <a:pPr>
              <a:defRPr/>
            </a:pPr>
            <a:fld id="{BA732AF0-9C7B-4C80-9041-53CCC75AA72B}" type="slidenum">
              <a:rPr lang="en-US" smtClean="0"/>
              <a:pPr>
                <a:defRPr/>
              </a:pPr>
              <a:t>21</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p:txBody>
          <a:bodyPr/>
          <a:lstStyle/>
          <a:p>
            <a:pPr>
              <a:defRPr/>
            </a:pPr>
            <a:fld id="{B45B06D4-DABE-4425-BCF1-473D65E57F66}" type="slidenum">
              <a:rPr lang="en-US" smtClean="0"/>
              <a:pPr>
                <a:defRPr/>
              </a:pPr>
              <a:t>22</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p:txBody>
          <a:bodyPr/>
          <a:lstStyle/>
          <a:p>
            <a:pPr>
              <a:defRPr/>
            </a:pPr>
            <a:fld id="{4EB0AB54-EAAC-463A-9EDF-8A6B55F917D3}" type="slidenum">
              <a:rPr lang="en-US" smtClean="0"/>
              <a:pPr>
                <a:defRPr/>
              </a:pPr>
              <a:t>23</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p:txBody>
          <a:bodyPr/>
          <a:lstStyle/>
          <a:p>
            <a:pPr>
              <a:defRPr/>
            </a:pPr>
            <a:fld id="{77B8F008-6D78-4EE7-823E-E669601FFAC9}" type="slidenum">
              <a:rPr lang="en-US" smtClean="0"/>
              <a:pPr>
                <a:defRPr/>
              </a:pPr>
              <a:t>24</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p:txBody>
          <a:bodyPr/>
          <a:lstStyle/>
          <a:p>
            <a:pPr>
              <a:defRPr/>
            </a:pPr>
            <a:fld id="{EE908D4A-4572-4CA3-93CA-D59DC1FE51DA}" type="slidenum">
              <a:rPr lang="en-US" smtClean="0"/>
              <a:pPr>
                <a:defRPr/>
              </a:pPr>
              <a:t>25</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p:txBody>
          <a:bodyPr/>
          <a:lstStyle/>
          <a:p>
            <a:pPr>
              <a:defRPr/>
            </a:pPr>
            <a:fld id="{D7769A26-9AE0-49AA-97AF-14521A047167}" type="slidenum">
              <a:rPr lang="en-US" smtClean="0"/>
              <a:pPr>
                <a:defRPr/>
              </a:pPr>
              <a:t>26</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598C1223-9F74-490A-9C65-41BA796D34E1}" type="slidenum">
              <a:rPr lang="en-US" smtClean="0"/>
              <a:pPr>
                <a:defRPr/>
              </a:pPr>
              <a:t>27</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Buddha after many life experiences gain an insight about life the </a:t>
            </a:r>
          </a:p>
          <a:p>
            <a:pPr>
              <a:defRPr/>
            </a:pPr>
            <a:endParaRPr lang="en-US" dirty="0" smtClean="0"/>
          </a:p>
          <a:p>
            <a:pPr>
              <a:defRPr/>
            </a:pPr>
            <a:r>
              <a:rPr lang="en-US" dirty="0" smtClean="0"/>
              <a:t>Ecologists have a duty to the public to share thee insights about ecosystems, especially those insights that impact human lives and global well being</a:t>
            </a:r>
          </a:p>
          <a:p>
            <a:pPr>
              <a:defRPr/>
            </a:pPr>
            <a:endParaRPr lang="en-US" dirty="0" smtClean="0"/>
          </a:p>
          <a:p>
            <a:pPr>
              <a:defRPr/>
            </a:pPr>
            <a:r>
              <a:rPr lang="en-US" dirty="0" smtClean="0"/>
              <a:t>One of those insights is the concept of carrying capacity</a:t>
            </a:r>
          </a:p>
          <a:p>
            <a:pPr>
              <a:defRPr/>
            </a:pPr>
            <a:r>
              <a:rPr lang="en-US" dirty="0" smtClean="0"/>
              <a:t>Examples</a:t>
            </a:r>
          </a:p>
          <a:p>
            <a:pPr>
              <a:defRPr/>
            </a:pPr>
            <a:endParaRPr lang="en-US" dirty="0" smtClean="0"/>
          </a:p>
          <a:p>
            <a:pPr>
              <a:defRPr/>
            </a:pPr>
            <a:r>
              <a:rPr lang="en-US" dirty="0" smtClean="0"/>
              <a:t>Another is that altering  natural ecosystems and replacing them with human constructed systems alters complex biophysical processes</a:t>
            </a:r>
          </a:p>
          <a:p>
            <a:pPr>
              <a:defRPr/>
            </a:pPr>
            <a:r>
              <a:rPr lang="en-US" dirty="0" smtClean="0"/>
              <a:t>Example: fossil fuel consumption increases atmospheric carbon which traps heat.</a:t>
            </a:r>
          </a:p>
          <a:p>
            <a:pPr>
              <a:defRPr/>
            </a:pPr>
            <a:r>
              <a:rPr lang="en-US" dirty="0" smtClean="0"/>
              <a:t>Saturday’s NY Times editorial reports that warming oceans also trapping more atmospheric carbon and becoming more acidic and due to nutrient rich becoming oxygen depleted.  There are increasing dead zones, major food species are becoming depleted.</a:t>
            </a:r>
          </a:p>
          <a:p>
            <a:pPr>
              <a:defRPr/>
            </a:pPr>
            <a:endParaRPr lang="en-US" dirty="0" smtClean="0"/>
          </a:p>
          <a:p>
            <a:pPr>
              <a:defRPr/>
            </a:pPr>
            <a:r>
              <a:rPr lang="en-US" dirty="0" smtClean="0"/>
              <a:t>The response requires nations to work in harmony toward common goals of living sustainably within the global carrying capacity.  Isn’t this similar to Buddhist philosophy?</a:t>
            </a:r>
            <a:endParaRPr lang="en-US" dirty="0"/>
          </a:p>
        </p:txBody>
      </p:sp>
      <p:sp>
        <p:nvSpPr>
          <p:cNvPr id="96260" name="Slide Number Placeholder 3"/>
          <p:cNvSpPr>
            <a:spLocks noGrp="1"/>
          </p:cNvSpPr>
          <p:nvPr>
            <p:ph type="sldNum" sz="quarter" idx="5"/>
          </p:nvPr>
        </p:nvSpPr>
        <p:spPr/>
        <p:txBody>
          <a:bodyPr/>
          <a:lstStyle/>
          <a:p>
            <a:pPr>
              <a:defRPr/>
            </a:pPr>
            <a:fld id="{9744CB0E-670C-4ACE-B165-B533203F69C0}" type="slidenum">
              <a:rPr lang="en-US" smtClean="0"/>
              <a:pPr>
                <a:defRPr/>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AF242D89-0FD9-425E-9FF2-5B0CBBC89EF9}" type="slidenum">
              <a:rPr lang="en-US" smtClean="0"/>
              <a:pPr>
                <a:defRPr/>
              </a:pPr>
              <a:t>28</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endParaRPr lang="en-US" smtClean="0"/>
          </a:p>
        </p:txBody>
      </p:sp>
      <p:sp>
        <p:nvSpPr>
          <p:cNvPr id="135172" name="Slide Number Placeholder 3"/>
          <p:cNvSpPr>
            <a:spLocks noGrp="1"/>
          </p:cNvSpPr>
          <p:nvPr>
            <p:ph type="sldNum" sz="quarter" idx="5"/>
          </p:nvPr>
        </p:nvSpPr>
        <p:spPr/>
        <p:txBody>
          <a:bodyPr/>
          <a:lstStyle/>
          <a:p>
            <a:pPr>
              <a:defRPr/>
            </a:pPr>
            <a:fld id="{873BE59F-F6D9-41CD-83DD-DB9B36CC0E46}" type="slidenum">
              <a:rPr lang="en-US" smtClean="0"/>
              <a:pPr>
                <a:defRPr/>
              </a:pPr>
              <a:t>33</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p:txBody>
          <a:bodyPr/>
          <a:lstStyle/>
          <a:p>
            <a:pPr>
              <a:defRPr/>
            </a:pPr>
            <a:fld id="{817D0DAC-4BEB-4495-90E2-BBF4E7C376F6}" type="slidenum">
              <a:rPr lang="en-US" smtClean="0"/>
              <a:pPr>
                <a:defRPr/>
              </a:pPr>
              <a:t>36</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xfrm>
            <a:off x="685800" y="4343400"/>
            <a:ext cx="5486400" cy="4114800"/>
          </a:xfrm>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p:txBody>
          <a:bodyPr/>
          <a:lstStyle/>
          <a:p>
            <a:pPr>
              <a:defRPr/>
            </a:pPr>
            <a:fld id="{34ADB191-A856-4DA1-B41B-D262ADF4E848}" type="slidenum">
              <a:rPr lang="en-US" smtClean="0"/>
              <a:pPr>
                <a:defRPr/>
              </a:pPr>
              <a:t>37</a:t>
            </a:fld>
            <a:endParaRPr lang="en-US" smtClean="0"/>
          </a:p>
        </p:txBody>
      </p:sp>
      <p:sp>
        <p:nvSpPr>
          <p:cNvPr id="84995" name="Rectangle 2"/>
          <p:cNvSpPr>
            <a:spLocks noChangeArrowheads="1" noTextEdit="1"/>
          </p:cNvSpPr>
          <p:nvPr>
            <p:ph type="sldImg"/>
          </p:nvPr>
        </p:nvSpPr>
        <p:spPr>
          <a:solidFill>
            <a:srgbClr val="FFFFFF"/>
          </a:solidFill>
          <a:ln/>
        </p:spPr>
      </p:sp>
      <p:sp>
        <p:nvSpPr>
          <p:cNvPr id="84996" name="Rectangle 3"/>
          <p:cNvSpPr>
            <a:spLocks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endParaRPr lang="en-US" smtClean="0"/>
          </a:p>
        </p:txBody>
      </p:sp>
      <p:sp>
        <p:nvSpPr>
          <p:cNvPr id="137220" name="Slide Number Placeholder 3"/>
          <p:cNvSpPr>
            <a:spLocks noGrp="1"/>
          </p:cNvSpPr>
          <p:nvPr>
            <p:ph type="sldNum" sz="quarter" idx="5"/>
          </p:nvPr>
        </p:nvSpPr>
        <p:spPr/>
        <p:txBody>
          <a:bodyPr/>
          <a:lstStyle/>
          <a:p>
            <a:pPr>
              <a:defRPr/>
            </a:pPr>
            <a:fld id="{626206FD-A99F-45F6-96D4-32440B2B97AF}" type="slidenum">
              <a:rPr lang="en-US" smtClean="0"/>
              <a:pPr>
                <a:defRPr/>
              </a:pPr>
              <a:t>38</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p:txBody>
          <a:bodyPr/>
          <a:lstStyle/>
          <a:p>
            <a:pPr>
              <a:defRPr/>
            </a:pPr>
            <a:fld id="{4DCA24EB-40B7-44E4-B233-BB08E55E2D56}" type="slidenum">
              <a:rPr lang="en-US" smtClean="0"/>
              <a:pPr>
                <a:defRPr/>
              </a:pPr>
              <a:t>39</a:t>
            </a:fld>
            <a:endParaRPr lang="en-US" smtClean="0"/>
          </a:p>
        </p:txBody>
      </p:sp>
      <p:sp>
        <p:nvSpPr>
          <p:cNvPr id="87043" name="Rectangle 2"/>
          <p:cNvSpPr>
            <a:spLocks noChangeArrowheads="1" noTextEdit="1"/>
          </p:cNvSpPr>
          <p:nvPr>
            <p:ph type="sldImg"/>
          </p:nvPr>
        </p:nvSpPr>
        <p:spPr>
          <a:solidFill>
            <a:srgbClr val="FFFFFF"/>
          </a:solidFill>
          <a:ln/>
        </p:spPr>
      </p:sp>
      <p:sp>
        <p:nvSpPr>
          <p:cNvPr id="87044" name="Rectangle 3"/>
          <p:cNvSpPr>
            <a:spLocks noChangeArrowheads="1"/>
          </p:cNvSpPr>
          <p:nvPr>
            <p:ph type="body" idx="1"/>
          </p:nvPr>
        </p:nvSpPr>
        <p:spPr>
          <a:xfrm>
            <a:off x="169863" y="4344988"/>
            <a:ext cx="6450012" cy="4113212"/>
          </a:xfrm>
          <a:solidFill>
            <a:srgbClr val="FFFFFF"/>
          </a:solidFill>
          <a:ln>
            <a:solidFill>
              <a:srgbClr val="000000"/>
            </a:solidFill>
          </a:ln>
        </p:spPr>
        <p:txBody>
          <a:bodyPr/>
          <a:lstStyle/>
          <a:p>
            <a:r>
              <a:rPr lang="en-US" sz="900" b="1" smtClean="0"/>
              <a:t>The TAL concept</a:t>
            </a:r>
            <a:r>
              <a:rPr lang="en-US" sz="900" smtClean="0"/>
              <a:t> originated at a December 1999 regional biodiversity workshop, which recommended a landscape level conservation approach to conserve biodiversity — the new paradigm proposed by conservationists -- in the Terai region to benefit both wildlife and people.</a:t>
            </a:r>
          </a:p>
          <a:p>
            <a:r>
              <a:rPr lang="en-US" sz="900" smtClean="0"/>
              <a:t>The vision of the TAL is to create “a globally unique landscape where biodiversity is conserved, ecological integrity is safeguarded, and sustainable livelihoods of its people are secured” </a:t>
            </a:r>
          </a:p>
          <a:p>
            <a:r>
              <a:rPr lang="en-US" sz="900" smtClean="0"/>
              <a:t>The concept is to link existing protected areas with forested corridors — using forestry practices that will provide benefits to the local people, the national economy, while allowing biodiversity conservation.</a:t>
            </a:r>
          </a:p>
          <a:p>
            <a:endParaRPr lang="en-US" sz="900" smtClean="0"/>
          </a:p>
          <a:p>
            <a:endParaRPr lang="en-US" sz="900" smtClean="0"/>
          </a:p>
          <a:p>
            <a:r>
              <a:rPr lang="en-US" sz="900" smtClean="0"/>
              <a:t> </a:t>
            </a:r>
            <a:endParaRPr lang="en-US" sz="1600" smtClean="0"/>
          </a:p>
          <a:p>
            <a:endParaRPr lang="en-US" sz="1600" smtClean="0"/>
          </a:p>
          <a:p>
            <a:endParaRPr lang="en-US" smtClean="0"/>
          </a:p>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p:txBody>
          <a:bodyPr/>
          <a:lstStyle/>
          <a:p>
            <a:pPr>
              <a:defRPr/>
            </a:pPr>
            <a:fld id="{E237C625-AE78-4F52-A992-679F3D596D87}" type="slidenum">
              <a:rPr lang="en-US" smtClean="0"/>
              <a:pPr>
                <a:defRPr/>
              </a:pPr>
              <a:t>40</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p:txBody>
          <a:bodyPr/>
          <a:lstStyle/>
          <a:p>
            <a:pPr>
              <a:defRPr/>
            </a:pPr>
            <a:fld id="{F488EE27-38E5-4B32-9B28-F6CD831B1CA0}" type="slidenum">
              <a:rPr lang="en-US" smtClean="0"/>
              <a:pPr>
                <a:defRPr/>
              </a:pPr>
              <a:t>42</a:t>
            </a:fld>
            <a:endParaRPr lang="en-US" smtClean="0"/>
          </a:p>
        </p:txBody>
      </p:sp>
      <p:sp>
        <p:nvSpPr>
          <p:cNvPr id="89091" name="Rectangle 2"/>
          <p:cNvSpPr>
            <a:spLocks noChangeArrowheads="1" noTextEdit="1"/>
          </p:cNvSpPr>
          <p:nvPr>
            <p:ph type="sldImg"/>
          </p:nvPr>
        </p:nvSpPr>
        <p:spPr>
          <a:xfrm>
            <a:off x="1147763" y="685800"/>
            <a:ext cx="4567237" cy="3425825"/>
          </a:xfrm>
          <a:solidFill>
            <a:srgbClr val="FFFFFF"/>
          </a:solidFill>
          <a:ln/>
        </p:spPr>
      </p:sp>
      <p:sp>
        <p:nvSpPr>
          <p:cNvPr id="89092" name="Rectangle 3"/>
          <p:cNvSpPr>
            <a:spLocks noChangeArrowheads="1"/>
          </p:cNvSpPr>
          <p:nvPr>
            <p:ph type="body" idx="1"/>
          </p:nvPr>
        </p:nvSpPr>
        <p:spPr>
          <a:xfrm>
            <a:off x="912813" y="4344988"/>
            <a:ext cx="5032375" cy="4113212"/>
          </a:xfrm>
          <a:solidFill>
            <a:srgbClr val="FFFFFF"/>
          </a:solidFill>
          <a:ln>
            <a:solidFill>
              <a:srgbClr val="000000"/>
            </a:solid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129028" name="Slide Number Placeholder 3"/>
          <p:cNvSpPr>
            <a:spLocks noGrp="1"/>
          </p:cNvSpPr>
          <p:nvPr>
            <p:ph type="sldNum" sz="quarter" idx="5"/>
          </p:nvPr>
        </p:nvSpPr>
        <p:spPr/>
        <p:txBody>
          <a:bodyPr/>
          <a:lstStyle/>
          <a:p>
            <a:pPr>
              <a:defRPr/>
            </a:pPr>
            <a:fld id="{13294A5E-9199-43DD-86CB-17C4AC26DDA1}" type="slidenum">
              <a:rPr lang="en-US" smtClean="0"/>
              <a:pPr>
                <a:defRPr/>
              </a:pPr>
              <a:t>43</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p:txBody>
          <a:bodyPr/>
          <a:lstStyle/>
          <a:p>
            <a:pPr>
              <a:defRPr/>
            </a:pPr>
            <a:fld id="{BA343C77-903E-4556-B1DF-7E3634172189}" type="slidenum">
              <a:rPr lang="en-US" smtClean="0"/>
              <a:pPr>
                <a:defRPr/>
              </a:pPr>
              <a:t>44</a:t>
            </a:fld>
            <a:endParaRPr lang="en-US" smtClean="0"/>
          </a:p>
        </p:txBody>
      </p:sp>
      <p:sp>
        <p:nvSpPr>
          <p:cNvPr id="91139" name="Rectangle 2"/>
          <p:cNvSpPr>
            <a:spLocks noChangeArrowheads="1" noTextEdit="1"/>
          </p:cNvSpPr>
          <p:nvPr>
            <p:ph type="sldImg"/>
          </p:nvPr>
        </p:nvSpPr>
        <p:spPr>
          <a:xfrm>
            <a:off x="1144588" y="685800"/>
            <a:ext cx="4572000" cy="3429000"/>
          </a:xfrm>
          <a:solidFill>
            <a:srgbClr val="FFFFFF"/>
          </a:solidFill>
          <a:ln/>
        </p:spPr>
      </p:sp>
      <p:sp>
        <p:nvSpPr>
          <p:cNvPr id="91140" name="Rectangle 3"/>
          <p:cNvSpPr>
            <a:spLocks noChangeArrowheads="1"/>
          </p:cNvSpPr>
          <p:nvPr>
            <p:ph type="body" idx="1"/>
          </p:nvPr>
        </p:nvSpPr>
        <p:spPr>
          <a:xfrm>
            <a:off x="912813" y="4341813"/>
            <a:ext cx="5032375" cy="4116387"/>
          </a:xfrm>
          <a:solidFill>
            <a:srgbClr val="FFFFFF"/>
          </a:solidFill>
          <a:ln>
            <a:solidFill>
              <a:srgbClr val="000000"/>
            </a:solidFill>
          </a:ln>
        </p:spPr>
        <p:txBody>
          <a:bodyPr lIns="60542" tIns="30271" rIns="60542" bIns="30271"/>
          <a:lstStyle/>
          <a:p>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endParaRPr lang="en-US" smtClean="0"/>
          </a:p>
        </p:txBody>
      </p:sp>
      <p:sp>
        <p:nvSpPr>
          <p:cNvPr id="97284" name="Slide Number Placeholder 3"/>
          <p:cNvSpPr>
            <a:spLocks noGrp="1"/>
          </p:cNvSpPr>
          <p:nvPr>
            <p:ph type="sldNum" sz="quarter" idx="5"/>
          </p:nvPr>
        </p:nvSpPr>
        <p:spPr/>
        <p:txBody>
          <a:bodyPr/>
          <a:lstStyle/>
          <a:p>
            <a:pPr>
              <a:defRPr/>
            </a:pPr>
            <a:fld id="{B0D0B26B-1456-4398-8DB6-D25947AC23D6}" type="slidenum">
              <a:rPr lang="en-US" smtClean="0"/>
              <a:pPr>
                <a:defRPr/>
              </a:pPr>
              <a:t>6</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p:txBody>
          <a:bodyPr/>
          <a:lstStyle/>
          <a:p>
            <a:pPr>
              <a:defRPr/>
            </a:pPr>
            <a:fld id="{DDF1FE59-1D2B-4C27-9AF8-295678630C37}" type="slidenum">
              <a:rPr lang="en-US" smtClean="0"/>
              <a:pPr>
                <a:defRPr/>
              </a:pPr>
              <a:t>45</a:t>
            </a:fld>
            <a:endParaRPr lang="en-US" smtClean="0"/>
          </a:p>
        </p:txBody>
      </p:sp>
      <p:sp>
        <p:nvSpPr>
          <p:cNvPr id="92163" name="Rectangle 2"/>
          <p:cNvSpPr>
            <a:spLocks noChangeArrowheads="1" noTextEdit="1"/>
          </p:cNvSpPr>
          <p:nvPr>
            <p:ph type="sldImg"/>
          </p:nvPr>
        </p:nvSpPr>
        <p:spPr>
          <a:xfrm>
            <a:off x="1144588" y="685800"/>
            <a:ext cx="4572000" cy="3429000"/>
          </a:xfrm>
          <a:solidFill>
            <a:srgbClr val="FFFFFF"/>
          </a:solidFill>
          <a:ln/>
        </p:spPr>
      </p:sp>
      <p:sp>
        <p:nvSpPr>
          <p:cNvPr id="92164" name="Rectangle 3"/>
          <p:cNvSpPr>
            <a:spLocks noChangeArrowheads="1"/>
          </p:cNvSpPr>
          <p:nvPr>
            <p:ph type="body" idx="1"/>
          </p:nvPr>
        </p:nvSpPr>
        <p:spPr>
          <a:xfrm>
            <a:off x="912813" y="4341813"/>
            <a:ext cx="5032375" cy="4116387"/>
          </a:xfrm>
          <a:solidFill>
            <a:srgbClr val="FFFFFF"/>
          </a:solidFill>
          <a:ln>
            <a:solidFill>
              <a:srgbClr val="000000"/>
            </a:solidFill>
          </a:ln>
        </p:spPr>
        <p:txBody>
          <a:bodyPr lIns="60542" tIns="30271" rIns="60542" bIns="30271"/>
          <a:lstStyle/>
          <a:p>
            <a:endParaRPr lang="en-GB"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p:txBody>
          <a:bodyPr/>
          <a:lstStyle/>
          <a:p>
            <a:pPr>
              <a:defRPr/>
            </a:pPr>
            <a:fld id="{D69EB6D0-4FEA-492D-9538-62D4AA6CB217}" type="slidenum">
              <a:rPr lang="en-US" smtClean="0"/>
              <a:pPr>
                <a:defRPr/>
              </a:pPr>
              <a:t>46</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r>
              <a:rPr lang="en-US" smtClean="0"/>
              <a:t>I, first used a satellite image map of entire lowland to delineate forest cover, road and large forest blocks.</a:t>
            </a:r>
          </a:p>
          <a:p>
            <a:r>
              <a:rPr lang="en-US" smtClean="0"/>
              <a:t>To initiate the project I hired two field coordinators who could read animal sign and can accurately distinguish between tiger and leopard and male tiger from female tigers from pugmark method based on size criteria.</a:t>
            </a:r>
          </a:p>
          <a:p>
            <a:r>
              <a:rPr lang="en-US" smtClean="0"/>
              <a:t>Local village as village ranger was hired from the village nearest to the forest. Such as this house in Kailali belonged to one of the VR.</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p:txBody>
          <a:bodyPr/>
          <a:lstStyle/>
          <a:p>
            <a:pPr>
              <a:defRPr/>
            </a:pPr>
            <a:fld id="{CD26C90A-8930-44FA-B0FA-079C169BEA5D}" type="slidenum">
              <a:rPr lang="en-US" smtClean="0"/>
              <a:pPr>
                <a:defRPr/>
              </a:pPr>
              <a:t>47</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p:txBody>
          <a:bodyPr/>
          <a:lstStyle/>
          <a:p>
            <a:pPr>
              <a:defRPr/>
            </a:pPr>
            <a:fld id="{E95C614F-8568-4EF5-A1CE-D76D538E202F}" type="slidenum">
              <a:rPr lang="en-US" smtClean="0"/>
              <a:pPr>
                <a:defRPr/>
              </a:pPr>
              <a:t>48</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914400" y="4572000"/>
            <a:ext cx="5029200" cy="4114800"/>
          </a:xfrm>
          <a:noFill/>
          <a:ln/>
        </p:spPr>
        <p:txBody>
          <a:bodyPr/>
          <a:lstStyle/>
          <a:p>
            <a:r>
              <a:rPr lang="en-US" smtClean="0"/>
              <a:t>1. Immediately after hiring all 30 VRs. I conducted the 1st training workshop for 3 days in Bardia national park that focused on pugmarks measurement of tigers and leopards.</a:t>
            </a:r>
          </a:p>
          <a:p>
            <a:r>
              <a:rPr lang="en-US" smtClean="0"/>
              <a:t>2. 2</a:t>
            </a:r>
            <a:r>
              <a:rPr lang="en-US" baseline="30000" smtClean="0"/>
              <a:t>nd</a:t>
            </a:r>
            <a:r>
              <a:rPr lang="en-US" smtClean="0"/>
              <a:t> workshop was held after six month in March 2000 to discuss the preliminary reports and capacity building and networking.</a:t>
            </a:r>
          </a:p>
          <a:p>
            <a:endParaRPr lang="en-US" smtClean="0"/>
          </a:p>
          <a:p>
            <a:endParaRPr lang="en-US" smtClean="0"/>
          </a:p>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p:txBody>
          <a:bodyPr/>
          <a:lstStyle/>
          <a:p>
            <a:pPr>
              <a:defRPr/>
            </a:pPr>
            <a:fld id="{169CFCFF-B8DD-45A9-A3EE-03ADDD72DBB7}" type="slidenum">
              <a:rPr lang="en-US" smtClean="0"/>
              <a:pPr>
                <a:defRPr/>
              </a:pPr>
              <a:t>49</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r>
              <a:rPr lang="en-US" smtClean="0"/>
              <a:t>1.  Pug marks methods relies on finding clear impressions on hard sandy substrate along river, stream where defined pug marks are encountered.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p:txBody>
          <a:bodyPr/>
          <a:lstStyle/>
          <a:p>
            <a:pPr>
              <a:defRPr/>
            </a:pPr>
            <a:fld id="{FB0763B7-3884-4174-ABEF-8C0373826B83}" type="slidenum">
              <a:rPr lang="en-US" smtClean="0"/>
              <a:pPr>
                <a:defRPr/>
              </a:pPr>
              <a:t>50</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xfrm>
            <a:off x="914400" y="4572000"/>
            <a:ext cx="5029200" cy="4114800"/>
          </a:xfrm>
          <a:noFill/>
          <a:ln/>
        </p:spPr>
        <p:txBody>
          <a:bodyPr/>
          <a:lstStyle/>
          <a:p>
            <a:r>
              <a:rPr lang="en-US" smtClean="0"/>
              <a:t>Field methodology for livestock kills:</a:t>
            </a:r>
          </a:p>
          <a:p>
            <a:r>
              <a:rPr lang="en-US" smtClean="0"/>
              <a:t>Once the villagers report livestock kills to the village rangers, together they visit the site and investigate the kill and measure pugmarks and other kill sign.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p:txBody>
          <a:bodyPr/>
          <a:lstStyle/>
          <a:p>
            <a:pPr>
              <a:defRPr/>
            </a:pPr>
            <a:fld id="{9DCC2914-2ED9-43B6-870A-FCC589485FB4}" type="slidenum">
              <a:rPr lang="en-US" smtClean="0"/>
              <a:pPr>
                <a:defRPr/>
              </a:pPr>
              <a:t>51</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xfrm>
            <a:off x="914400" y="4572000"/>
            <a:ext cx="5029200" cy="4114800"/>
          </a:xfrm>
          <a:noFill/>
          <a:ln/>
        </p:spPr>
        <p:txBody>
          <a:bodyPr/>
          <a:lstStyle/>
          <a:p>
            <a:r>
              <a:rPr lang="en-US" smtClean="0"/>
              <a:t>To provide quality control;</a:t>
            </a:r>
          </a:p>
          <a:p>
            <a:r>
              <a:rPr lang="en-US" smtClean="0"/>
              <a:t>Field coordinators visited each VR each month to confirm the data and to record the GPS location. </a:t>
            </a:r>
          </a:p>
          <a:p>
            <a:r>
              <a:rPr lang="en-US" smtClean="0"/>
              <a:t>VRs often covered the pugmarks with thorny branches to preserve the sign. </a:t>
            </a:r>
          </a:p>
          <a:p>
            <a:endParaRPr lang="en-US" smtClean="0"/>
          </a:p>
          <a:p>
            <a:endParaRPr lang="en-US" smtClean="0"/>
          </a:p>
          <a:p>
            <a:r>
              <a:rPr lang="en-US" smtClean="0"/>
              <a:t>4. If there were no reports of kills or tracks during that particular month then technician and VR  carries the surveys of the forest.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p:txBody>
          <a:bodyPr/>
          <a:lstStyle/>
          <a:p>
            <a:pPr>
              <a:defRPr/>
            </a:pPr>
            <a:fld id="{DB37C2BD-749D-46D7-A1A1-BAAFDB2A75E4}" type="slidenum">
              <a:rPr lang="en-US" smtClean="0"/>
              <a:pPr>
                <a:defRPr/>
              </a:pPr>
              <a:t>52</a:t>
            </a:fld>
            <a:endParaRPr lang="en-US" smtClean="0"/>
          </a:p>
        </p:txBody>
      </p:sp>
      <p:sp>
        <p:nvSpPr>
          <p:cNvPr id="99331" name="Rectangle 1026"/>
          <p:cNvSpPr>
            <a:spLocks noGrp="1" noRot="1" noChangeAspect="1" noChangeArrowheads="1" noTextEdit="1"/>
          </p:cNvSpPr>
          <p:nvPr>
            <p:ph type="sldImg"/>
          </p:nvPr>
        </p:nvSpPr>
        <p:spPr>
          <a:ln/>
        </p:spPr>
      </p:sp>
      <p:sp>
        <p:nvSpPr>
          <p:cNvPr id="99332" name="Rectangle 1027"/>
          <p:cNvSpPr>
            <a:spLocks noGrp="1" noChangeArrowheads="1"/>
          </p:cNvSpPr>
          <p:nvPr>
            <p:ph type="body" idx="1"/>
          </p:nvPr>
        </p:nvSpPr>
        <p:spPr>
          <a:xfrm>
            <a:off x="1066800" y="4495800"/>
            <a:ext cx="5029200" cy="4114800"/>
          </a:xfrm>
          <a:no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p:txBody>
          <a:bodyPr/>
          <a:lstStyle/>
          <a:p>
            <a:pPr>
              <a:defRPr/>
            </a:pPr>
            <a:fld id="{492BCEBA-1DBF-4296-A472-C5EFAC2504C3}" type="slidenum">
              <a:rPr lang="en-US" smtClean="0"/>
              <a:pPr>
                <a:defRPr/>
              </a:pPr>
              <a:t>53</a:t>
            </a:fld>
            <a:endParaRPr lang="en-US" smtClean="0"/>
          </a:p>
        </p:txBody>
      </p:sp>
      <p:sp>
        <p:nvSpPr>
          <p:cNvPr id="100355" name="Rectangle 2"/>
          <p:cNvSpPr>
            <a:spLocks noGrp="1" noRot="1" noChangeAspect="1" noChangeArrowheads="1" noTextEdit="1"/>
          </p:cNvSpPr>
          <p:nvPr>
            <p:ph type="sldImg"/>
          </p:nvPr>
        </p:nvSpPr>
        <p:spPr>
          <a:solidFill>
            <a:srgbClr val="FFFFFF"/>
          </a:solidFill>
          <a:ln/>
        </p:spPr>
      </p:sp>
      <p:sp>
        <p:nvSpPr>
          <p:cNvPr id="100356" name="Rectangle 3"/>
          <p:cNvSpPr>
            <a:spLocks noGrp="1" noChangeArrowheads="1"/>
          </p:cNvSpPr>
          <p:nvPr>
            <p:ph type="body" idx="1"/>
          </p:nvPr>
        </p:nvSpPr>
        <p:spPr>
          <a:noFill/>
          <a:ln/>
        </p:spPr>
        <p:txBody>
          <a:bodyPr wrap="none" anchor="ctr"/>
          <a:lstStyle/>
          <a:p>
            <a:pPr defTabSz="449263"/>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p:txBody>
          <a:bodyPr/>
          <a:lstStyle/>
          <a:p>
            <a:pPr>
              <a:defRPr/>
            </a:pPr>
            <a:fld id="{3BFC7CE9-C649-454D-8114-D53CBA67F5AC}" type="slidenum">
              <a:rPr lang="en-US" smtClean="0"/>
              <a:pPr>
                <a:defRPr/>
              </a:pPr>
              <a:t>54</a:t>
            </a:fld>
            <a:endParaRPr lang="en-US" smtClean="0"/>
          </a:p>
        </p:txBody>
      </p:sp>
      <p:sp>
        <p:nvSpPr>
          <p:cNvPr id="101379" name="Rectangle 2"/>
          <p:cNvSpPr>
            <a:spLocks noGrp="1" noRot="1" noChangeAspect="1" noChangeArrowheads="1" noTextEdit="1"/>
          </p:cNvSpPr>
          <p:nvPr>
            <p:ph type="sldImg"/>
          </p:nvPr>
        </p:nvSpPr>
        <p:spPr>
          <a:xfrm>
            <a:off x="1146175" y="687388"/>
            <a:ext cx="4567238" cy="3425825"/>
          </a:xfrm>
          <a:ln/>
        </p:spPr>
      </p:sp>
      <p:sp>
        <p:nvSpPr>
          <p:cNvPr id="101380" name="Rectangle 3"/>
          <p:cNvSpPr>
            <a:spLocks noGrp="1" noChangeArrowheads="1"/>
          </p:cNvSpPr>
          <p:nvPr>
            <p:ph type="body" idx="1"/>
          </p:nvPr>
        </p:nvSpPr>
        <p:spPr>
          <a:xfrm>
            <a:off x="685800" y="4343400"/>
            <a:ext cx="5486400" cy="4113213"/>
          </a:xfrm>
          <a:noFill/>
          <a:ln/>
        </p:spPr>
        <p:txBody>
          <a:bodyPr/>
          <a:lstStyle/>
          <a:p>
            <a:r>
              <a:rPr lang="en-US" smtClean="0"/>
              <a:t>Stratified random samples selected using 1:25000 topo map grids of the landscape in advance</a:t>
            </a:r>
          </a:p>
          <a:p>
            <a:r>
              <a:rPr lang="en-US" smtClean="0"/>
              <a:t>Sample unit: 625 m long straight line georeferenced transect with 25 circular 10 m2 plots spaced 25 m apart</a:t>
            </a:r>
          </a:p>
          <a:p>
            <a:r>
              <a:rPr lang="en-US" smtClean="0"/>
              <a:t>Measure the prey abundance, horizontal cover, and type and extent of human use.  </a:t>
            </a:r>
          </a:p>
          <a:p>
            <a:r>
              <a:rPr lang="en-US" smtClean="0"/>
              <a:t>At each point a transect line was run and coordinates of end points recorded.  </a:t>
            </a:r>
          </a:p>
          <a:p>
            <a:r>
              <a:rPr lang="en-US" smtClean="0"/>
              <a:t>Each transect were studied to count pellet groups of tiger prey species and other variables in 25 circular plots of 10 m</a:t>
            </a:r>
            <a:r>
              <a:rPr lang="en-US" baseline="30000" smtClean="0"/>
              <a:t>2</a:t>
            </a:r>
            <a:r>
              <a:rPr lang="en-US" smtClean="0"/>
              <a:t> size at 25 m intervals.</a:t>
            </a:r>
          </a:p>
          <a:p>
            <a:r>
              <a:rPr lang="en-US" smtClean="0"/>
              <a:t>Pellet groups count during the dry season (February to April)</a:t>
            </a:r>
          </a:p>
          <a:p>
            <a:r>
              <a:rPr lang="en-US" smtClean="0"/>
              <a:t>Pellet size group:  Small: barking and four-horned</a:t>
            </a:r>
          </a:p>
          <a:p>
            <a:r>
              <a:rPr lang="en-US" smtClean="0"/>
              <a:t>			medium: Chital, hog deer, and wild pig</a:t>
            </a:r>
          </a:p>
          <a:p>
            <a:r>
              <a:rPr lang="en-US" smtClean="0"/>
              <a:t>			large: sambar, swamp deer, blue bull</a:t>
            </a:r>
          </a:p>
          <a:p>
            <a:r>
              <a:rPr lang="en-US" smtClean="0"/>
              <a:t>			Others: primates, forest bovids, and livestock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362F9D0E-1D25-4A34-B1FB-CEAC3B18DA5B}" type="slidenum">
              <a:rPr lang="en-US" smtClean="0"/>
              <a:pPr>
                <a:defRPr/>
              </a:pPr>
              <a:t>7</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p:txBody>
          <a:bodyPr/>
          <a:lstStyle/>
          <a:p>
            <a:pPr>
              <a:defRPr/>
            </a:pPr>
            <a:fld id="{0E6BBEF6-1E96-4AE0-96E8-FFA972AB4935}" type="slidenum">
              <a:rPr lang="en-US" smtClean="0"/>
              <a:pPr>
                <a:defRPr/>
              </a:pPr>
              <a:t>55</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p:txBody>
          <a:bodyPr/>
          <a:lstStyle/>
          <a:p>
            <a:pPr>
              <a:defRPr/>
            </a:pPr>
            <a:fld id="{CC5DA8A5-8A7D-48F6-90C7-FFA8DE41B676}" type="slidenum">
              <a:rPr lang="en-US" smtClean="0"/>
              <a:pPr>
                <a:defRPr/>
              </a:pPr>
              <a:t>56</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xfrm>
            <a:off x="685800" y="4343400"/>
            <a:ext cx="5486400" cy="4114800"/>
          </a:xfrm>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p:txBody>
          <a:bodyPr/>
          <a:lstStyle/>
          <a:p>
            <a:pPr>
              <a:defRPr/>
            </a:pPr>
            <a:fld id="{C9516CAA-196C-4FF8-86F3-ACA6977D5FB8}" type="slidenum">
              <a:rPr lang="en-US" smtClean="0"/>
              <a:pPr>
                <a:defRPr/>
              </a:pPr>
              <a:t>13</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r>
              <a:rPr lang="en-US" smtClean="0"/>
              <a:t>For tiger conservation in a landscape</a:t>
            </a:r>
          </a:p>
          <a:p>
            <a:r>
              <a:rPr lang="en-US" smtClean="0"/>
              <a:t>	- it is fundamental to estimate abundance and distribution of tiger’s natural prey</a:t>
            </a:r>
          </a:p>
          <a:p>
            <a:r>
              <a:rPr lang="en-US" smtClean="0"/>
              <a:t>	- determine abundance and distribution of livestock using the forest</a:t>
            </a:r>
          </a:p>
          <a:p>
            <a:r>
              <a:rPr lang="en-US" smtClean="0"/>
              <a:t>Ten natural prey species</a:t>
            </a:r>
          </a:p>
          <a:p>
            <a:r>
              <a:rPr lang="en-US" smtClean="0"/>
              <a:t>	- Gaur: 5 times heavier than tiger</a:t>
            </a:r>
          </a:p>
          <a:p>
            <a:r>
              <a:rPr lang="en-US" smtClean="0"/>
              <a:t>	- Sambar, swamp deer, chital, hog deer, wild pig, blue bull, barking deer, four-horned antelope, langur</a:t>
            </a:r>
          </a:p>
          <a:p>
            <a:r>
              <a:rPr lang="en-US" smtClean="0"/>
              <a:t>	- livestock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p:txBody>
          <a:bodyPr/>
          <a:lstStyle/>
          <a:p>
            <a:pPr>
              <a:defRPr/>
            </a:pPr>
            <a:fld id="{A09DC316-FB4D-401B-8FFA-195E1671E302}" type="slidenum">
              <a:rPr lang="en-US" smtClean="0"/>
              <a:pPr>
                <a:defRPr/>
              </a:pPr>
              <a:t>14</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p>
            <a:pPr>
              <a:defRPr/>
            </a:pPr>
            <a:fld id="{E3EE9FE2-2318-410A-8481-B3D847F08F1A}" type="slidenum">
              <a:rPr lang="en-US" smtClean="0"/>
              <a:pPr>
                <a:defRPr/>
              </a:pPr>
              <a:t>15</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p>
            <a:pPr>
              <a:defRPr/>
            </a:pPr>
            <a:fld id="{8717BB68-3A34-4E47-8363-4B516852F845}" type="slidenum">
              <a:rPr lang="en-US" smtClean="0"/>
              <a:pPr>
                <a:defRPr/>
              </a:pPr>
              <a:t>16</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B38D408A-23C2-47F7-A003-7AFB69C487B6}" type="slidenum">
              <a:rPr lang="en-US" smtClean="0"/>
              <a:pPr>
                <a:defRPr/>
              </a:pPr>
              <a:t>17</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lgn="ctr" eaLnBrk="0" hangingPunct="0">
                <a:defRPr/>
              </a:pPr>
              <a:endParaRPr lang="en-US">
                <a:cs typeface="+mn-cs"/>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lgn="ctr" eaLnBrk="0" hangingPunct="0">
                <a:defRPr/>
              </a:pPr>
              <a:endParaRPr lang="en-US">
                <a:cs typeface="+mn-cs"/>
              </a:endParaRPr>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lgn="ctr" eaLnBrk="0" hangingPunct="0">
              <a:defRPr/>
            </a:pPr>
            <a:endParaRPr lang="en-US">
              <a:cs typeface="+mn-cs"/>
            </a:endParaRPr>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lgn="ctr" eaLnBrk="0" hangingPunct="0">
                <a:defRPr/>
              </a:pPr>
              <a:endParaRPr lang="en-US">
                <a:cs typeface="+mn-cs"/>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lgn="ctr" eaLnBrk="0" hangingPunct="0">
                  <a:defRPr/>
                </a:pPr>
                <a:endParaRPr lang="en-US">
                  <a:cs typeface="+mn-cs"/>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lgn="ctr" eaLnBrk="0" hangingPunct="0">
                  <a:defRPr/>
                </a:pPr>
                <a:endParaRPr lang="en-US">
                  <a:cs typeface="+mn-cs"/>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lgn="ctr" eaLnBrk="0" hangingPunct="0">
                  <a:defRPr/>
                </a:pPr>
                <a:endParaRPr lang="en-US">
                  <a:cs typeface="+mn-cs"/>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lgn="ctr" eaLnBrk="0" hangingPunct="0">
                  <a:defRPr/>
                </a:pPr>
                <a:endParaRPr lang="en-US">
                  <a:cs typeface="+mn-cs"/>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lgn="ctr" eaLnBrk="0" hangingPunct="0">
                  <a:defRPr/>
                </a:pPr>
                <a:endParaRPr lang="en-US">
                  <a:cs typeface="+mn-cs"/>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lgn="ctr" eaLnBrk="0" hangingPunct="0">
                <a:defRPr/>
              </a:pPr>
              <a:endParaRPr lang="en-US">
                <a:cs typeface="+mn-cs"/>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lgn="ctr" eaLnBrk="0" hangingPunct="0">
                <a:defRPr/>
              </a:pPr>
              <a:endParaRPr lang="en-US">
                <a:cs typeface="+mn-cs"/>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lgn="ctr" eaLnBrk="0" hangingPunct="0">
                <a:defRPr/>
              </a:pPr>
              <a:endParaRPr lang="en-US">
                <a:cs typeface="+mn-cs"/>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lgn="ctr" eaLnBrk="0" hangingPunct="0">
                <a:defRPr/>
              </a:pPr>
              <a:endParaRPr lang="en-US">
                <a:cs typeface="+mn-cs"/>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lgn="ctr" eaLnBrk="0" hangingPunct="0">
                <a:defRPr/>
              </a:pPr>
              <a:endParaRPr lang="en-US">
                <a:cs typeface="+mn-cs"/>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lgn="ctr" eaLnBrk="0" hangingPunct="0">
                <a:defRPr/>
              </a:pPr>
              <a:endParaRPr lang="en-US">
                <a:cs typeface="+mn-cs"/>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lgn="ctr" eaLnBrk="0" hangingPunct="0">
                <a:defRPr/>
              </a:pPr>
              <a:endParaRPr lang="en-US">
                <a:cs typeface="+mn-cs"/>
              </a:endParaRPr>
            </a:p>
          </p:txBody>
        </p:sp>
      </p:grpSp>
      <p:sp>
        <p:nvSpPr>
          <p:cNvPr id="347158"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347159"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sldNum" sz="quarter" idx="11"/>
          </p:nvPr>
        </p:nvSpPr>
        <p:spPr/>
        <p:txBody>
          <a:bodyPr/>
          <a:lstStyle>
            <a:lvl1pPr>
              <a:defRPr/>
            </a:lvl1pPr>
          </a:lstStyle>
          <a:p>
            <a:pPr>
              <a:defRPr/>
            </a:pPr>
            <a:fld id="{DDD1BB87-82EF-45CD-99F6-1959C205E1F2}" type="slidenum">
              <a:rPr lang="en-US"/>
              <a:pPr>
                <a:defRPr/>
              </a:pPr>
              <a:t>‹#›</a:t>
            </a:fld>
            <a:endParaRPr lang="en-US"/>
          </a:p>
        </p:txBody>
      </p:sp>
      <p:sp>
        <p:nvSpPr>
          <p:cNvPr id="26" name="Rectangle 26"/>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53A7601A-1972-4A53-AF54-EF41EDE1A74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913E7255-4D88-451B-8014-52D42DAD840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4"/>
          <p:cNvSpPr>
            <a:spLocks noGrp="1" noChangeArrowheads="1"/>
          </p:cNvSpPr>
          <p:nvPr>
            <p:ph type="dt" sz="half" idx="10"/>
          </p:nvPr>
        </p:nvSpPr>
        <p:spPr>
          <a:ln/>
        </p:spPr>
        <p:txBody>
          <a:bodyPr/>
          <a:lstStyle>
            <a:lvl1pPr>
              <a:defRPr/>
            </a:lvl1pPr>
          </a:lstStyle>
          <a:p>
            <a:pPr>
              <a:defRPr/>
            </a:pPr>
            <a:endParaRPr lang="en-US"/>
          </a:p>
        </p:txBody>
      </p:sp>
      <p:sp>
        <p:nvSpPr>
          <p:cNvPr id="7" name="Rectangle 25"/>
          <p:cNvSpPr>
            <a:spLocks noGrp="1" noChangeArrowheads="1"/>
          </p:cNvSpPr>
          <p:nvPr>
            <p:ph type="ftr" sz="quarter" idx="11"/>
          </p:nvPr>
        </p:nvSpPr>
        <p:spPr>
          <a:ln/>
        </p:spPr>
        <p:txBody>
          <a:bodyPr/>
          <a:lstStyle>
            <a:lvl1pPr>
              <a:defRPr/>
            </a:lvl1pPr>
          </a:lstStyle>
          <a:p>
            <a:pPr>
              <a:defRPr/>
            </a:pPr>
            <a:endParaRPr lang="en-US"/>
          </a:p>
        </p:txBody>
      </p:sp>
      <p:sp>
        <p:nvSpPr>
          <p:cNvPr id="8" name="Rectangle 26"/>
          <p:cNvSpPr>
            <a:spLocks noGrp="1" noChangeArrowheads="1"/>
          </p:cNvSpPr>
          <p:nvPr>
            <p:ph type="sldNum" sz="quarter" idx="12"/>
          </p:nvPr>
        </p:nvSpPr>
        <p:spPr>
          <a:ln/>
        </p:spPr>
        <p:txBody>
          <a:bodyPr/>
          <a:lstStyle>
            <a:lvl1pPr>
              <a:defRPr/>
            </a:lvl1pPr>
          </a:lstStyle>
          <a:p>
            <a:pPr>
              <a:defRPr/>
            </a:pPr>
            <a:fld id="{19E5785B-BA2D-4457-BF40-B554F6D28AB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649000EA-D2F4-4D46-86FA-E06DA65C43B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8A4D0E57-8FDE-48A8-A089-021582075EE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19BAAB01-8B12-4CCB-A154-F2540215CDA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A7219D2D-9062-490C-A4AA-9BA5E69498B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AD3B237F-04A2-4772-9453-787E14A989E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4"/>
          <p:cNvSpPr>
            <a:spLocks noGrp="1" noChangeArrowheads="1"/>
          </p:cNvSpPr>
          <p:nvPr>
            <p:ph type="dt" sz="half" idx="10"/>
          </p:nvPr>
        </p:nvSpPr>
        <p:spPr>
          <a:ln/>
        </p:spPr>
        <p:txBody>
          <a:bodyPr/>
          <a:lstStyle>
            <a:lvl1pPr>
              <a:defRPr/>
            </a:lvl1pPr>
          </a:lstStyle>
          <a:p>
            <a:pPr>
              <a:defRPr/>
            </a:pPr>
            <a:endParaRPr lang="en-US"/>
          </a:p>
        </p:txBody>
      </p:sp>
      <p:sp>
        <p:nvSpPr>
          <p:cNvPr id="8" name="Rectangle 25"/>
          <p:cNvSpPr>
            <a:spLocks noGrp="1" noChangeArrowheads="1"/>
          </p:cNvSpPr>
          <p:nvPr>
            <p:ph type="ftr" sz="quarter" idx="11"/>
          </p:nvPr>
        </p:nvSpPr>
        <p:spPr>
          <a:ln/>
        </p:spPr>
        <p:txBody>
          <a:bodyPr/>
          <a:lstStyle>
            <a:lvl1pPr>
              <a:defRPr/>
            </a:lvl1pPr>
          </a:lstStyle>
          <a:p>
            <a:pPr>
              <a:defRPr/>
            </a:pPr>
            <a:endParaRPr lang="en-US"/>
          </a:p>
        </p:txBody>
      </p:sp>
      <p:sp>
        <p:nvSpPr>
          <p:cNvPr id="9" name="Rectangle 26"/>
          <p:cNvSpPr>
            <a:spLocks noGrp="1" noChangeArrowheads="1"/>
          </p:cNvSpPr>
          <p:nvPr>
            <p:ph type="sldNum" sz="quarter" idx="12"/>
          </p:nvPr>
        </p:nvSpPr>
        <p:spPr>
          <a:ln/>
        </p:spPr>
        <p:txBody>
          <a:bodyPr/>
          <a:lstStyle>
            <a:lvl1pPr>
              <a:defRPr/>
            </a:lvl1pPr>
          </a:lstStyle>
          <a:p>
            <a:pPr>
              <a:defRPr/>
            </a:pPr>
            <a:fld id="{F18F63EB-CA37-4466-AECE-C53DE79E4D7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pPr>
              <a:defRPr/>
            </a:pPr>
            <a:fld id="{5BCB5FE4-D47A-434A-8298-80C65809011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D65B01D2-49B5-44C7-875A-6F62DB1F3AB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CB46CE29-0AE4-4143-9D40-2CFD1910F50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F1BE740C-28B6-41F3-831A-D6DF4E19BF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8000"/>
            <a:chOff x="0" y="0"/>
            <a:chExt cx="5760" cy="4320"/>
          </a:xfrm>
        </p:grpSpPr>
        <p:sp>
          <p:nvSpPr>
            <p:cNvPr id="34611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lgn="ctr" eaLnBrk="0" hangingPunct="0">
                <a:defRPr/>
              </a:pPr>
              <a:endParaRPr lang="en-US">
                <a:cs typeface="+mn-cs"/>
              </a:endParaRPr>
            </a:p>
          </p:txBody>
        </p:sp>
        <p:sp>
          <p:nvSpPr>
            <p:cNvPr id="34611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lgn="ctr" eaLnBrk="0" hangingPunct="0">
                <a:defRPr/>
              </a:pPr>
              <a:endParaRPr lang="en-US">
                <a:cs typeface="+mn-cs"/>
              </a:endParaRPr>
            </a:p>
          </p:txBody>
        </p:sp>
      </p:grpSp>
      <p:sp>
        <p:nvSpPr>
          <p:cNvPr id="346117"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lgn="ctr" eaLnBrk="0" hangingPunct="0">
              <a:defRPr/>
            </a:pPr>
            <a:endParaRPr lang="en-US">
              <a:cs typeface="+mn-cs"/>
            </a:endParaRPr>
          </a:p>
        </p:txBody>
      </p:sp>
      <p:grpSp>
        <p:nvGrpSpPr>
          <p:cNvPr id="2052" name="Group 6"/>
          <p:cNvGrpSpPr>
            <a:grpSpLocks/>
          </p:cNvGrpSpPr>
          <p:nvPr/>
        </p:nvGrpSpPr>
        <p:grpSpPr bwMode="auto">
          <a:xfrm>
            <a:off x="0" y="6019800"/>
            <a:ext cx="7848600" cy="857250"/>
            <a:chOff x="0" y="3792"/>
            <a:chExt cx="4944" cy="540"/>
          </a:xfrm>
        </p:grpSpPr>
        <p:sp>
          <p:nvSpPr>
            <p:cNvPr id="34611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lgn="ctr" eaLnBrk="0" hangingPunct="0">
                <a:defRPr/>
              </a:pPr>
              <a:endParaRPr lang="en-US">
                <a:cs typeface="+mn-cs"/>
              </a:endParaRPr>
            </a:p>
          </p:txBody>
        </p:sp>
        <p:grpSp>
          <p:nvGrpSpPr>
            <p:cNvPr id="2066" name="Group 8"/>
            <p:cNvGrpSpPr>
              <a:grpSpLocks/>
            </p:cNvGrpSpPr>
            <p:nvPr userDrawn="1"/>
          </p:nvGrpSpPr>
          <p:grpSpPr bwMode="auto">
            <a:xfrm>
              <a:off x="2486" y="3792"/>
              <a:ext cx="2458" cy="540"/>
              <a:chOff x="2486" y="3792"/>
              <a:chExt cx="2458" cy="540"/>
            </a:xfrm>
          </p:grpSpPr>
          <p:sp>
            <p:nvSpPr>
              <p:cNvPr id="346121"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lgn="ctr" eaLnBrk="0" hangingPunct="0">
                  <a:defRPr/>
                </a:pPr>
                <a:endParaRPr lang="en-US">
                  <a:cs typeface="+mn-cs"/>
                </a:endParaRPr>
              </a:p>
            </p:txBody>
          </p:sp>
          <p:sp>
            <p:nvSpPr>
              <p:cNvPr id="346122"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lgn="ctr" eaLnBrk="0" hangingPunct="0">
                  <a:defRPr/>
                </a:pPr>
                <a:endParaRPr lang="en-US">
                  <a:cs typeface="+mn-cs"/>
                </a:endParaRPr>
              </a:p>
            </p:txBody>
          </p:sp>
          <p:sp>
            <p:nvSpPr>
              <p:cNvPr id="346123"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lgn="ctr" eaLnBrk="0" hangingPunct="0">
                  <a:defRPr/>
                </a:pPr>
                <a:endParaRPr lang="en-US">
                  <a:cs typeface="+mn-cs"/>
                </a:endParaRPr>
              </a:p>
            </p:txBody>
          </p:sp>
          <p:sp>
            <p:nvSpPr>
              <p:cNvPr id="346124"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lgn="ctr" eaLnBrk="0" hangingPunct="0">
                  <a:defRPr/>
                </a:pPr>
                <a:endParaRPr lang="en-US">
                  <a:cs typeface="+mn-cs"/>
                </a:endParaRPr>
              </a:p>
            </p:txBody>
          </p:sp>
          <p:sp>
            <p:nvSpPr>
              <p:cNvPr id="346125"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lgn="ctr" eaLnBrk="0" hangingPunct="0">
                  <a:defRPr/>
                </a:pPr>
                <a:endParaRPr lang="en-US">
                  <a:cs typeface="+mn-cs"/>
                </a:endParaRPr>
              </a:p>
            </p:txBody>
          </p:sp>
        </p:grpSp>
        <p:sp>
          <p:nvSpPr>
            <p:cNvPr id="346126"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lgn="ctr" eaLnBrk="0" hangingPunct="0">
                <a:defRPr/>
              </a:pPr>
              <a:endParaRPr lang="en-US">
                <a:cs typeface="+mn-cs"/>
              </a:endParaRPr>
            </a:p>
          </p:txBody>
        </p:sp>
      </p:grpSp>
      <p:grpSp>
        <p:nvGrpSpPr>
          <p:cNvPr id="2053" name="Group 15"/>
          <p:cNvGrpSpPr>
            <a:grpSpLocks/>
          </p:cNvGrpSpPr>
          <p:nvPr/>
        </p:nvGrpSpPr>
        <p:grpSpPr bwMode="auto">
          <a:xfrm>
            <a:off x="627063" y="6021388"/>
            <a:ext cx="5684837" cy="849312"/>
            <a:chOff x="395" y="3793"/>
            <a:chExt cx="3581" cy="535"/>
          </a:xfrm>
        </p:grpSpPr>
        <p:sp>
          <p:nvSpPr>
            <p:cNvPr id="346128"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lgn="ctr" eaLnBrk="0" hangingPunct="0">
                <a:defRPr/>
              </a:pPr>
              <a:endParaRPr lang="en-US">
                <a:cs typeface="+mn-cs"/>
              </a:endParaRPr>
            </a:p>
          </p:txBody>
        </p:sp>
        <p:sp>
          <p:nvSpPr>
            <p:cNvPr id="346129"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lgn="ctr" eaLnBrk="0" hangingPunct="0">
                <a:defRPr/>
              </a:pPr>
              <a:endParaRPr lang="en-US">
                <a:cs typeface="+mn-cs"/>
              </a:endParaRPr>
            </a:p>
          </p:txBody>
        </p:sp>
        <p:sp>
          <p:nvSpPr>
            <p:cNvPr id="346130"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lgn="ctr" eaLnBrk="0" hangingPunct="0">
                <a:defRPr/>
              </a:pPr>
              <a:endParaRPr lang="en-US">
                <a:cs typeface="+mn-cs"/>
              </a:endParaRPr>
            </a:p>
          </p:txBody>
        </p:sp>
        <p:sp>
          <p:nvSpPr>
            <p:cNvPr id="346131"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lgn="ctr" eaLnBrk="0" hangingPunct="0">
                <a:defRPr/>
              </a:pPr>
              <a:endParaRPr lang="en-US">
                <a:cs typeface="+mn-cs"/>
              </a:endParaRPr>
            </a:p>
          </p:txBody>
        </p:sp>
        <p:sp>
          <p:nvSpPr>
            <p:cNvPr id="346132"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lgn="ctr" eaLnBrk="0" hangingPunct="0">
                <a:defRPr/>
              </a:pPr>
              <a:endParaRPr lang="en-US">
                <a:cs typeface="+mn-cs"/>
              </a:endParaRPr>
            </a:p>
          </p:txBody>
        </p:sp>
        <p:sp>
          <p:nvSpPr>
            <p:cNvPr id="346133"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lgn="ctr" eaLnBrk="0" hangingPunct="0">
                <a:defRPr/>
              </a:pPr>
              <a:endParaRPr lang="en-US">
                <a:cs typeface="+mn-cs"/>
              </a:endParaRPr>
            </a:p>
          </p:txBody>
        </p:sp>
      </p:grpSp>
      <p:sp>
        <p:nvSpPr>
          <p:cNvPr id="346134"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5"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6136"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effectLst>
                  <a:outerShdw blurRad="38100" dist="38100" dir="2700000" algn="tl">
                    <a:srgbClr val="000000"/>
                  </a:outerShdw>
                </a:effectLst>
                <a:latin typeface="Arial" charset="0"/>
                <a:cs typeface="+mn-cs"/>
              </a:defRPr>
            </a:lvl1pPr>
          </a:lstStyle>
          <a:p>
            <a:pPr>
              <a:defRPr/>
            </a:pPr>
            <a:endParaRPr lang="en-US"/>
          </a:p>
        </p:txBody>
      </p:sp>
      <p:sp>
        <p:nvSpPr>
          <p:cNvPr id="346137"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cs typeface="+mn-cs"/>
              </a:defRPr>
            </a:lvl1pPr>
          </a:lstStyle>
          <a:p>
            <a:pPr>
              <a:defRPr/>
            </a:pPr>
            <a:endParaRPr lang="en-US"/>
          </a:p>
        </p:txBody>
      </p:sp>
      <p:sp>
        <p:nvSpPr>
          <p:cNvPr id="346138"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cs typeface="+mn-cs"/>
              </a:defRPr>
            </a:lvl1pPr>
          </a:lstStyle>
          <a:p>
            <a:pPr>
              <a:defRPr/>
            </a:pPr>
            <a:fld id="{5A6E2394-D4D6-49C8-BAAC-525F5E5A0D2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48"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9" r:id="rId13"/>
    <p:sldLayoutId id="2147483847" r:id="rId14"/>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4.jpeg"/><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Mountains"/>
          <p:cNvPicPr>
            <a:picLocks noChangeAspect="1" noChangeArrowheads="1"/>
          </p:cNvPicPr>
          <p:nvPr/>
        </p:nvPicPr>
        <p:blipFill>
          <a:blip r:embed="rId3"/>
          <a:srcRect/>
          <a:stretch>
            <a:fillRect/>
          </a:stretch>
        </p:blipFill>
        <p:spPr bwMode="auto">
          <a:xfrm>
            <a:off x="0" y="-304800"/>
            <a:ext cx="10363200" cy="6931025"/>
          </a:xfrm>
          <a:prstGeom prst="rect">
            <a:avLst/>
          </a:prstGeom>
          <a:noFill/>
          <a:ln w="9525">
            <a:noFill/>
            <a:miter lim="800000"/>
            <a:headEnd/>
            <a:tailEnd/>
          </a:ln>
        </p:spPr>
      </p:pic>
      <p:sp>
        <p:nvSpPr>
          <p:cNvPr id="35842" name="Rectangle 2"/>
          <p:cNvSpPr>
            <a:spLocks noGrp="1" noChangeArrowheads="1"/>
          </p:cNvSpPr>
          <p:nvPr>
            <p:ph type="title"/>
          </p:nvPr>
        </p:nvSpPr>
        <p:spPr>
          <a:xfrm>
            <a:off x="609600" y="990600"/>
            <a:ext cx="8229600" cy="1143000"/>
          </a:xfrm>
        </p:spPr>
        <p:txBody>
          <a:bodyPr/>
          <a:lstStyle/>
          <a:p>
            <a:pPr>
              <a:defRPr/>
            </a:pPr>
            <a:r>
              <a:rPr lang="en-US" sz="3200" b="1" dirty="0" smtClean="0">
                <a:solidFill>
                  <a:schemeClr val="tx1"/>
                </a:solidFill>
              </a:rPr>
              <a:t>Citizen participation: a key to tiger conservation</a:t>
            </a:r>
            <a:endParaRPr lang="en-US" sz="3200" b="1" dirty="0">
              <a:solidFill>
                <a:schemeClr val="tx1"/>
              </a:solidFill>
            </a:endParaRPr>
          </a:p>
        </p:txBody>
      </p:sp>
      <p:sp>
        <p:nvSpPr>
          <p:cNvPr id="5124" name="Rectangle 3"/>
          <p:cNvSpPr>
            <a:spLocks noGrp="1" noChangeArrowheads="1"/>
          </p:cNvSpPr>
          <p:nvPr>
            <p:ph type="body" idx="1"/>
          </p:nvPr>
        </p:nvSpPr>
        <p:spPr>
          <a:xfrm>
            <a:off x="228600" y="2667000"/>
            <a:ext cx="8229600" cy="1706563"/>
          </a:xfrm>
        </p:spPr>
        <p:txBody>
          <a:bodyPr/>
          <a:lstStyle/>
          <a:p>
            <a:pPr algn="ctr" eaLnBrk="1" hangingPunct="1"/>
            <a:r>
              <a:rPr lang="en-US" sz="2000" b="1" smtClean="0"/>
              <a:t>Lessons from Nepal </a:t>
            </a:r>
          </a:p>
          <a:p>
            <a:pPr algn="ctr" eaLnBrk="1" hangingPunct="1"/>
            <a:endParaRPr lang="en-US" sz="2000" b="1" smtClean="0"/>
          </a:p>
          <a:p>
            <a:pPr algn="ctr" eaLnBrk="1" hangingPunct="1"/>
            <a:r>
              <a:rPr lang="en-US" sz="2000" b="1" smtClean="0"/>
              <a:t>July 23, 2011</a:t>
            </a:r>
          </a:p>
          <a:p>
            <a:pPr algn="ctr" eaLnBrk="1" hangingPunct="1"/>
            <a:r>
              <a:rPr lang="en-US" sz="2000" b="1" smtClean="0"/>
              <a:t>Himalayan Buddhism Workshop</a:t>
            </a:r>
          </a:p>
          <a:p>
            <a:pPr algn="ctr" eaLnBrk="1" hangingPunct="1"/>
            <a:r>
              <a:rPr lang="en-US" sz="2000" b="1" smtClean="0"/>
              <a:t>Holy Cross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00200"/>
          </a:xfrm>
        </p:spPr>
        <p:txBody>
          <a:bodyPr/>
          <a:lstStyle/>
          <a:p>
            <a:pPr>
              <a:defRPr/>
            </a:pPr>
            <a:r>
              <a:rPr lang="en-US" sz="3600" dirty="0" smtClean="0"/>
              <a:t>So What!</a:t>
            </a:r>
            <a:br>
              <a:rPr lang="en-US" sz="3600" dirty="0" smtClean="0"/>
            </a:br>
            <a:r>
              <a:rPr lang="en-US" sz="3600" dirty="0" smtClean="0"/>
              <a:t>Do we really need tigers?</a:t>
            </a:r>
            <a:endParaRPr lang="en-US" sz="3600" dirty="0"/>
          </a:p>
        </p:txBody>
      </p:sp>
      <p:sp>
        <p:nvSpPr>
          <p:cNvPr id="14339" name="Content Placeholder 2"/>
          <p:cNvSpPr>
            <a:spLocks noGrp="1"/>
          </p:cNvSpPr>
          <p:nvPr>
            <p:ph idx="1"/>
          </p:nvPr>
        </p:nvSpPr>
        <p:spPr>
          <a:xfrm>
            <a:off x="457200" y="2133600"/>
            <a:ext cx="8229600" cy="4191000"/>
          </a:xfrm>
        </p:spPr>
        <p:txBody>
          <a:bodyPr/>
          <a:lstStyle/>
          <a:p>
            <a:pPr marL="566738" indent="-566738">
              <a:spcBef>
                <a:spcPts val="1200"/>
              </a:spcBef>
              <a:buFont typeface="Wingdings" pitchFamily="2" charset="2"/>
              <a:buChar char="q"/>
            </a:pPr>
            <a:r>
              <a:rPr lang="en-US" sz="2400" smtClean="0"/>
              <a:t>Tigers are deeply imbedded in many Asian cultures</a:t>
            </a:r>
          </a:p>
          <a:p>
            <a:pPr marL="566738" indent="-566738">
              <a:spcBef>
                <a:spcPts val="1200"/>
              </a:spcBef>
              <a:buFont typeface="Wingdings" pitchFamily="2" charset="2"/>
              <a:buChar char="q"/>
            </a:pPr>
            <a:r>
              <a:rPr lang="en-US" sz="2400" smtClean="0"/>
              <a:t>Tigers evoke strong emotional responses from humans everywhere (e.g. symbol of the wild and untamed , the largest terrestrial carnivore)</a:t>
            </a:r>
          </a:p>
          <a:p>
            <a:pPr marL="566738" indent="-566738">
              <a:spcBef>
                <a:spcPts val="1200"/>
              </a:spcBef>
              <a:buFont typeface="Wingdings" pitchFamily="2" charset="2"/>
              <a:buChar char="q"/>
            </a:pPr>
            <a:r>
              <a:rPr lang="en-US" sz="2400" smtClean="0"/>
              <a:t>For many walking in a jungle where tigers live is a humbling experience of a world not dominated by humans</a:t>
            </a:r>
          </a:p>
          <a:p>
            <a:pPr marL="566738" indent="-566738">
              <a:spcBef>
                <a:spcPts val="1200"/>
              </a:spcBef>
              <a:buFont typeface="Wingdings" pitchFamily="2" charset="2"/>
              <a:buChar char="q"/>
            </a:pPr>
            <a:r>
              <a:rPr lang="en-US" sz="2400" smtClean="0"/>
              <a:t>Ecologically, tigers as top predators have a cascading  impact on the ecosystems in which they live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smtClean="0"/>
              <a:t>What do we need to know to help conserve tigers?</a:t>
            </a:r>
            <a:endParaRPr lang="en-US" dirty="0"/>
          </a:p>
        </p:txBody>
      </p:sp>
      <p:sp>
        <p:nvSpPr>
          <p:cNvPr id="17411" name="Content Placeholder 2"/>
          <p:cNvSpPr>
            <a:spLocks noGrp="1"/>
          </p:cNvSpPr>
          <p:nvPr>
            <p:ph idx="1"/>
          </p:nvPr>
        </p:nvSpPr>
        <p:spPr/>
        <p:txBody>
          <a:bodyPr/>
          <a:lstStyle/>
          <a:p>
            <a:pPr marL="682625" indent="-682625">
              <a:buFont typeface="Wingdings" pitchFamily="2" charset="2"/>
              <a:buChar char="q"/>
              <a:defRPr/>
            </a:pPr>
            <a:r>
              <a:rPr lang="en-US" dirty="0" smtClean="0"/>
              <a:t>How big an area does a tiger need?</a:t>
            </a:r>
          </a:p>
          <a:p>
            <a:pPr marL="677863" indent="-677863">
              <a:spcBef>
                <a:spcPts val="1200"/>
              </a:spcBef>
              <a:buFont typeface="Wingdings" pitchFamily="2" charset="2"/>
              <a:buChar char="q"/>
              <a:defRPr/>
            </a:pPr>
            <a:r>
              <a:rPr lang="en-US" dirty="0" smtClean="0"/>
              <a:t>What resources does it need?</a:t>
            </a:r>
          </a:p>
          <a:p>
            <a:pPr marL="677863" indent="-677863">
              <a:spcBef>
                <a:spcPts val="1200"/>
              </a:spcBef>
              <a:buFont typeface="Wingdings" pitchFamily="2" charset="2"/>
              <a:buChar char="q"/>
              <a:defRPr/>
            </a:pPr>
            <a:r>
              <a:rPr lang="en-US" dirty="0" smtClean="0"/>
              <a:t>What determines tiger </a:t>
            </a:r>
            <a:r>
              <a:rPr lang="en-US" b="1" i="1" dirty="0" smtClean="0"/>
              <a:t>carrying capacity?</a:t>
            </a:r>
          </a:p>
          <a:p>
            <a:pPr>
              <a:buFont typeface="Wingdings" pitchFamily="2" charset="2"/>
              <a:buChar char="q"/>
              <a:defRPr/>
            </a:pPr>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To address these questions</a:t>
            </a:r>
            <a:endParaRPr lang="en-US" sz="3200" dirty="0"/>
          </a:p>
        </p:txBody>
      </p:sp>
      <p:sp>
        <p:nvSpPr>
          <p:cNvPr id="3" name="Content Placeholder 2"/>
          <p:cNvSpPr>
            <a:spLocks noGrp="1"/>
          </p:cNvSpPr>
          <p:nvPr>
            <p:ph idx="1"/>
          </p:nvPr>
        </p:nvSpPr>
        <p:spPr>
          <a:xfrm>
            <a:off x="457200" y="1295400"/>
            <a:ext cx="8229600" cy="4800600"/>
          </a:xfrm>
        </p:spPr>
        <p:txBody>
          <a:bodyPr/>
          <a:lstStyle/>
          <a:p>
            <a:pPr indent="0">
              <a:buFontTx/>
              <a:buNone/>
              <a:defRPr/>
            </a:pPr>
            <a:r>
              <a:rPr lang="en-US" dirty="0" smtClean="0"/>
              <a:t>We radio collared tigers to determine behavior, social dynamics  and home range size</a:t>
            </a:r>
          </a:p>
          <a:p>
            <a:pPr indent="0">
              <a:buFontTx/>
              <a:buNone/>
              <a:defRPr/>
            </a:pPr>
            <a:endParaRPr lang="en-US" dirty="0" smtClean="0"/>
          </a:p>
          <a:p>
            <a:pPr indent="0">
              <a:buFontTx/>
              <a:buNone/>
              <a:defRPr/>
            </a:pPr>
            <a:r>
              <a:rPr lang="en-US" dirty="0" smtClean="0"/>
              <a:t>And assessed the abundance of tiger food</a:t>
            </a:r>
          </a:p>
          <a:p>
            <a:pPr indent="0">
              <a:buFontTx/>
              <a:buNone/>
              <a:defRPr/>
            </a:pPr>
            <a:endParaRPr lang="en-US" dirty="0" smtClean="0"/>
          </a:p>
          <a:p>
            <a:pPr indent="0">
              <a:buFontTx/>
              <a:buNone/>
              <a:defRPr/>
            </a:pPr>
            <a:r>
              <a:rPr lang="en-US" dirty="0" smtClean="0"/>
              <a:t>The project was started in 1973 and continues today</a:t>
            </a:r>
          </a:p>
          <a:p>
            <a:pPr>
              <a:defRPr/>
            </a:pP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tig attack sambar stag b"/>
          <p:cNvPicPr>
            <a:picLocks noGrp="1" noChangeAspect="1" noChangeArrowheads="1"/>
          </p:cNvPicPr>
          <p:nvPr>
            <p:ph sz="half" idx="1"/>
          </p:nvPr>
        </p:nvPicPr>
        <p:blipFill>
          <a:blip r:embed="rId3"/>
          <a:srcRect/>
          <a:stretch>
            <a:fillRect/>
          </a:stretch>
        </p:blipFill>
        <p:spPr>
          <a:xfrm>
            <a:off x="4953000" y="1981200"/>
            <a:ext cx="3200400" cy="2640013"/>
          </a:xfrm>
        </p:spPr>
      </p:pic>
      <p:sp>
        <p:nvSpPr>
          <p:cNvPr id="83970" name="Rectangle 2"/>
          <p:cNvSpPr>
            <a:spLocks noGrp="1" noChangeArrowheads="1"/>
          </p:cNvSpPr>
          <p:nvPr>
            <p:ph type="title"/>
          </p:nvPr>
        </p:nvSpPr>
        <p:spPr>
          <a:xfrm>
            <a:off x="228600" y="152400"/>
            <a:ext cx="8229600" cy="808038"/>
          </a:xfrm>
        </p:spPr>
        <p:txBody>
          <a:bodyPr/>
          <a:lstStyle/>
          <a:p>
            <a:pPr algn="l">
              <a:defRPr/>
            </a:pPr>
            <a:r>
              <a:rPr lang="en-US" sz="3600" dirty="0" smtClean="0"/>
              <a:t>The setting was Chitwan National Park</a:t>
            </a:r>
            <a:endParaRPr lang="en-US" sz="3600" dirty="0"/>
          </a:p>
        </p:txBody>
      </p:sp>
      <p:pic>
        <p:nvPicPr>
          <p:cNvPr id="17412" name="Picture 4" descr="gaur"/>
          <p:cNvPicPr>
            <a:picLocks noGrp="1" noChangeAspect="1" noChangeArrowheads="1"/>
          </p:cNvPicPr>
          <p:nvPr>
            <p:ph type="body" idx="4294967295"/>
          </p:nvPr>
        </p:nvPicPr>
        <p:blipFill>
          <a:blip r:embed="rId4"/>
          <a:srcRect/>
          <a:stretch>
            <a:fillRect/>
          </a:stretch>
        </p:blipFill>
        <p:spPr>
          <a:xfrm>
            <a:off x="5943600" y="4495800"/>
            <a:ext cx="3275013" cy="2362200"/>
          </a:xfrm>
        </p:spPr>
      </p:pic>
      <p:sp>
        <p:nvSpPr>
          <p:cNvPr id="17413" name="Rectangle 9"/>
          <p:cNvSpPr>
            <a:spLocks noChangeArrowheads="1"/>
          </p:cNvSpPr>
          <p:nvPr/>
        </p:nvSpPr>
        <p:spPr bwMode="auto">
          <a:xfrm>
            <a:off x="762000" y="914400"/>
            <a:ext cx="7010400" cy="954088"/>
          </a:xfrm>
          <a:prstGeom prst="rect">
            <a:avLst/>
          </a:prstGeom>
          <a:noFill/>
          <a:ln w="9525">
            <a:noFill/>
            <a:miter lim="800000"/>
            <a:headEnd/>
            <a:tailEnd/>
          </a:ln>
        </p:spPr>
        <p:txBody>
          <a:bodyPr>
            <a:spAutoFit/>
          </a:bodyPr>
          <a:lstStyle/>
          <a:p>
            <a:pPr eaLnBrk="0" hangingPunct="0"/>
            <a:r>
              <a:rPr lang="en-US" sz="2800"/>
              <a:t>It was an ideal study site with tigers and a diversity of prey species</a:t>
            </a:r>
          </a:p>
        </p:txBody>
      </p:sp>
      <p:pic>
        <p:nvPicPr>
          <p:cNvPr id="17414" name="Picture 8" descr="tiger looking at you"/>
          <p:cNvPicPr>
            <a:picLocks noChangeAspect="1" noChangeArrowheads="1"/>
          </p:cNvPicPr>
          <p:nvPr/>
        </p:nvPicPr>
        <p:blipFill>
          <a:blip r:embed="rId5"/>
          <a:srcRect/>
          <a:stretch>
            <a:fillRect/>
          </a:stretch>
        </p:blipFill>
        <p:spPr bwMode="auto">
          <a:xfrm>
            <a:off x="762000" y="1981200"/>
            <a:ext cx="4191000" cy="2514600"/>
          </a:xfrm>
          <a:prstGeom prst="rect">
            <a:avLst/>
          </a:prstGeom>
          <a:noFill/>
          <a:ln w="9525">
            <a:noFill/>
            <a:miter lim="800000"/>
            <a:headEnd/>
            <a:tailEnd/>
          </a:ln>
        </p:spPr>
      </p:pic>
      <p:pic>
        <p:nvPicPr>
          <p:cNvPr id="17415" name="Picture 7"/>
          <p:cNvPicPr>
            <a:picLocks noGrp="1" noChangeAspect="1" noChangeArrowheads="1"/>
          </p:cNvPicPr>
          <p:nvPr>
            <p:ph sz="quarter" idx="2"/>
          </p:nvPr>
        </p:nvPicPr>
        <p:blipFill>
          <a:blip r:embed="rId6"/>
          <a:srcRect l="27501" t="15108" r="20000" b="23204"/>
          <a:stretch>
            <a:fillRect/>
          </a:stretch>
        </p:blipFill>
        <p:spPr>
          <a:xfrm>
            <a:off x="0" y="4495800"/>
            <a:ext cx="3149600" cy="2362200"/>
          </a:xfrm>
        </p:spPr>
      </p:pic>
      <p:pic>
        <p:nvPicPr>
          <p:cNvPr id="17416" name="Picture 5" descr="C:\Users\smith017\Desktop\Photos for Todd's workshop\Barking deer.jpg"/>
          <p:cNvPicPr>
            <a:picLocks noGrp="1" noChangeAspect="1" noChangeArrowheads="1"/>
          </p:cNvPicPr>
          <p:nvPr>
            <p:ph sz="quarter" idx="3"/>
          </p:nvPr>
        </p:nvPicPr>
        <p:blipFill>
          <a:blip r:embed="rId7" cstate="print"/>
          <a:srcRect/>
          <a:stretch>
            <a:fillRect/>
          </a:stretch>
        </p:blipFill>
        <p:spPr>
          <a:xfrm>
            <a:off x="2743200" y="4486275"/>
            <a:ext cx="3200400" cy="2371725"/>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Where is the tiger action"/>
          <p:cNvPicPr>
            <a:picLocks noChangeAspect="1" noChangeArrowheads="1"/>
          </p:cNvPicPr>
          <p:nvPr/>
        </p:nvPicPr>
        <p:blipFill>
          <a:blip r:embed="rId3"/>
          <a:srcRect/>
          <a:stretch>
            <a:fillRect/>
          </a:stretch>
        </p:blipFill>
        <p:spPr bwMode="auto">
          <a:xfrm>
            <a:off x="762000" y="1600200"/>
            <a:ext cx="7239000" cy="4872038"/>
          </a:xfrm>
          <a:prstGeom prst="rect">
            <a:avLst/>
          </a:prstGeom>
          <a:noFill/>
          <a:ln w="9525">
            <a:noFill/>
            <a:miter lim="800000"/>
            <a:headEnd/>
            <a:tailEnd/>
          </a:ln>
        </p:spPr>
      </p:pic>
      <p:sp>
        <p:nvSpPr>
          <p:cNvPr id="18435" name="Text Box 5"/>
          <p:cNvSpPr txBox="1">
            <a:spLocks noChangeArrowheads="1"/>
          </p:cNvSpPr>
          <p:nvPr/>
        </p:nvSpPr>
        <p:spPr bwMode="auto">
          <a:xfrm>
            <a:off x="685800" y="228600"/>
            <a:ext cx="8077200" cy="1724025"/>
          </a:xfrm>
          <a:prstGeom prst="rect">
            <a:avLst/>
          </a:prstGeom>
          <a:noFill/>
          <a:ln w="9525">
            <a:noFill/>
            <a:miter lim="800000"/>
            <a:headEnd/>
            <a:tailEnd/>
          </a:ln>
        </p:spPr>
        <p:txBody>
          <a:bodyPr>
            <a:spAutoFit/>
          </a:bodyPr>
          <a:lstStyle/>
          <a:p>
            <a:pPr algn="ctr" eaLnBrk="0" hangingPunct="0">
              <a:spcBef>
                <a:spcPct val="50000"/>
              </a:spcBef>
            </a:pPr>
            <a:r>
              <a:rPr lang="en-US" sz="2800"/>
              <a:t>The first step in radio collaring tigers: </a:t>
            </a:r>
          </a:p>
          <a:p>
            <a:pPr algn="ctr" eaLnBrk="0" hangingPunct="0">
              <a:spcBef>
                <a:spcPct val="50000"/>
              </a:spcBef>
            </a:pPr>
            <a:r>
              <a:rPr lang="en-US" sz="2800"/>
              <a:t>Finding where they are so we can capture them</a:t>
            </a:r>
          </a:p>
          <a:p>
            <a:pPr algn="ctr" eaLnBrk="0" hangingPunct="0">
              <a:spcBef>
                <a:spcPct val="50000"/>
              </a:spcBef>
            </a:pPr>
            <a:endParaRPr lang="en-US" sz="24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The bait"/>
          <p:cNvPicPr>
            <a:picLocks noChangeAspect="1" noChangeArrowheads="1"/>
          </p:cNvPicPr>
          <p:nvPr/>
        </p:nvPicPr>
        <p:blipFill>
          <a:blip r:embed="rId3" cstate="print"/>
          <a:srcRect/>
          <a:stretch>
            <a:fillRect/>
          </a:stretch>
        </p:blipFill>
        <p:spPr bwMode="auto">
          <a:xfrm>
            <a:off x="3886200" y="1981200"/>
            <a:ext cx="5257800" cy="3536950"/>
          </a:xfrm>
          <a:prstGeom prst="rect">
            <a:avLst/>
          </a:prstGeom>
          <a:noFill/>
          <a:ln w="9525">
            <a:noFill/>
            <a:miter lim="800000"/>
            <a:headEnd/>
            <a:tailEnd/>
          </a:ln>
        </p:spPr>
      </p:pic>
      <p:sp>
        <p:nvSpPr>
          <p:cNvPr id="19459" name="Text Box 5"/>
          <p:cNvSpPr txBox="1">
            <a:spLocks noChangeArrowheads="1"/>
          </p:cNvSpPr>
          <p:nvPr/>
        </p:nvSpPr>
        <p:spPr bwMode="auto">
          <a:xfrm>
            <a:off x="228600" y="152400"/>
            <a:ext cx="8534400" cy="584200"/>
          </a:xfrm>
          <a:prstGeom prst="rect">
            <a:avLst/>
          </a:prstGeom>
          <a:noFill/>
          <a:ln w="9525">
            <a:noFill/>
            <a:miter lim="800000"/>
            <a:headEnd/>
            <a:tailEnd/>
          </a:ln>
        </p:spPr>
        <p:txBody>
          <a:bodyPr>
            <a:spAutoFit/>
          </a:bodyPr>
          <a:lstStyle/>
          <a:p>
            <a:pPr algn="ctr" eaLnBrk="0" hangingPunct="0">
              <a:spcBef>
                <a:spcPct val="50000"/>
              </a:spcBef>
            </a:pPr>
            <a:r>
              <a:rPr lang="en-US" sz="3200"/>
              <a:t>We used bait to find and localize at tigers</a:t>
            </a:r>
          </a:p>
        </p:txBody>
      </p:sp>
      <p:sp>
        <p:nvSpPr>
          <p:cNvPr id="19460" name="Text Box 6"/>
          <p:cNvSpPr txBox="1">
            <a:spLocks noChangeArrowheads="1"/>
          </p:cNvSpPr>
          <p:nvPr/>
        </p:nvSpPr>
        <p:spPr bwMode="auto">
          <a:xfrm>
            <a:off x="0" y="990600"/>
            <a:ext cx="3886200" cy="4400550"/>
          </a:xfrm>
          <a:prstGeom prst="rect">
            <a:avLst/>
          </a:prstGeom>
          <a:noFill/>
          <a:ln w="9525">
            <a:noFill/>
            <a:miter lim="800000"/>
            <a:headEnd/>
            <a:tailEnd/>
          </a:ln>
        </p:spPr>
        <p:txBody>
          <a:bodyPr>
            <a:spAutoFit/>
          </a:bodyPr>
          <a:lstStyle/>
          <a:p>
            <a:pPr marL="342900" indent="-342900" algn="ctr" eaLnBrk="0" hangingPunct="0">
              <a:spcBef>
                <a:spcPct val="50000"/>
              </a:spcBef>
              <a:buFontTx/>
              <a:buAutoNum type="arabicPeriod"/>
            </a:pPr>
            <a:r>
              <a:rPr lang="en-US" sz="2800"/>
              <a:t> Baits wee placed near travel lanes</a:t>
            </a:r>
          </a:p>
          <a:p>
            <a:pPr marL="342900" indent="-342900" algn="ctr" eaLnBrk="0" hangingPunct="0">
              <a:spcBef>
                <a:spcPct val="50000"/>
              </a:spcBef>
              <a:buFontTx/>
              <a:buAutoNum type="arabicPeriod"/>
            </a:pPr>
            <a:r>
              <a:rPr lang="en-US" sz="2800"/>
              <a:t> And also near dense cover where a tiger will feel secure to lay up and feed on the kill </a:t>
            </a:r>
          </a:p>
          <a:p>
            <a:pPr marL="342900" indent="-342900" algn="ctr" eaLnBrk="0" hangingPunct="0">
              <a:spcBef>
                <a:spcPct val="50000"/>
              </a:spcBef>
              <a:buFontTx/>
              <a:buAutoNum type="arabicPeriod"/>
            </a:pPr>
            <a:r>
              <a:rPr lang="en-US" sz="2800"/>
              <a:t>With trees nearby to dart from</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Where to bait"/>
          <p:cNvPicPr>
            <a:picLocks noChangeAspect="1" noChangeArrowheads="1"/>
          </p:cNvPicPr>
          <p:nvPr/>
        </p:nvPicPr>
        <p:blipFill>
          <a:blip r:embed="rId3"/>
          <a:srcRect/>
          <a:stretch>
            <a:fillRect/>
          </a:stretch>
        </p:blipFill>
        <p:spPr bwMode="auto">
          <a:xfrm>
            <a:off x="914400" y="2133600"/>
            <a:ext cx="7315200" cy="4922838"/>
          </a:xfrm>
          <a:prstGeom prst="rect">
            <a:avLst/>
          </a:prstGeom>
          <a:noFill/>
          <a:ln w="9525">
            <a:noFill/>
            <a:miter lim="800000"/>
            <a:headEnd/>
            <a:tailEnd/>
          </a:ln>
        </p:spPr>
      </p:pic>
      <p:sp>
        <p:nvSpPr>
          <p:cNvPr id="20483" name="Text Box 5"/>
          <p:cNvSpPr txBox="1">
            <a:spLocks noChangeArrowheads="1"/>
          </p:cNvSpPr>
          <p:nvPr/>
        </p:nvSpPr>
        <p:spPr bwMode="auto">
          <a:xfrm>
            <a:off x="381000" y="228600"/>
            <a:ext cx="8458200" cy="1816100"/>
          </a:xfrm>
          <a:prstGeom prst="rect">
            <a:avLst/>
          </a:prstGeom>
          <a:noFill/>
          <a:ln w="9525">
            <a:noFill/>
            <a:miter lim="800000"/>
            <a:headEnd/>
            <a:tailEnd/>
          </a:ln>
        </p:spPr>
        <p:txBody>
          <a:bodyPr>
            <a:spAutoFit/>
          </a:bodyPr>
          <a:lstStyle/>
          <a:p>
            <a:pPr algn="ctr" eaLnBrk="0" hangingPunct="0">
              <a:spcBef>
                <a:spcPct val="50000"/>
              </a:spcBef>
            </a:pPr>
            <a:r>
              <a:rPr lang="en-US" sz="2800"/>
              <a:t>After a kill the easy question: </a:t>
            </a:r>
          </a:p>
          <a:p>
            <a:pPr algn="ctr" eaLnBrk="0" hangingPunct="0">
              <a:spcBef>
                <a:spcPct val="50000"/>
              </a:spcBef>
            </a:pPr>
            <a:r>
              <a:rPr lang="en-US" sz="2800"/>
              <a:t>Which way did the tiger go?</a:t>
            </a:r>
          </a:p>
          <a:p>
            <a:pPr algn="ctr" eaLnBrk="0" hangingPunct="0">
              <a:spcBef>
                <a:spcPct val="50000"/>
              </a:spcBef>
            </a:pPr>
            <a:r>
              <a:rPr lang="en-US" sz="2800"/>
              <a:t>A harder question: How far did it go?</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Dieter Beat"/>
          <p:cNvPicPr>
            <a:picLocks noChangeAspect="1" noChangeArrowheads="1"/>
          </p:cNvPicPr>
          <p:nvPr/>
        </p:nvPicPr>
        <p:blipFill>
          <a:blip r:embed="rId3" cstate="print"/>
          <a:srcRect/>
          <a:stretch>
            <a:fillRect/>
          </a:stretch>
        </p:blipFill>
        <p:spPr bwMode="auto">
          <a:xfrm>
            <a:off x="1219200" y="2362200"/>
            <a:ext cx="6324600" cy="4330700"/>
          </a:xfrm>
          <a:prstGeom prst="rect">
            <a:avLst/>
          </a:prstGeom>
          <a:noFill/>
          <a:ln w="9525">
            <a:noFill/>
            <a:miter lim="800000"/>
            <a:headEnd/>
            <a:tailEnd/>
          </a:ln>
        </p:spPr>
      </p:pic>
      <p:sp>
        <p:nvSpPr>
          <p:cNvPr id="21507" name="Text Box 5"/>
          <p:cNvSpPr txBox="1">
            <a:spLocks noChangeArrowheads="1"/>
          </p:cNvSpPr>
          <p:nvPr/>
        </p:nvSpPr>
        <p:spPr bwMode="auto">
          <a:xfrm>
            <a:off x="1431925" y="493713"/>
            <a:ext cx="6721475" cy="366712"/>
          </a:xfrm>
          <a:prstGeom prst="rect">
            <a:avLst/>
          </a:prstGeom>
          <a:noFill/>
          <a:ln w="9525">
            <a:noFill/>
            <a:miter lim="800000"/>
            <a:headEnd/>
            <a:tailEnd/>
          </a:ln>
        </p:spPr>
        <p:txBody>
          <a:bodyPr>
            <a:spAutoFit/>
          </a:bodyPr>
          <a:lstStyle/>
          <a:p>
            <a:pPr algn="ctr" eaLnBrk="0" hangingPunct="0"/>
            <a:endParaRPr lang="en-US"/>
          </a:p>
        </p:txBody>
      </p:sp>
      <p:sp>
        <p:nvSpPr>
          <p:cNvPr id="21508" name="Text Box 6"/>
          <p:cNvSpPr txBox="1">
            <a:spLocks noChangeArrowheads="1"/>
          </p:cNvSpPr>
          <p:nvPr/>
        </p:nvSpPr>
        <p:spPr bwMode="auto">
          <a:xfrm>
            <a:off x="990600" y="381000"/>
            <a:ext cx="7315200" cy="366713"/>
          </a:xfrm>
          <a:prstGeom prst="rect">
            <a:avLst/>
          </a:prstGeom>
          <a:noFill/>
          <a:ln w="9525">
            <a:noFill/>
            <a:miter lim="800000"/>
            <a:headEnd/>
            <a:tailEnd/>
          </a:ln>
        </p:spPr>
        <p:txBody>
          <a:bodyPr>
            <a:spAutoFit/>
          </a:bodyPr>
          <a:lstStyle/>
          <a:p>
            <a:pPr algn="ctr" eaLnBrk="0" hangingPunct="0">
              <a:spcBef>
                <a:spcPct val="50000"/>
              </a:spcBef>
            </a:pPr>
            <a:endParaRPr lang="en-US"/>
          </a:p>
        </p:txBody>
      </p:sp>
      <p:sp>
        <p:nvSpPr>
          <p:cNvPr id="21509" name="Text Box 7"/>
          <p:cNvSpPr txBox="1">
            <a:spLocks noChangeArrowheads="1"/>
          </p:cNvSpPr>
          <p:nvPr/>
        </p:nvSpPr>
        <p:spPr bwMode="auto">
          <a:xfrm>
            <a:off x="457200" y="381000"/>
            <a:ext cx="8229600" cy="1816100"/>
          </a:xfrm>
          <a:prstGeom prst="rect">
            <a:avLst/>
          </a:prstGeom>
          <a:noFill/>
          <a:ln w="9525">
            <a:noFill/>
            <a:miter lim="800000"/>
            <a:headEnd/>
            <a:tailEnd/>
          </a:ln>
        </p:spPr>
        <p:txBody>
          <a:bodyPr>
            <a:spAutoFit/>
          </a:bodyPr>
          <a:lstStyle/>
          <a:p>
            <a:pPr algn="ctr" eaLnBrk="0" hangingPunct="0">
              <a:spcBef>
                <a:spcPct val="50000"/>
              </a:spcBef>
              <a:buFontTx/>
              <a:buChar char="•"/>
            </a:pPr>
            <a:r>
              <a:rPr lang="en-US" sz="2800"/>
              <a:t>The beat cloth was developed for hunting tigers</a:t>
            </a:r>
          </a:p>
          <a:p>
            <a:pPr algn="ctr" eaLnBrk="0" hangingPunct="0">
              <a:spcBef>
                <a:spcPct val="50000"/>
              </a:spcBef>
              <a:buFontTx/>
              <a:buChar char="•"/>
            </a:pPr>
            <a:r>
              <a:rPr lang="en-US" sz="2800"/>
              <a:t>Each elephant carries 10 bundles of 40 cloth</a:t>
            </a:r>
          </a:p>
          <a:p>
            <a:pPr algn="ctr" eaLnBrk="0" hangingPunct="0">
              <a:spcBef>
                <a:spcPct val="50000"/>
              </a:spcBef>
              <a:buFontTx/>
              <a:buChar char="•"/>
            </a:pPr>
            <a:r>
              <a:rPr lang="en-US" sz="2800"/>
              <a:t>The cloth acts as a psychological deterrent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Drive diagram"/>
          <p:cNvPicPr>
            <a:picLocks noChangeAspect="1" noChangeArrowheads="1"/>
          </p:cNvPicPr>
          <p:nvPr/>
        </p:nvPicPr>
        <p:blipFill>
          <a:blip r:embed="rId3"/>
          <a:srcRect/>
          <a:stretch>
            <a:fillRect/>
          </a:stretch>
        </p:blipFill>
        <p:spPr bwMode="auto">
          <a:xfrm>
            <a:off x="-533400" y="-1588"/>
            <a:ext cx="10439400" cy="7015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Dart gunner"/>
          <p:cNvPicPr>
            <a:picLocks noChangeAspect="1" noChangeArrowheads="1"/>
          </p:cNvPicPr>
          <p:nvPr/>
        </p:nvPicPr>
        <p:blipFill>
          <a:blip r:embed="rId3"/>
          <a:srcRect/>
          <a:stretch>
            <a:fillRect/>
          </a:stretch>
        </p:blipFill>
        <p:spPr bwMode="auto">
          <a:xfrm>
            <a:off x="304800" y="1447800"/>
            <a:ext cx="3567113" cy="2397125"/>
          </a:xfrm>
          <a:prstGeom prst="rect">
            <a:avLst/>
          </a:prstGeom>
          <a:noFill/>
          <a:ln w="9525">
            <a:noFill/>
            <a:miter lim="800000"/>
            <a:headEnd/>
            <a:tailEnd/>
          </a:ln>
        </p:spPr>
      </p:pic>
      <p:sp>
        <p:nvSpPr>
          <p:cNvPr id="23555" name="Text Box 6"/>
          <p:cNvSpPr txBox="1">
            <a:spLocks noChangeArrowheads="1"/>
          </p:cNvSpPr>
          <p:nvPr/>
        </p:nvSpPr>
        <p:spPr bwMode="auto">
          <a:xfrm>
            <a:off x="457200" y="381000"/>
            <a:ext cx="4648200" cy="946150"/>
          </a:xfrm>
          <a:prstGeom prst="rect">
            <a:avLst/>
          </a:prstGeom>
          <a:noFill/>
          <a:ln w="9525">
            <a:noFill/>
            <a:miter lim="800000"/>
            <a:headEnd/>
            <a:tailEnd/>
          </a:ln>
        </p:spPr>
        <p:txBody>
          <a:bodyPr>
            <a:spAutoFit/>
          </a:bodyPr>
          <a:lstStyle/>
          <a:p>
            <a:pPr algn="ctr" eaLnBrk="0" hangingPunct="0">
              <a:spcBef>
                <a:spcPct val="50000"/>
              </a:spcBef>
            </a:pPr>
            <a:r>
              <a:rPr lang="en-US" sz="2800"/>
              <a:t>The dart gunner was at the apex of the “V”</a:t>
            </a:r>
          </a:p>
        </p:txBody>
      </p:sp>
      <p:sp>
        <p:nvSpPr>
          <p:cNvPr id="23556" name="Text Box 7"/>
          <p:cNvSpPr txBox="1">
            <a:spLocks noChangeArrowheads="1"/>
          </p:cNvSpPr>
          <p:nvPr/>
        </p:nvSpPr>
        <p:spPr bwMode="auto">
          <a:xfrm>
            <a:off x="5029200" y="4114800"/>
            <a:ext cx="3581400" cy="366713"/>
          </a:xfrm>
          <a:prstGeom prst="rect">
            <a:avLst/>
          </a:prstGeom>
          <a:noFill/>
          <a:ln w="9525">
            <a:noFill/>
            <a:miter lim="800000"/>
            <a:headEnd/>
            <a:tailEnd/>
          </a:ln>
        </p:spPr>
        <p:txBody>
          <a:bodyPr>
            <a:spAutoFit/>
          </a:bodyPr>
          <a:lstStyle/>
          <a:p>
            <a:pPr algn="ctr" eaLnBrk="0" hangingPunct="0">
              <a:spcBef>
                <a:spcPct val="50000"/>
              </a:spcBef>
            </a:pPr>
            <a:endParaRPr lang="en-US"/>
          </a:p>
        </p:txBody>
      </p:sp>
      <p:pic>
        <p:nvPicPr>
          <p:cNvPr id="23557" name="Picture 8" descr="quarry"/>
          <p:cNvPicPr>
            <a:picLocks noChangeAspect="1" noChangeArrowheads="1"/>
          </p:cNvPicPr>
          <p:nvPr/>
        </p:nvPicPr>
        <p:blipFill>
          <a:blip r:embed="rId4"/>
          <a:srcRect/>
          <a:stretch>
            <a:fillRect/>
          </a:stretch>
        </p:blipFill>
        <p:spPr bwMode="auto">
          <a:xfrm>
            <a:off x="4038600" y="1447800"/>
            <a:ext cx="4953000" cy="3327400"/>
          </a:xfrm>
          <a:prstGeom prst="rect">
            <a:avLst/>
          </a:prstGeom>
          <a:noFill/>
          <a:ln w="9525">
            <a:noFill/>
            <a:miter lim="800000"/>
            <a:headEnd/>
            <a:tailEnd/>
          </a:ln>
        </p:spPr>
      </p:pic>
      <p:sp>
        <p:nvSpPr>
          <p:cNvPr id="23558" name="Rectangle 9"/>
          <p:cNvSpPr>
            <a:spLocks noChangeArrowheads="1"/>
          </p:cNvSpPr>
          <p:nvPr/>
        </p:nvSpPr>
        <p:spPr bwMode="auto">
          <a:xfrm>
            <a:off x="533400" y="4800600"/>
            <a:ext cx="7791450" cy="954088"/>
          </a:xfrm>
          <a:prstGeom prst="rect">
            <a:avLst/>
          </a:prstGeom>
          <a:noFill/>
          <a:ln w="9525">
            <a:noFill/>
            <a:miter lim="800000"/>
            <a:headEnd/>
            <a:tailEnd/>
          </a:ln>
        </p:spPr>
        <p:txBody>
          <a:bodyPr>
            <a:spAutoFit/>
          </a:bodyPr>
          <a:lstStyle/>
          <a:p>
            <a:pPr algn="ctr" eaLnBrk="0" hangingPunct="0">
              <a:spcBef>
                <a:spcPct val="50000"/>
              </a:spcBef>
            </a:pPr>
            <a:r>
              <a:rPr lang="en-US" sz="2800"/>
              <a:t>If you think this takes skill you are wrong. The average darting distance was 11.2 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Ecology and Buddhism</a:t>
            </a:r>
            <a:endParaRPr lang="en-US" dirty="0"/>
          </a:p>
        </p:txBody>
      </p:sp>
      <p:sp>
        <p:nvSpPr>
          <p:cNvPr id="6147" name="Content Placeholder 2"/>
          <p:cNvSpPr>
            <a:spLocks noGrp="1"/>
          </p:cNvSpPr>
          <p:nvPr>
            <p:ph idx="1"/>
          </p:nvPr>
        </p:nvSpPr>
        <p:spPr>
          <a:xfrm>
            <a:off x="457200" y="1295400"/>
            <a:ext cx="8229600" cy="4800600"/>
          </a:xfrm>
        </p:spPr>
        <p:txBody>
          <a:bodyPr/>
          <a:lstStyle/>
          <a:p>
            <a:pPr>
              <a:spcBef>
                <a:spcPts val="1200"/>
              </a:spcBef>
            </a:pPr>
            <a:endParaRPr lang="en-US" sz="2400" smtClean="0"/>
          </a:p>
          <a:p>
            <a:pPr>
              <a:spcBef>
                <a:spcPts val="1200"/>
              </a:spcBef>
            </a:pPr>
            <a:r>
              <a:rPr lang="en-US" sz="2400" smtClean="0"/>
              <a:t>Why did Todd and Leonard invite a tiger ecologist to speak at a Buddhism workshop?</a:t>
            </a:r>
          </a:p>
          <a:p>
            <a:pPr>
              <a:spcBef>
                <a:spcPts val="1200"/>
              </a:spcBef>
            </a:pPr>
            <a:endParaRPr lang="en-US" sz="2400" smtClean="0"/>
          </a:p>
          <a:p>
            <a:pPr>
              <a:spcBef>
                <a:spcPts val="1200"/>
              </a:spcBef>
            </a:pPr>
            <a:r>
              <a:rPr lang="en-US" sz="2400" smtClean="0"/>
              <a:t>Do common themes exist between ecology and Buddhism?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Tiger in drive"/>
          <p:cNvPicPr>
            <a:picLocks noChangeAspect="1" noChangeArrowheads="1"/>
          </p:cNvPicPr>
          <p:nvPr/>
        </p:nvPicPr>
        <p:blipFill>
          <a:blip r:embed="rId3"/>
          <a:srcRect/>
          <a:stretch>
            <a:fillRect/>
          </a:stretch>
        </p:blipFill>
        <p:spPr bwMode="auto">
          <a:xfrm>
            <a:off x="1905000" y="1385888"/>
            <a:ext cx="9296400" cy="5065712"/>
          </a:xfrm>
          <a:prstGeom prst="rect">
            <a:avLst/>
          </a:prstGeom>
          <a:noFill/>
          <a:ln w="9525">
            <a:noFill/>
            <a:miter lim="800000"/>
            <a:headEnd/>
            <a:tailEnd/>
          </a:ln>
        </p:spPr>
      </p:pic>
      <p:sp>
        <p:nvSpPr>
          <p:cNvPr id="24579" name="Text Box 5"/>
          <p:cNvSpPr txBox="1">
            <a:spLocks noChangeArrowheads="1"/>
          </p:cNvSpPr>
          <p:nvPr/>
        </p:nvSpPr>
        <p:spPr bwMode="auto">
          <a:xfrm>
            <a:off x="762000" y="533400"/>
            <a:ext cx="6553200" cy="579438"/>
          </a:xfrm>
          <a:prstGeom prst="rect">
            <a:avLst/>
          </a:prstGeom>
          <a:noFill/>
          <a:ln w="9525">
            <a:noFill/>
            <a:miter lim="800000"/>
            <a:headEnd/>
            <a:tailEnd/>
          </a:ln>
        </p:spPr>
        <p:txBody>
          <a:bodyPr>
            <a:spAutoFit/>
          </a:bodyPr>
          <a:lstStyle/>
          <a:p>
            <a:pPr algn="ctr" eaLnBrk="0" hangingPunct="0">
              <a:spcBef>
                <a:spcPct val="50000"/>
              </a:spcBef>
            </a:pPr>
            <a:r>
              <a:rPr lang="en-US" sz="3200"/>
              <a:t>Typical view of tiger during drive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Moving tiger to shade"/>
          <p:cNvPicPr>
            <a:picLocks noChangeAspect="1" noChangeArrowheads="1"/>
          </p:cNvPicPr>
          <p:nvPr/>
        </p:nvPicPr>
        <p:blipFill>
          <a:blip r:embed="rId3"/>
          <a:srcRect/>
          <a:stretch>
            <a:fillRect/>
          </a:stretch>
        </p:blipFill>
        <p:spPr bwMode="auto">
          <a:xfrm>
            <a:off x="1066800" y="2014538"/>
            <a:ext cx="7231063" cy="4843462"/>
          </a:xfrm>
          <a:prstGeom prst="rect">
            <a:avLst/>
          </a:prstGeom>
          <a:noFill/>
          <a:ln w="9525">
            <a:noFill/>
            <a:miter lim="800000"/>
            <a:headEnd/>
            <a:tailEnd/>
          </a:ln>
        </p:spPr>
      </p:pic>
      <p:sp>
        <p:nvSpPr>
          <p:cNvPr id="25603" name="Text Box 5"/>
          <p:cNvSpPr txBox="1">
            <a:spLocks noChangeArrowheads="1"/>
          </p:cNvSpPr>
          <p:nvPr/>
        </p:nvSpPr>
        <p:spPr bwMode="auto">
          <a:xfrm>
            <a:off x="457200" y="381000"/>
            <a:ext cx="8229600" cy="1230313"/>
          </a:xfrm>
          <a:prstGeom prst="rect">
            <a:avLst/>
          </a:prstGeom>
          <a:noFill/>
          <a:ln w="9525">
            <a:noFill/>
            <a:miter lim="800000"/>
            <a:headEnd/>
            <a:tailEnd/>
          </a:ln>
        </p:spPr>
        <p:txBody>
          <a:bodyPr>
            <a:spAutoFit/>
          </a:bodyPr>
          <a:lstStyle/>
          <a:p>
            <a:pPr algn="ctr" eaLnBrk="0" hangingPunct="0"/>
            <a:endParaRPr lang="en-US"/>
          </a:p>
          <a:p>
            <a:pPr algn="ctr" eaLnBrk="0" hangingPunct="0"/>
            <a:r>
              <a:rPr lang="en-US" sz="2800"/>
              <a:t>Temperatures could be in the 90s so It was important to move animals to shade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Practicing the firemans carry"/>
          <p:cNvPicPr>
            <a:picLocks noChangeAspect="1" noChangeArrowheads="1"/>
          </p:cNvPicPr>
          <p:nvPr/>
        </p:nvPicPr>
        <p:blipFill>
          <a:blip r:embed="rId3"/>
          <a:srcRect/>
          <a:stretch>
            <a:fillRect/>
          </a:stretch>
        </p:blipFill>
        <p:spPr bwMode="auto">
          <a:xfrm>
            <a:off x="1447800" y="228600"/>
            <a:ext cx="6705600" cy="6403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Find the vein first"/>
          <p:cNvPicPr>
            <a:picLocks noChangeAspect="1" noChangeArrowheads="1"/>
          </p:cNvPicPr>
          <p:nvPr/>
        </p:nvPicPr>
        <p:blipFill>
          <a:blip r:embed="rId3"/>
          <a:srcRect/>
          <a:stretch>
            <a:fillRect/>
          </a:stretch>
        </p:blipFill>
        <p:spPr bwMode="auto">
          <a:xfrm>
            <a:off x="4305300" y="381000"/>
            <a:ext cx="4411663" cy="5883275"/>
          </a:xfrm>
          <a:prstGeom prst="rect">
            <a:avLst/>
          </a:prstGeom>
          <a:noFill/>
          <a:ln w="9525">
            <a:noFill/>
            <a:miter lim="800000"/>
            <a:headEnd/>
            <a:tailEnd/>
          </a:ln>
        </p:spPr>
      </p:pic>
      <p:sp>
        <p:nvSpPr>
          <p:cNvPr id="27651" name="Rectangle 5"/>
          <p:cNvSpPr>
            <a:spLocks noChangeArrowheads="1"/>
          </p:cNvSpPr>
          <p:nvPr/>
        </p:nvSpPr>
        <p:spPr bwMode="auto">
          <a:xfrm>
            <a:off x="304800" y="1905000"/>
            <a:ext cx="3810000" cy="1587500"/>
          </a:xfrm>
          <a:prstGeom prst="rect">
            <a:avLst/>
          </a:prstGeom>
          <a:noFill/>
          <a:ln w="9525">
            <a:noFill/>
            <a:miter lim="800000"/>
            <a:headEnd/>
            <a:tailEnd/>
          </a:ln>
        </p:spPr>
        <p:txBody>
          <a:bodyPr>
            <a:spAutoFit/>
          </a:bodyPr>
          <a:lstStyle/>
          <a:p>
            <a:pPr algn="ctr" eaLnBrk="0" hangingPunct="0">
              <a:spcBef>
                <a:spcPct val="50000"/>
              </a:spcBef>
            </a:pPr>
            <a:r>
              <a:rPr lang="en-US" sz="2800"/>
              <a:t>Key to drawing blood is to find the vein </a:t>
            </a:r>
          </a:p>
          <a:p>
            <a:pPr algn="ctr" eaLnBrk="0" hangingPunct="0">
              <a:spcBef>
                <a:spcPct val="50000"/>
              </a:spcBef>
            </a:pPr>
            <a:r>
              <a:rPr lang="en-US" sz="2800"/>
              <a:t>– don’t guess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Checking reproductive status"/>
          <p:cNvPicPr>
            <a:picLocks noChangeAspect="1" noChangeArrowheads="1"/>
          </p:cNvPicPr>
          <p:nvPr/>
        </p:nvPicPr>
        <p:blipFill>
          <a:blip r:embed="rId3"/>
          <a:srcRect/>
          <a:stretch>
            <a:fillRect/>
          </a:stretch>
        </p:blipFill>
        <p:spPr bwMode="auto">
          <a:xfrm>
            <a:off x="4724400" y="304800"/>
            <a:ext cx="4079875" cy="6092825"/>
          </a:xfrm>
          <a:prstGeom prst="rect">
            <a:avLst/>
          </a:prstGeom>
          <a:noFill/>
          <a:ln w="9525">
            <a:noFill/>
            <a:miter lim="800000"/>
            <a:headEnd/>
            <a:tailEnd/>
          </a:ln>
        </p:spPr>
      </p:pic>
      <p:sp>
        <p:nvSpPr>
          <p:cNvPr id="28675" name="Text Box 5"/>
          <p:cNvSpPr txBox="1">
            <a:spLocks noChangeArrowheads="1"/>
          </p:cNvSpPr>
          <p:nvPr/>
        </p:nvSpPr>
        <p:spPr bwMode="auto">
          <a:xfrm>
            <a:off x="0" y="533400"/>
            <a:ext cx="4679950" cy="519113"/>
          </a:xfrm>
          <a:prstGeom prst="rect">
            <a:avLst/>
          </a:prstGeom>
          <a:noFill/>
          <a:ln w="9525">
            <a:noFill/>
            <a:miter lim="800000"/>
            <a:headEnd/>
            <a:tailEnd/>
          </a:ln>
        </p:spPr>
        <p:txBody>
          <a:bodyPr wrap="none">
            <a:spAutoFit/>
          </a:bodyPr>
          <a:lstStyle/>
          <a:p>
            <a:pPr algn="ctr" eaLnBrk="0" hangingPunct="0"/>
            <a:r>
              <a:rPr lang="en-US" sz="2800"/>
              <a:t>Female reproductive status?</a:t>
            </a:r>
          </a:p>
        </p:txBody>
      </p:sp>
      <p:sp>
        <p:nvSpPr>
          <p:cNvPr id="28676" name="Text Box 6"/>
          <p:cNvSpPr txBox="1">
            <a:spLocks noChangeArrowheads="1"/>
          </p:cNvSpPr>
          <p:nvPr/>
        </p:nvSpPr>
        <p:spPr bwMode="auto">
          <a:xfrm>
            <a:off x="304800" y="1676400"/>
            <a:ext cx="4114800" cy="3937000"/>
          </a:xfrm>
          <a:prstGeom prst="rect">
            <a:avLst/>
          </a:prstGeom>
          <a:noFill/>
          <a:ln w="9525">
            <a:noFill/>
            <a:miter lim="800000"/>
            <a:headEnd/>
            <a:tailEnd/>
          </a:ln>
        </p:spPr>
        <p:txBody>
          <a:bodyPr>
            <a:spAutoFit/>
          </a:bodyPr>
          <a:lstStyle/>
          <a:p>
            <a:pPr algn="ctr" eaLnBrk="0" hangingPunct="0">
              <a:spcBef>
                <a:spcPct val="50000"/>
              </a:spcBef>
            </a:pPr>
            <a:r>
              <a:rPr lang="en-US" sz="2800"/>
              <a:t>Bishnu is checking to see if the female is lactating</a:t>
            </a:r>
          </a:p>
          <a:p>
            <a:pPr algn="ctr" eaLnBrk="0" hangingPunct="0">
              <a:spcBef>
                <a:spcPct val="50000"/>
              </a:spcBef>
            </a:pPr>
            <a:r>
              <a:rPr lang="en-US" sz="2800"/>
              <a:t>Pink nipples usually indicates that the female is nulliparous</a:t>
            </a:r>
          </a:p>
          <a:p>
            <a:pPr algn="ctr" eaLnBrk="0" hangingPunct="0">
              <a:spcBef>
                <a:spcPct val="50000"/>
              </a:spcBef>
            </a:pPr>
            <a:r>
              <a:rPr lang="en-US" sz="2800"/>
              <a:t>Dark nipples indicate a female has had a litter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5"/>
          <p:cNvSpPr txBox="1">
            <a:spLocks noChangeArrowheads="1"/>
          </p:cNvSpPr>
          <p:nvPr/>
        </p:nvSpPr>
        <p:spPr bwMode="auto">
          <a:xfrm flipH="1">
            <a:off x="8153400" y="1981200"/>
            <a:ext cx="228600" cy="519113"/>
          </a:xfrm>
          <a:prstGeom prst="rect">
            <a:avLst/>
          </a:prstGeom>
          <a:noFill/>
          <a:ln w="9525">
            <a:noFill/>
            <a:miter lim="800000"/>
            <a:headEnd/>
            <a:tailEnd/>
          </a:ln>
        </p:spPr>
        <p:txBody>
          <a:bodyPr>
            <a:spAutoFit/>
          </a:bodyPr>
          <a:lstStyle/>
          <a:p>
            <a:pPr algn="ctr" eaLnBrk="0" hangingPunct="0">
              <a:spcBef>
                <a:spcPct val="50000"/>
              </a:spcBef>
            </a:pPr>
            <a:endParaRPr lang="en-US" sz="2800"/>
          </a:p>
        </p:txBody>
      </p:sp>
      <p:pic>
        <p:nvPicPr>
          <p:cNvPr id="29699" name="Picture 6" descr="76770017"/>
          <p:cNvPicPr>
            <a:picLocks noChangeAspect="1" noChangeArrowheads="1"/>
          </p:cNvPicPr>
          <p:nvPr/>
        </p:nvPicPr>
        <p:blipFill>
          <a:blip r:embed="rId3" cstate="print"/>
          <a:srcRect/>
          <a:stretch>
            <a:fillRect/>
          </a:stretch>
        </p:blipFill>
        <p:spPr bwMode="auto">
          <a:xfrm>
            <a:off x="4953000" y="838200"/>
            <a:ext cx="3589338" cy="5410200"/>
          </a:xfrm>
          <a:prstGeom prst="rect">
            <a:avLst/>
          </a:prstGeom>
          <a:noFill/>
          <a:ln w="9525">
            <a:noFill/>
            <a:miter lim="800000"/>
            <a:headEnd/>
            <a:tailEnd/>
          </a:ln>
        </p:spPr>
      </p:pic>
      <p:sp>
        <p:nvSpPr>
          <p:cNvPr id="29700" name="Text Box 7"/>
          <p:cNvSpPr txBox="1">
            <a:spLocks noChangeArrowheads="1"/>
          </p:cNvSpPr>
          <p:nvPr/>
        </p:nvSpPr>
        <p:spPr bwMode="auto">
          <a:xfrm>
            <a:off x="457200" y="685800"/>
            <a:ext cx="4114800" cy="3992563"/>
          </a:xfrm>
          <a:prstGeom prst="rect">
            <a:avLst/>
          </a:prstGeom>
          <a:noFill/>
          <a:ln w="9525">
            <a:noFill/>
            <a:miter lim="800000"/>
            <a:headEnd/>
            <a:tailEnd/>
          </a:ln>
        </p:spPr>
        <p:txBody>
          <a:bodyPr>
            <a:spAutoFit/>
          </a:bodyPr>
          <a:lstStyle/>
          <a:p>
            <a:pPr algn="ctr" eaLnBrk="0" hangingPunct="0">
              <a:spcBef>
                <a:spcPct val="50000"/>
              </a:spcBef>
            </a:pPr>
            <a:r>
              <a:rPr lang="en-US" sz="3200"/>
              <a:t>GPS collars are popular because of the large data sets we can obtain</a:t>
            </a:r>
          </a:p>
          <a:p>
            <a:pPr algn="ctr" eaLnBrk="0" hangingPunct="0">
              <a:spcBef>
                <a:spcPct val="50000"/>
              </a:spcBef>
            </a:pPr>
            <a:endParaRPr lang="en-US" sz="3200"/>
          </a:p>
          <a:p>
            <a:pPr algn="ctr" eaLnBrk="0" hangingPunct="0">
              <a:spcBef>
                <a:spcPct val="50000"/>
              </a:spcBef>
            </a:pPr>
            <a:r>
              <a:rPr lang="en-US" sz="3200"/>
              <a:t>With GPS collars do we still need to ground track tigers?</a:t>
            </a:r>
          </a:p>
        </p:txBody>
      </p:sp>
      <p:sp>
        <p:nvSpPr>
          <p:cNvPr id="29701" name="Text Box 8"/>
          <p:cNvSpPr txBox="1">
            <a:spLocks noChangeArrowheads="1"/>
          </p:cNvSpPr>
          <p:nvPr/>
        </p:nvSpPr>
        <p:spPr bwMode="auto">
          <a:xfrm flipH="1">
            <a:off x="9144000" y="220663"/>
            <a:ext cx="457200" cy="519112"/>
          </a:xfrm>
          <a:prstGeom prst="rect">
            <a:avLst/>
          </a:prstGeom>
          <a:noFill/>
          <a:ln w="9525">
            <a:noFill/>
            <a:miter lim="800000"/>
            <a:headEnd/>
            <a:tailEnd/>
          </a:ln>
        </p:spPr>
        <p:txBody>
          <a:bodyPr>
            <a:spAutoFit/>
          </a:bodyPr>
          <a:lstStyle/>
          <a:p>
            <a:pPr algn="ctr" eaLnBrk="0" hangingPunct="0">
              <a:spcBef>
                <a:spcPct val="50000"/>
              </a:spcBef>
            </a:pPr>
            <a:endParaRPr lang="en-US" sz="28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2" name="Picture 4" descr="Teeth"/>
          <p:cNvPicPr>
            <a:picLocks noChangeAspect="1" noChangeArrowheads="1"/>
          </p:cNvPicPr>
          <p:nvPr/>
        </p:nvPicPr>
        <p:blipFill>
          <a:blip r:embed="rId3" cstate="print"/>
          <a:srcRect/>
          <a:stretch>
            <a:fillRect/>
          </a:stretch>
        </p:blipFill>
        <p:spPr bwMode="auto">
          <a:xfrm>
            <a:off x="457200" y="381000"/>
            <a:ext cx="4171950" cy="2808288"/>
          </a:xfrm>
          <a:prstGeom prst="rect">
            <a:avLst/>
          </a:prstGeom>
          <a:noFill/>
          <a:ln w="9525">
            <a:noFill/>
            <a:miter lim="800000"/>
            <a:headEnd/>
            <a:tailEnd/>
          </a:ln>
        </p:spPr>
      </p:pic>
      <p:pic>
        <p:nvPicPr>
          <p:cNvPr id="30723" name="Picture 5" descr="Deciduous teeth"/>
          <p:cNvPicPr>
            <a:picLocks noChangeAspect="1" noChangeArrowheads="1"/>
          </p:cNvPicPr>
          <p:nvPr/>
        </p:nvPicPr>
        <p:blipFill>
          <a:blip r:embed="rId4"/>
          <a:srcRect/>
          <a:stretch>
            <a:fillRect/>
          </a:stretch>
        </p:blipFill>
        <p:spPr bwMode="auto">
          <a:xfrm>
            <a:off x="4495800" y="3276600"/>
            <a:ext cx="4267200" cy="2871788"/>
          </a:xfrm>
          <a:prstGeom prst="rect">
            <a:avLst/>
          </a:prstGeom>
          <a:noFill/>
          <a:ln w="9525">
            <a:noFill/>
            <a:miter lim="800000"/>
            <a:headEnd/>
            <a:tailEnd/>
          </a:ln>
        </p:spPr>
      </p:pic>
      <p:grpSp>
        <p:nvGrpSpPr>
          <p:cNvPr id="2" name="Group 8"/>
          <p:cNvGrpSpPr>
            <a:grpSpLocks/>
          </p:cNvGrpSpPr>
          <p:nvPr/>
        </p:nvGrpSpPr>
        <p:grpSpPr bwMode="auto">
          <a:xfrm>
            <a:off x="5791200" y="4114800"/>
            <a:ext cx="609600" cy="838200"/>
            <a:chOff x="3552" y="2592"/>
            <a:chExt cx="384" cy="528"/>
          </a:xfrm>
        </p:grpSpPr>
        <p:sp>
          <p:nvSpPr>
            <p:cNvPr id="30727" name="Line 6"/>
            <p:cNvSpPr>
              <a:spLocks noChangeShapeType="1"/>
            </p:cNvSpPr>
            <p:nvPr/>
          </p:nvSpPr>
          <p:spPr bwMode="auto">
            <a:xfrm flipH="1" flipV="1">
              <a:off x="3744" y="2592"/>
              <a:ext cx="192" cy="528"/>
            </a:xfrm>
            <a:prstGeom prst="line">
              <a:avLst/>
            </a:prstGeom>
            <a:noFill/>
            <a:ln w="19050">
              <a:solidFill>
                <a:srgbClr val="FFCC00"/>
              </a:solidFill>
              <a:round/>
              <a:headEnd/>
              <a:tailEnd/>
            </a:ln>
          </p:spPr>
          <p:txBody>
            <a:bodyPr/>
            <a:lstStyle/>
            <a:p>
              <a:endParaRPr lang="en-US"/>
            </a:p>
          </p:txBody>
        </p:sp>
        <p:sp>
          <p:nvSpPr>
            <p:cNvPr id="30728" name="Line 7"/>
            <p:cNvSpPr>
              <a:spLocks noChangeShapeType="1"/>
            </p:cNvSpPr>
            <p:nvPr/>
          </p:nvSpPr>
          <p:spPr bwMode="auto">
            <a:xfrm flipH="1" flipV="1">
              <a:off x="3552" y="2784"/>
              <a:ext cx="384" cy="336"/>
            </a:xfrm>
            <a:prstGeom prst="line">
              <a:avLst/>
            </a:prstGeom>
            <a:noFill/>
            <a:ln w="22225">
              <a:solidFill>
                <a:srgbClr val="FFCC00"/>
              </a:solidFill>
              <a:round/>
              <a:headEnd/>
              <a:tailEnd/>
            </a:ln>
          </p:spPr>
          <p:txBody>
            <a:bodyPr/>
            <a:lstStyle/>
            <a:p>
              <a:endParaRPr lang="en-US"/>
            </a:p>
          </p:txBody>
        </p:sp>
      </p:grpSp>
      <p:sp>
        <p:nvSpPr>
          <p:cNvPr id="30725" name="Text Box 9"/>
          <p:cNvSpPr txBox="1">
            <a:spLocks noChangeArrowheads="1"/>
          </p:cNvSpPr>
          <p:nvPr/>
        </p:nvSpPr>
        <p:spPr bwMode="auto">
          <a:xfrm>
            <a:off x="5181600" y="457200"/>
            <a:ext cx="3200400" cy="2868613"/>
          </a:xfrm>
          <a:prstGeom prst="rect">
            <a:avLst/>
          </a:prstGeom>
          <a:noFill/>
          <a:ln w="9525">
            <a:noFill/>
            <a:miter lim="800000"/>
            <a:headEnd/>
            <a:tailEnd/>
          </a:ln>
        </p:spPr>
        <p:txBody>
          <a:bodyPr>
            <a:spAutoFit/>
          </a:bodyPr>
          <a:lstStyle/>
          <a:p>
            <a:pPr algn="ctr" eaLnBrk="0" hangingPunct="0">
              <a:spcBef>
                <a:spcPct val="50000"/>
              </a:spcBef>
            </a:pPr>
            <a:r>
              <a:rPr lang="en-US" sz="2800"/>
              <a:t>When you see these canines and examine kills you understand the specialization of cats</a:t>
            </a:r>
          </a:p>
          <a:p>
            <a:pPr algn="ctr" eaLnBrk="0" hangingPunct="0">
              <a:spcBef>
                <a:spcPct val="50000"/>
              </a:spcBef>
            </a:pPr>
            <a:endParaRPr lang="en-US" sz="2800"/>
          </a:p>
        </p:txBody>
      </p:sp>
      <p:sp>
        <p:nvSpPr>
          <p:cNvPr id="30726" name="Text Box 10"/>
          <p:cNvSpPr txBox="1">
            <a:spLocks noChangeArrowheads="1"/>
          </p:cNvSpPr>
          <p:nvPr/>
        </p:nvSpPr>
        <p:spPr bwMode="auto">
          <a:xfrm>
            <a:off x="304800" y="3479800"/>
            <a:ext cx="4343400" cy="2032000"/>
          </a:xfrm>
          <a:prstGeom prst="rect">
            <a:avLst/>
          </a:prstGeom>
          <a:noFill/>
          <a:ln w="9525">
            <a:noFill/>
            <a:miter lim="800000"/>
            <a:headEnd/>
            <a:tailEnd/>
          </a:ln>
        </p:spPr>
        <p:txBody>
          <a:bodyPr>
            <a:spAutoFit/>
          </a:bodyPr>
          <a:lstStyle/>
          <a:p>
            <a:pPr algn="ctr" eaLnBrk="0" hangingPunct="0">
              <a:spcBef>
                <a:spcPct val="50000"/>
              </a:spcBef>
            </a:pPr>
            <a:r>
              <a:rPr lang="en-US" sz="2800"/>
              <a:t>A 9 month old cub is replacing his “milk” canine with an adult canine</a:t>
            </a:r>
          </a:p>
          <a:p>
            <a:pPr algn="ctr" eaLnBrk="0" hangingPunct="0">
              <a:spcBef>
                <a:spcPct val="50000"/>
              </a:spcBef>
            </a:pP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5"/>
          <p:cNvSpPr txBox="1">
            <a:spLocks noChangeArrowheads="1"/>
          </p:cNvSpPr>
          <p:nvPr/>
        </p:nvSpPr>
        <p:spPr bwMode="auto">
          <a:xfrm>
            <a:off x="609600" y="381000"/>
            <a:ext cx="8001000" cy="1077913"/>
          </a:xfrm>
          <a:prstGeom prst="rect">
            <a:avLst/>
          </a:prstGeom>
          <a:noFill/>
          <a:ln w="9525">
            <a:noFill/>
            <a:miter lim="800000"/>
            <a:headEnd/>
            <a:tailEnd/>
          </a:ln>
        </p:spPr>
        <p:txBody>
          <a:bodyPr>
            <a:spAutoFit/>
          </a:bodyPr>
          <a:lstStyle/>
          <a:p>
            <a:pPr algn="ctr" eaLnBrk="0" hangingPunct="0">
              <a:spcBef>
                <a:spcPct val="50000"/>
              </a:spcBef>
            </a:pPr>
            <a:r>
              <a:rPr lang="en-US" sz="3200"/>
              <a:t>The drugs were safe for both tigers and humans </a:t>
            </a:r>
          </a:p>
        </p:txBody>
      </p:sp>
      <p:pic>
        <p:nvPicPr>
          <p:cNvPr id="31747" name="Picture 4" descr="Finishing collaring"/>
          <p:cNvPicPr>
            <a:picLocks noChangeAspect="1" noChangeArrowheads="1"/>
          </p:cNvPicPr>
          <p:nvPr/>
        </p:nvPicPr>
        <p:blipFill>
          <a:blip r:embed="rId3"/>
          <a:srcRect/>
          <a:stretch>
            <a:fillRect/>
          </a:stretch>
        </p:blipFill>
        <p:spPr bwMode="auto">
          <a:xfrm>
            <a:off x="3998913" y="2286000"/>
            <a:ext cx="5145087" cy="3509963"/>
          </a:xfrm>
          <a:prstGeom prst="rect">
            <a:avLst/>
          </a:prstGeom>
          <a:noFill/>
          <a:ln w="9525">
            <a:noFill/>
            <a:miter lim="800000"/>
            <a:headEnd/>
            <a:tailEnd/>
          </a:ln>
        </p:spPr>
      </p:pic>
      <p:pic>
        <p:nvPicPr>
          <p:cNvPr id="31748" name="Picture 4" descr="Big tiger"/>
          <p:cNvPicPr>
            <a:picLocks noChangeAspect="1" noChangeArrowheads="1"/>
          </p:cNvPicPr>
          <p:nvPr/>
        </p:nvPicPr>
        <p:blipFill>
          <a:blip r:embed="rId4"/>
          <a:srcRect/>
          <a:stretch>
            <a:fillRect/>
          </a:stretch>
        </p:blipFill>
        <p:spPr bwMode="auto">
          <a:xfrm>
            <a:off x="0" y="2286000"/>
            <a:ext cx="5029200" cy="3476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Gps collar"/>
          <p:cNvPicPr>
            <a:picLocks noChangeAspect="1" noChangeArrowheads="1"/>
          </p:cNvPicPr>
          <p:nvPr/>
        </p:nvPicPr>
        <p:blipFill>
          <a:blip r:embed="rId3"/>
          <a:srcRect/>
          <a:stretch>
            <a:fillRect/>
          </a:stretch>
        </p:blipFill>
        <p:spPr bwMode="auto">
          <a:xfrm>
            <a:off x="-381000" y="0"/>
            <a:ext cx="9525000" cy="7143750"/>
          </a:xfrm>
          <a:prstGeom prst="rect">
            <a:avLst/>
          </a:prstGeom>
          <a:noFill/>
          <a:ln w="9525">
            <a:noFill/>
            <a:miter lim="800000"/>
            <a:headEnd/>
            <a:tailEnd/>
          </a:ln>
        </p:spPr>
      </p:pic>
      <p:sp>
        <p:nvSpPr>
          <p:cNvPr id="32771" name="TextBox 2"/>
          <p:cNvSpPr txBox="1">
            <a:spLocks noChangeArrowheads="1"/>
          </p:cNvSpPr>
          <p:nvPr/>
        </p:nvSpPr>
        <p:spPr bwMode="auto">
          <a:xfrm>
            <a:off x="152400" y="228600"/>
            <a:ext cx="7977188" cy="523875"/>
          </a:xfrm>
          <a:prstGeom prst="rect">
            <a:avLst/>
          </a:prstGeom>
          <a:noFill/>
          <a:ln w="9525">
            <a:noFill/>
            <a:miter lim="800000"/>
            <a:headEnd/>
            <a:tailEnd/>
          </a:ln>
        </p:spPr>
        <p:txBody>
          <a:bodyPr wrap="none">
            <a:spAutoFit/>
          </a:bodyPr>
          <a:lstStyle/>
          <a:p>
            <a:r>
              <a:rPr lang="en-US" sz="2800"/>
              <a:t>The first GPS collared tiger: a female with 4 cubs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fig7_tracking"/>
          <p:cNvPicPr>
            <a:picLocks noChangeAspect="1" noChangeArrowheads="1"/>
          </p:cNvPicPr>
          <p:nvPr/>
        </p:nvPicPr>
        <p:blipFill>
          <a:blip r:embed="rId2"/>
          <a:srcRect/>
          <a:stretch>
            <a:fillRect/>
          </a:stretch>
        </p:blipFill>
        <p:spPr bwMode="auto">
          <a:xfrm>
            <a:off x="3962400" y="1905000"/>
            <a:ext cx="4665663" cy="3551238"/>
          </a:xfrm>
          <a:prstGeom prst="rect">
            <a:avLst/>
          </a:prstGeom>
          <a:noFill/>
          <a:ln w="9525">
            <a:noFill/>
            <a:miter lim="800000"/>
            <a:headEnd/>
            <a:tailEnd/>
          </a:ln>
        </p:spPr>
      </p:pic>
      <p:sp>
        <p:nvSpPr>
          <p:cNvPr id="33795" name="TextBox 2"/>
          <p:cNvSpPr txBox="1">
            <a:spLocks noChangeArrowheads="1"/>
          </p:cNvSpPr>
          <p:nvPr/>
        </p:nvSpPr>
        <p:spPr bwMode="auto">
          <a:xfrm>
            <a:off x="676275" y="457200"/>
            <a:ext cx="6964363" cy="1077913"/>
          </a:xfrm>
          <a:prstGeom prst="rect">
            <a:avLst/>
          </a:prstGeom>
          <a:noFill/>
          <a:ln w="9525">
            <a:noFill/>
            <a:miter lim="800000"/>
            <a:headEnd/>
            <a:tailEnd/>
          </a:ln>
        </p:spPr>
        <p:txBody>
          <a:bodyPr wrap="none">
            <a:spAutoFit/>
          </a:bodyPr>
          <a:lstStyle/>
          <a:p>
            <a:pPr algn="ctr" eaLnBrk="0" hangingPunct="0"/>
            <a:r>
              <a:rPr lang="en-US" sz="3200"/>
              <a:t>We radio tracked animals by vehicle, </a:t>
            </a:r>
          </a:p>
          <a:p>
            <a:pPr algn="ctr" eaLnBrk="0" hangingPunct="0"/>
            <a:r>
              <a:rPr lang="en-US" sz="3200"/>
              <a:t>foot and elephant back</a:t>
            </a:r>
          </a:p>
        </p:txBody>
      </p:sp>
      <p:pic>
        <p:nvPicPr>
          <p:cNvPr id="33796" name="Picture 4" descr="IMG_0582"/>
          <p:cNvPicPr>
            <a:picLocks noChangeAspect="1" noChangeArrowheads="1"/>
          </p:cNvPicPr>
          <p:nvPr/>
        </p:nvPicPr>
        <p:blipFill>
          <a:blip r:embed="rId3"/>
          <a:srcRect l="16000" t="15991" r="58000" b="30705"/>
          <a:stretch>
            <a:fillRect/>
          </a:stretch>
        </p:blipFill>
        <p:spPr bwMode="auto">
          <a:xfrm>
            <a:off x="533400" y="1752600"/>
            <a:ext cx="3121025"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ChangeArrowheads="1"/>
          </p:cNvSpPr>
          <p:nvPr/>
        </p:nvSpPr>
        <p:spPr bwMode="auto">
          <a:xfrm>
            <a:off x="533400" y="228600"/>
            <a:ext cx="8001000" cy="5232400"/>
          </a:xfrm>
          <a:prstGeom prst="rect">
            <a:avLst/>
          </a:prstGeom>
          <a:noFill/>
          <a:ln w="9525">
            <a:noFill/>
            <a:miter lim="800000"/>
            <a:headEnd/>
            <a:tailEnd/>
          </a:ln>
        </p:spPr>
        <p:txBody>
          <a:bodyPr>
            <a:spAutoFit/>
          </a:bodyPr>
          <a:lstStyle/>
          <a:p>
            <a:pPr algn="ctr" eaLnBrk="0" hangingPunct="0">
              <a:spcBef>
                <a:spcPts val="1200"/>
              </a:spcBef>
            </a:pPr>
            <a:endParaRPr lang="en-US" sz="3200"/>
          </a:p>
          <a:p>
            <a:pPr algn="ctr" eaLnBrk="0" hangingPunct="0">
              <a:spcBef>
                <a:spcPts val="1200"/>
              </a:spcBef>
            </a:pPr>
            <a:r>
              <a:rPr lang="en-US" sz="2800"/>
              <a:t>Buddhism recognizes the importance of living in harmony with the natural world</a:t>
            </a:r>
          </a:p>
          <a:p>
            <a:pPr algn="ctr" eaLnBrk="0" hangingPunct="0">
              <a:spcBef>
                <a:spcPts val="1200"/>
              </a:spcBef>
            </a:pPr>
            <a:r>
              <a:rPr lang="en-US" sz="2800"/>
              <a:t> </a:t>
            </a:r>
          </a:p>
          <a:p>
            <a:pPr algn="ctr" eaLnBrk="0" hangingPunct="0">
              <a:spcBef>
                <a:spcPts val="1200"/>
              </a:spcBef>
            </a:pPr>
            <a:r>
              <a:rPr lang="en-US" sz="2800"/>
              <a:t>The discipline of ecology endeavors to understand the complex physical and biological processes that sustain life</a:t>
            </a:r>
          </a:p>
          <a:p>
            <a:pPr algn="ctr" eaLnBrk="0" hangingPunct="0">
              <a:spcBef>
                <a:spcPts val="1200"/>
              </a:spcBef>
            </a:pPr>
            <a:endParaRPr lang="en-US" sz="2800"/>
          </a:p>
          <a:p>
            <a:pPr algn="ctr" eaLnBrk="0" hangingPunct="0">
              <a:spcBef>
                <a:spcPts val="1200"/>
              </a:spcBef>
            </a:pPr>
            <a:r>
              <a:rPr lang="en-US" sz="2800"/>
              <a:t>In both ecology and Buddhism, living within limits and in harmony, are re-occurring themes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ChangeArrowheads="1"/>
          </p:cNvSpPr>
          <p:nvPr/>
        </p:nvSpPr>
        <p:spPr bwMode="auto">
          <a:xfrm>
            <a:off x="685800" y="1524000"/>
            <a:ext cx="5410200" cy="3730625"/>
          </a:xfrm>
          <a:prstGeom prst="rect">
            <a:avLst/>
          </a:prstGeom>
          <a:noFill/>
          <a:ln w="9525">
            <a:noFill/>
            <a:miter lim="800000"/>
            <a:headEnd/>
            <a:tailEnd/>
          </a:ln>
        </p:spPr>
        <p:txBody>
          <a:bodyPr>
            <a:spAutoFit/>
          </a:bodyPr>
          <a:lstStyle/>
          <a:p>
            <a:pPr>
              <a:lnSpc>
                <a:spcPct val="90000"/>
              </a:lnSpc>
              <a:spcBef>
                <a:spcPts val="1200"/>
              </a:spcBef>
              <a:buFont typeface="Wingdings" pitchFamily="2" charset="2"/>
              <a:buChar char="q"/>
            </a:pPr>
            <a:r>
              <a:rPr lang="en-US" sz="2800">
                <a:solidFill>
                  <a:srgbClr val="99FFCC"/>
                </a:solidFill>
              </a:rPr>
              <a:t>Behavior &amp; life histories</a:t>
            </a:r>
          </a:p>
          <a:p>
            <a:pPr>
              <a:lnSpc>
                <a:spcPct val="90000"/>
              </a:lnSpc>
              <a:spcBef>
                <a:spcPts val="1200"/>
              </a:spcBef>
              <a:buFont typeface="Wingdings" pitchFamily="2" charset="2"/>
              <a:buChar char="q"/>
            </a:pPr>
            <a:r>
              <a:rPr lang="en-US" sz="2800">
                <a:solidFill>
                  <a:srgbClr val="99FFCC"/>
                </a:solidFill>
              </a:rPr>
              <a:t>Social Structure</a:t>
            </a:r>
          </a:p>
          <a:p>
            <a:pPr>
              <a:lnSpc>
                <a:spcPct val="90000"/>
              </a:lnSpc>
              <a:spcBef>
                <a:spcPts val="1200"/>
              </a:spcBef>
              <a:buFont typeface="Wingdings" pitchFamily="2" charset="2"/>
              <a:buChar char="q"/>
            </a:pPr>
            <a:r>
              <a:rPr lang="en-US" sz="2800">
                <a:solidFill>
                  <a:srgbClr val="99FFCC"/>
                </a:solidFill>
              </a:rPr>
              <a:t>Impact on Prey</a:t>
            </a:r>
          </a:p>
          <a:p>
            <a:pPr>
              <a:lnSpc>
                <a:spcPct val="90000"/>
              </a:lnSpc>
              <a:spcBef>
                <a:spcPts val="1200"/>
              </a:spcBef>
              <a:buFont typeface="Wingdings" pitchFamily="2" charset="2"/>
              <a:buChar char="q"/>
            </a:pPr>
            <a:r>
              <a:rPr lang="en-US" sz="2800">
                <a:solidFill>
                  <a:srgbClr val="99FFCC"/>
                </a:solidFill>
              </a:rPr>
              <a:t>Lifetime reproduction</a:t>
            </a:r>
          </a:p>
          <a:p>
            <a:pPr>
              <a:lnSpc>
                <a:spcPct val="90000"/>
              </a:lnSpc>
              <a:spcBef>
                <a:spcPts val="1200"/>
              </a:spcBef>
              <a:buFont typeface="Wingdings" pitchFamily="2" charset="2"/>
              <a:buChar char="q"/>
            </a:pPr>
            <a:r>
              <a:rPr lang="en-US" sz="2800">
                <a:solidFill>
                  <a:srgbClr val="99FFCC"/>
                </a:solidFill>
              </a:rPr>
              <a:t>Dispersal</a:t>
            </a:r>
          </a:p>
          <a:p>
            <a:pPr>
              <a:lnSpc>
                <a:spcPct val="90000"/>
              </a:lnSpc>
              <a:spcBef>
                <a:spcPts val="1200"/>
              </a:spcBef>
              <a:buFont typeface="Wingdings" pitchFamily="2" charset="2"/>
              <a:buChar char="q"/>
            </a:pPr>
            <a:r>
              <a:rPr lang="en-US" sz="2800">
                <a:solidFill>
                  <a:srgbClr val="99FFCC"/>
                </a:solidFill>
              </a:rPr>
              <a:t>Communication</a:t>
            </a:r>
          </a:p>
          <a:p>
            <a:pPr>
              <a:lnSpc>
                <a:spcPct val="90000"/>
              </a:lnSpc>
              <a:spcBef>
                <a:spcPts val="1200"/>
              </a:spcBef>
              <a:buFont typeface="Wingdings" pitchFamily="2" charset="2"/>
              <a:buChar char="q"/>
            </a:pPr>
            <a:r>
              <a:rPr lang="en-US" sz="2800">
                <a:solidFill>
                  <a:srgbClr val="99FFCC"/>
                </a:solidFill>
              </a:rPr>
              <a:t>Population size</a:t>
            </a:r>
            <a:endParaRPr lang="en-US" sz="2800">
              <a:solidFill>
                <a:srgbClr val="CCFF66"/>
              </a:solidFill>
            </a:endParaRPr>
          </a:p>
        </p:txBody>
      </p:sp>
      <p:sp>
        <p:nvSpPr>
          <p:cNvPr id="34819" name="TextBox 2"/>
          <p:cNvSpPr txBox="1">
            <a:spLocks noChangeArrowheads="1"/>
          </p:cNvSpPr>
          <p:nvPr/>
        </p:nvSpPr>
        <p:spPr bwMode="auto">
          <a:xfrm>
            <a:off x="1828800" y="685800"/>
            <a:ext cx="5784850" cy="534988"/>
          </a:xfrm>
          <a:prstGeom prst="rect">
            <a:avLst/>
          </a:prstGeom>
          <a:noFill/>
          <a:ln w="9525">
            <a:noFill/>
            <a:miter lim="800000"/>
            <a:headEnd/>
            <a:tailEnd/>
          </a:ln>
        </p:spPr>
        <p:txBody>
          <a:bodyPr wrap="none">
            <a:spAutoFit/>
          </a:bodyPr>
          <a:lstStyle/>
          <a:p>
            <a:pPr>
              <a:lnSpc>
                <a:spcPct val="90000"/>
              </a:lnSpc>
            </a:pPr>
            <a:r>
              <a:rPr lang="en-US" sz="3200">
                <a:solidFill>
                  <a:srgbClr val="CCFF66"/>
                </a:solidFill>
              </a:rPr>
              <a:t>Research during 1970 and 80s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1"/>
          <p:cNvSpPr txBox="1">
            <a:spLocks noChangeArrowheads="1"/>
          </p:cNvSpPr>
          <p:nvPr/>
        </p:nvSpPr>
        <p:spPr bwMode="auto">
          <a:xfrm>
            <a:off x="1219200" y="381000"/>
            <a:ext cx="5945188" cy="584200"/>
          </a:xfrm>
          <a:prstGeom prst="rect">
            <a:avLst/>
          </a:prstGeom>
          <a:noFill/>
          <a:ln w="9525">
            <a:noFill/>
            <a:miter lim="800000"/>
            <a:headEnd/>
            <a:tailEnd/>
          </a:ln>
        </p:spPr>
        <p:txBody>
          <a:bodyPr>
            <a:spAutoFit/>
          </a:bodyPr>
          <a:lstStyle/>
          <a:p>
            <a:r>
              <a:rPr lang="en-US" sz="3200"/>
              <a:t>What did we learn about tigers?</a:t>
            </a:r>
          </a:p>
        </p:txBody>
      </p:sp>
      <p:sp>
        <p:nvSpPr>
          <p:cNvPr id="3" name="TextBox 2"/>
          <p:cNvSpPr txBox="1"/>
          <p:nvPr/>
        </p:nvSpPr>
        <p:spPr>
          <a:xfrm>
            <a:off x="381000" y="1143000"/>
            <a:ext cx="8943975" cy="5770563"/>
          </a:xfrm>
          <a:prstGeom prst="rect">
            <a:avLst/>
          </a:prstGeom>
          <a:noFill/>
        </p:spPr>
        <p:txBody>
          <a:bodyPr>
            <a:spAutoFit/>
          </a:bodyPr>
          <a:lstStyle/>
          <a:p>
            <a:pPr indent="508000">
              <a:spcBef>
                <a:spcPts val="1000"/>
              </a:spcBef>
              <a:buFont typeface="Wingdings" pitchFamily="2" charset="2"/>
              <a:buChar char="q"/>
              <a:defRPr/>
            </a:pPr>
            <a:r>
              <a:rPr lang="en-US" sz="2400" dirty="0">
                <a:latin typeface="Arial" pitchFamily="34" charset="0"/>
                <a:cs typeface="Arial" pitchFamily="34" charset="0"/>
              </a:rPr>
              <a:t>Both sexes are territorial towards animals of the same sex    </a:t>
            </a:r>
          </a:p>
          <a:p>
            <a:pPr indent="508000">
              <a:spcBef>
                <a:spcPts val="1000"/>
              </a:spcBef>
              <a:buFont typeface="Wingdings" pitchFamily="2" charset="2"/>
              <a:buChar char="q"/>
              <a:defRPr/>
            </a:pPr>
            <a:r>
              <a:rPr lang="en-US" sz="2400" dirty="0">
                <a:latin typeface="Arial" pitchFamily="34" charset="0"/>
                <a:cs typeface="Arial" pitchFamily="34" charset="0"/>
              </a:rPr>
              <a:t>Females defend resources they need to raise young</a:t>
            </a:r>
          </a:p>
          <a:p>
            <a:pPr lvl="1">
              <a:spcBef>
                <a:spcPts val="1000"/>
              </a:spcBef>
              <a:buFont typeface="Wingdings" pitchFamily="2" charset="2"/>
              <a:buChar char="§"/>
              <a:defRPr/>
            </a:pPr>
            <a:r>
              <a:rPr lang="en-US" sz="2400" dirty="0">
                <a:latin typeface="Arial" pitchFamily="34" charset="0"/>
                <a:cs typeface="Arial" pitchFamily="34" charset="0"/>
              </a:rPr>
              <a:t>	Food and a secure place to raise young</a:t>
            </a:r>
          </a:p>
          <a:p>
            <a:pPr lvl="1">
              <a:spcBef>
                <a:spcPts val="1000"/>
              </a:spcBef>
              <a:buFont typeface="Wingdings" pitchFamily="2" charset="2"/>
              <a:buChar char="§"/>
              <a:defRPr/>
            </a:pPr>
            <a:r>
              <a:rPr lang="en-US" sz="2400" dirty="0">
                <a:latin typeface="Arial" pitchFamily="34" charset="0"/>
                <a:cs typeface="Arial" pitchFamily="34" charset="0"/>
              </a:rPr>
              <a:t>	Like most mammals, tiger mothers are the care givers</a:t>
            </a:r>
          </a:p>
          <a:p>
            <a:pPr lvl="1" indent="457200">
              <a:spcBef>
                <a:spcPts val="1000"/>
              </a:spcBef>
              <a:buFont typeface="Wingdings" pitchFamily="2" charset="2"/>
              <a:buChar char="§"/>
              <a:tabLst>
                <a:tab pos="973138" algn="l"/>
              </a:tabLst>
              <a:defRPr/>
            </a:pPr>
            <a:r>
              <a:rPr lang="en-US" sz="2400" dirty="0">
                <a:latin typeface="Arial" pitchFamily="34" charset="0"/>
                <a:cs typeface="Arial" pitchFamily="34" charset="0"/>
              </a:rPr>
              <a:t>Average reproductive life: 7 years</a:t>
            </a:r>
          </a:p>
          <a:p>
            <a:pPr indent="508000">
              <a:spcBef>
                <a:spcPts val="1000"/>
              </a:spcBef>
              <a:buFont typeface="Wingdings" pitchFamily="2" charset="2"/>
              <a:buChar char="q"/>
              <a:defRPr/>
            </a:pPr>
            <a:r>
              <a:rPr lang="en-US" sz="2400" dirty="0">
                <a:latin typeface="Arial" pitchFamily="34" charset="0"/>
                <a:cs typeface="Arial" pitchFamily="34" charset="0"/>
              </a:rPr>
              <a:t>For males, the critical resource is females</a:t>
            </a:r>
          </a:p>
          <a:p>
            <a:pPr lvl="1">
              <a:spcBef>
                <a:spcPts val="1000"/>
              </a:spcBef>
              <a:buFont typeface="Wingdings" pitchFamily="2" charset="2"/>
              <a:buChar char="§"/>
              <a:defRPr/>
            </a:pPr>
            <a:r>
              <a:rPr lang="en-US" sz="2400" dirty="0">
                <a:latin typeface="Arial" pitchFamily="34" charset="0"/>
                <a:cs typeface="Arial" pitchFamily="34" charset="0"/>
              </a:rPr>
              <a:t>	A males territory encompass </a:t>
            </a:r>
            <a:r>
              <a:rPr lang="en-US" sz="2400" dirty="0" err="1">
                <a:latin typeface="Arial" pitchFamily="34" charset="0"/>
                <a:cs typeface="Arial" pitchFamily="34" charset="0"/>
              </a:rPr>
              <a:t>es</a:t>
            </a:r>
            <a:r>
              <a:rPr lang="en-US" sz="2400" dirty="0">
                <a:latin typeface="Arial" pitchFamily="34" charset="0"/>
                <a:cs typeface="Arial" pitchFamily="34" charset="0"/>
              </a:rPr>
              <a:t> 2 to 7 female territories</a:t>
            </a:r>
          </a:p>
          <a:p>
            <a:pPr lvl="1">
              <a:spcBef>
                <a:spcPts val="1000"/>
              </a:spcBef>
              <a:buFont typeface="Wingdings" pitchFamily="2" charset="2"/>
              <a:buChar char="§"/>
              <a:defRPr/>
            </a:pPr>
            <a:r>
              <a:rPr lang="en-US" sz="2400" dirty="0">
                <a:latin typeface="Arial" pitchFamily="34" charset="0"/>
                <a:cs typeface="Arial" pitchFamily="34" charset="0"/>
              </a:rPr>
              <a:t>	Male’s parental role is not to lose their territory   Why?</a:t>
            </a:r>
          </a:p>
          <a:p>
            <a:pPr lvl="1" indent="457200">
              <a:spcBef>
                <a:spcPts val="1000"/>
              </a:spcBef>
              <a:buFont typeface="Wingdings" pitchFamily="2" charset="2"/>
              <a:buChar char="§"/>
              <a:defRPr/>
            </a:pPr>
            <a:r>
              <a:rPr lang="en-US" sz="2400" dirty="0">
                <a:latin typeface="Arial" pitchFamily="34" charset="0"/>
                <a:cs typeface="Arial" pitchFamily="34" charset="0"/>
              </a:rPr>
              <a:t>Males can have  3 to 55 young &amp; 0 to 35 survive</a:t>
            </a:r>
          </a:p>
          <a:p>
            <a:pPr lvl="1" indent="457200">
              <a:spcBef>
                <a:spcPts val="1000"/>
              </a:spcBef>
              <a:buFont typeface="Wingdings" pitchFamily="2" charset="2"/>
              <a:buChar char="§"/>
              <a:defRPr/>
            </a:pPr>
            <a:r>
              <a:rPr lang="en-US" sz="2400" dirty="0">
                <a:latin typeface="Arial" pitchFamily="34" charset="0"/>
                <a:cs typeface="Arial" pitchFamily="34" charset="0"/>
              </a:rPr>
              <a:t>Average reproductive life:  2 ¾ years</a:t>
            </a:r>
          </a:p>
          <a:p>
            <a:pPr>
              <a:defRPr/>
            </a:pPr>
            <a:endParaRPr lang="en-US" dirty="0">
              <a:latin typeface="Arial" pitchFamily="34" charset="0"/>
              <a:cs typeface="Arial" pitchFamily="34" charset="0"/>
            </a:endParaRPr>
          </a:p>
          <a:p>
            <a:pPr>
              <a:defRPr/>
            </a:pPr>
            <a:r>
              <a:rPr lang="en-US" dirty="0">
                <a:latin typeface="Arial" pitchFamily="34" charset="0"/>
                <a:cs typeface="Arial" pitchFamily="34" charset="0"/>
              </a:rPr>
              <a:t>	</a:t>
            </a:r>
          </a:p>
          <a:p>
            <a:pPr>
              <a:defRPr/>
            </a:pP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ChangeArrowheads="1"/>
          </p:cNvSpPr>
          <p:nvPr/>
        </p:nvSpPr>
        <p:spPr bwMode="auto">
          <a:xfrm>
            <a:off x="304800" y="685800"/>
            <a:ext cx="8496300" cy="584200"/>
          </a:xfrm>
          <a:prstGeom prst="rect">
            <a:avLst/>
          </a:prstGeom>
          <a:noFill/>
          <a:ln w="9525">
            <a:noFill/>
            <a:miter lim="800000"/>
            <a:headEnd/>
            <a:tailEnd/>
          </a:ln>
        </p:spPr>
        <p:txBody>
          <a:bodyPr wrap="none">
            <a:spAutoFit/>
          </a:bodyPr>
          <a:lstStyle/>
          <a:p>
            <a:r>
              <a:rPr lang="en-US" sz="3200"/>
              <a:t>2 most critical things we learned about tigers?</a:t>
            </a:r>
          </a:p>
        </p:txBody>
      </p:sp>
      <p:sp>
        <p:nvSpPr>
          <p:cNvPr id="3" name="TextBox 2"/>
          <p:cNvSpPr txBox="1"/>
          <p:nvPr/>
        </p:nvSpPr>
        <p:spPr>
          <a:xfrm>
            <a:off x="304800" y="1752600"/>
            <a:ext cx="8612188" cy="3540125"/>
          </a:xfrm>
          <a:prstGeom prst="rect">
            <a:avLst/>
          </a:prstGeom>
          <a:noFill/>
        </p:spPr>
        <p:txBody>
          <a:bodyPr>
            <a:spAutoFit/>
          </a:bodyPr>
          <a:lstStyle/>
          <a:p>
            <a:pPr indent="406400">
              <a:buFont typeface="Wingdings" pitchFamily="2" charset="2"/>
              <a:buChar char="q"/>
              <a:defRPr/>
            </a:pPr>
            <a:r>
              <a:rPr lang="en-US" sz="2800" dirty="0">
                <a:latin typeface="Arial" pitchFamily="34" charset="0"/>
                <a:cs typeface="Arial" pitchFamily="34" charset="0"/>
              </a:rPr>
              <a:t>Tigers don’t ride buses</a:t>
            </a:r>
          </a:p>
          <a:p>
            <a:pPr lvl="1" indent="406400">
              <a:buFont typeface="Wingdings" pitchFamily="2" charset="2"/>
              <a:buChar char="§"/>
              <a:defRPr/>
            </a:pPr>
            <a:r>
              <a:rPr lang="en-US" sz="2800" dirty="0">
                <a:latin typeface="Arial" pitchFamily="34" charset="0"/>
                <a:cs typeface="Arial" pitchFamily="34" charset="0"/>
              </a:rPr>
              <a:t>And don’t cross large tracks of farm land</a:t>
            </a:r>
          </a:p>
          <a:p>
            <a:pPr indent="406400">
              <a:defRPr/>
            </a:pPr>
            <a:endParaRPr lang="en-US" sz="2800" dirty="0">
              <a:latin typeface="Arial" pitchFamily="34" charset="0"/>
              <a:cs typeface="Arial" pitchFamily="34" charset="0"/>
            </a:endParaRPr>
          </a:p>
          <a:p>
            <a:pPr lvl="1" indent="-465138">
              <a:buFont typeface="Wingdings" pitchFamily="2" charset="2"/>
              <a:buChar char="q"/>
              <a:defRPr/>
            </a:pPr>
            <a:r>
              <a:rPr lang="en-US" sz="2800" dirty="0">
                <a:latin typeface="Arial" pitchFamily="34" charset="0"/>
                <a:cs typeface="Arial" pitchFamily="34" charset="0"/>
              </a:rPr>
              <a:t>Female home range size determines carrying capacity</a:t>
            </a:r>
          </a:p>
          <a:p>
            <a:pPr marL="973138" lvl="1" indent="-566738">
              <a:buFont typeface="Wingdings" pitchFamily="2" charset="2"/>
              <a:buChar char="§"/>
              <a:defRPr/>
            </a:pPr>
            <a:r>
              <a:rPr lang="en-US" sz="2800" dirty="0">
                <a:latin typeface="Arial" pitchFamily="34" charset="0"/>
                <a:cs typeface="Arial" pitchFamily="34" charset="0"/>
              </a:rPr>
              <a:t>Carrying capacity is the number of tigers an area will support</a:t>
            </a:r>
          </a:p>
          <a:p>
            <a:pPr marL="973138" lvl="1" indent="-566738">
              <a:buFont typeface="Wingdings" pitchFamily="2" charset="2"/>
              <a:buChar char="§"/>
              <a:defRPr/>
            </a:pPr>
            <a:r>
              <a:rPr lang="en-US" sz="2800" dirty="0">
                <a:latin typeface="Arial" pitchFamily="34" charset="0"/>
                <a:cs typeface="Arial" pitchFamily="34" charset="0"/>
              </a:rPr>
              <a:t>Carrying capacity based on super market size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09600" y="228600"/>
            <a:ext cx="7772400" cy="1143000"/>
          </a:xfrm>
        </p:spPr>
        <p:txBody>
          <a:bodyPr/>
          <a:lstStyle/>
          <a:p>
            <a:pPr algn="l">
              <a:defRPr/>
            </a:pPr>
            <a:r>
              <a:rPr lang="en-US" sz="3200" dirty="0" smtClean="0"/>
              <a:t>Using what we know about tigers we would like to build tiger </a:t>
            </a:r>
            <a:r>
              <a:rPr lang="en-US" sz="3200" dirty="0" err="1" smtClean="0"/>
              <a:t>Sim</a:t>
            </a:r>
            <a:r>
              <a:rPr lang="en-US" sz="3200" dirty="0" smtClean="0"/>
              <a:t> City models</a:t>
            </a:r>
          </a:p>
        </p:txBody>
      </p:sp>
      <p:sp>
        <p:nvSpPr>
          <p:cNvPr id="409603" name="Rectangle 3"/>
          <p:cNvSpPr>
            <a:spLocks noGrp="1" noChangeArrowheads="1"/>
          </p:cNvSpPr>
          <p:nvPr>
            <p:ph type="body" idx="1"/>
          </p:nvPr>
        </p:nvSpPr>
        <p:spPr>
          <a:xfrm>
            <a:off x="533400" y="1676400"/>
            <a:ext cx="7772400" cy="4038600"/>
          </a:xfrm>
        </p:spPr>
        <p:txBody>
          <a:bodyPr/>
          <a:lstStyle/>
          <a:p>
            <a:pPr>
              <a:lnSpc>
                <a:spcPct val="90000"/>
              </a:lnSpc>
              <a:spcBef>
                <a:spcPts val="1200"/>
              </a:spcBef>
            </a:pPr>
            <a:r>
              <a:rPr lang="en-US" sz="2800" smtClean="0"/>
              <a:t>Models can help us predict tiger response to:</a:t>
            </a:r>
          </a:p>
          <a:p>
            <a:pPr lvl="1">
              <a:lnSpc>
                <a:spcPct val="90000"/>
              </a:lnSpc>
              <a:spcBef>
                <a:spcPts val="1200"/>
              </a:spcBef>
            </a:pPr>
            <a:r>
              <a:rPr lang="en-US" sz="2400" smtClean="0"/>
              <a:t>forest degradation and habitat fragmentation</a:t>
            </a:r>
          </a:p>
          <a:p>
            <a:pPr lvl="1">
              <a:lnSpc>
                <a:spcPct val="90000"/>
              </a:lnSpc>
              <a:spcBef>
                <a:spcPts val="1200"/>
              </a:spcBef>
            </a:pPr>
            <a:r>
              <a:rPr lang="en-US" sz="2400" smtClean="0"/>
              <a:t>poisoning of tigers</a:t>
            </a:r>
          </a:p>
          <a:p>
            <a:pPr lvl="1">
              <a:lnSpc>
                <a:spcPct val="90000"/>
              </a:lnSpc>
              <a:spcBef>
                <a:spcPts val="1200"/>
              </a:spcBef>
            </a:pPr>
            <a:r>
              <a:rPr lang="en-US" sz="2400" smtClean="0"/>
              <a:t>reduction or increase in prey abundance</a:t>
            </a:r>
          </a:p>
          <a:p>
            <a:pPr>
              <a:lnSpc>
                <a:spcPct val="90000"/>
              </a:lnSpc>
              <a:spcBef>
                <a:spcPts val="1200"/>
              </a:spcBef>
            </a:pPr>
            <a:r>
              <a:rPr lang="en-US" sz="2800" smtClean="0"/>
              <a:t>Our goal is to find the right balance of different land-use management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60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09603">
                                            <p:txEl>
                                              <p:pRg st="0" end="0"/>
                                            </p:txEl>
                                          </p:spTgt>
                                        </p:tgtEl>
                                        <p:attrNameLst>
                                          <p:attrName>ppt_c</p:attrName>
                                        </p:attrNameLst>
                                      </p:cBhvr>
                                      <p:to>
                                        <a:srgbClr val="CC330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0960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09603">
                                            <p:txEl>
                                              <p:pRg st="1" end="1"/>
                                            </p:txEl>
                                          </p:spTgt>
                                        </p:tgtEl>
                                        <p:attrNameLst>
                                          <p:attrName>ppt_c</p:attrName>
                                        </p:attrNameLst>
                                      </p:cBhvr>
                                      <p:to>
                                        <a:srgbClr val="CC330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0960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09603">
                                            <p:txEl>
                                              <p:pRg st="2" end="2"/>
                                            </p:txEl>
                                          </p:spTgt>
                                        </p:tgtEl>
                                        <p:attrNameLst>
                                          <p:attrName>ppt_c</p:attrName>
                                        </p:attrNameLst>
                                      </p:cBhvr>
                                      <p:to>
                                        <a:srgbClr val="CC330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0960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09603">
                                            <p:txEl>
                                              <p:pRg st="3" end="3"/>
                                            </p:txEl>
                                          </p:spTgt>
                                        </p:tgtEl>
                                        <p:attrNameLst>
                                          <p:attrName>ppt_c</p:attrName>
                                        </p:attrNameLst>
                                      </p:cBhvr>
                                      <p:to>
                                        <a:srgbClr val="CC330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0960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09603">
                                            <p:txEl>
                                              <p:pRg st="4" end="4"/>
                                            </p:txEl>
                                          </p:spTgt>
                                        </p:tgtEl>
                                        <p:attrNameLst>
                                          <p:attrName>ppt_c</p:attrName>
                                        </p:attrNameLst>
                                      </p:cBhvr>
                                      <p:to>
                                        <a:srgbClr val="CC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3" grpId="0" build="p" bldLvl="2"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descr="7203 and 7823.PNG"/>
          <p:cNvPicPr>
            <a:picLocks noChangeAspect="1"/>
          </p:cNvPicPr>
          <p:nvPr/>
        </p:nvPicPr>
        <p:blipFill>
          <a:blip r:embed="rId2"/>
          <a:srcRect/>
          <a:stretch>
            <a:fillRect/>
          </a:stretch>
        </p:blipFill>
        <p:spPr bwMode="auto">
          <a:xfrm>
            <a:off x="-152400" y="-922338"/>
            <a:ext cx="10323513" cy="7810501"/>
          </a:xfrm>
          <a:prstGeom prst="rect">
            <a:avLst/>
          </a:prstGeom>
          <a:noFill/>
          <a:ln w="9525">
            <a:noFill/>
            <a:miter lim="800000"/>
            <a:headEnd/>
            <a:tailEnd/>
          </a:ln>
        </p:spPr>
      </p:pic>
      <p:sp>
        <p:nvSpPr>
          <p:cNvPr id="38915" name="TextBox 2"/>
          <p:cNvSpPr txBox="1">
            <a:spLocks noChangeArrowheads="1"/>
          </p:cNvSpPr>
          <p:nvPr/>
        </p:nvSpPr>
        <p:spPr bwMode="auto">
          <a:xfrm>
            <a:off x="0" y="-762000"/>
            <a:ext cx="9477375" cy="523875"/>
          </a:xfrm>
          <a:prstGeom prst="rect">
            <a:avLst/>
          </a:prstGeom>
          <a:noFill/>
          <a:ln w="9525">
            <a:noFill/>
            <a:miter lim="800000"/>
            <a:headEnd/>
            <a:tailEnd/>
          </a:ln>
        </p:spPr>
        <p:txBody>
          <a:bodyPr wrap="none">
            <a:spAutoFit/>
          </a:bodyPr>
          <a:lstStyle/>
          <a:p>
            <a:r>
              <a:rPr lang="en-US" sz="2800"/>
              <a:t>With new GPS collars we get hourly data via the internet</a:t>
            </a:r>
          </a:p>
        </p:txBody>
      </p:sp>
      <p:sp>
        <p:nvSpPr>
          <p:cNvPr id="38916" name="TextBox 3"/>
          <p:cNvSpPr txBox="1">
            <a:spLocks noChangeArrowheads="1"/>
          </p:cNvSpPr>
          <p:nvPr/>
        </p:nvSpPr>
        <p:spPr bwMode="auto">
          <a:xfrm>
            <a:off x="533400" y="6396038"/>
            <a:ext cx="7321550" cy="461962"/>
          </a:xfrm>
          <a:prstGeom prst="rect">
            <a:avLst/>
          </a:prstGeom>
          <a:noFill/>
          <a:ln w="9525">
            <a:noFill/>
            <a:miter lim="800000"/>
            <a:headEnd/>
            <a:tailEnd/>
          </a:ln>
        </p:spPr>
        <p:txBody>
          <a:bodyPr wrap="none">
            <a:spAutoFit/>
          </a:bodyPr>
          <a:lstStyle/>
          <a:p>
            <a:r>
              <a:rPr lang="en-US" sz="2400"/>
              <a:t>Does this mean we can sit in a bar and study tigers?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733800" y="411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9939" name="Picture 2"/>
          <p:cNvPicPr>
            <a:picLocks noChangeAspect="1" noChangeArrowheads="1"/>
          </p:cNvPicPr>
          <p:nvPr/>
        </p:nvPicPr>
        <p:blipFill>
          <a:blip r:embed="rId2"/>
          <a:srcRect/>
          <a:stretch>
            <a:fillRect/>
          </a:stretch>
        </p:blipFill>
        <p:spPr bwMode="auto">
          <a:xfrm>
            <a:off x="-2514600" y="1676400"/>
            <a:ext cx="11210925" cy="4057650"/>
          </a:xfrm>
          <a:prstGeom prst="rect">
            <a:avLst/>
          </a:prstGeom>
          <a:noFill/>
          <a:ln w="9525">
            <a:noFill/>
            <a:miter lim="800000"/>
            <a:headEnd/>
            <a:tailEnd/>
          </a:ln>
        </p:spPr>
      </p:pic>
      <p:sp>
        <p:nvSpPr>
          <p:cNvPr id="7" name="Oval 6"/>
          <p:cNvSpPr/>
          <p:nvPr/>
        </p:nvSpPr>
        <p:spPr>
          <a:xfrm>
            <a:off x="2057400" y="45720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941" name="TextBox 7"/>
          <p:cNvSpPr txBox="1">
            <a:spLocks noChangeArrowheads="1"/>
          </p:cNvSpPr>
          <p:nvPr/>
        </p:nvSpPr>
        <p:spPr bwMode="auto">
          <a:xfrm>
            <a:off x="-2195513" y="1905000"/>
            <a:ext cx="4391026" cy="1200150"/>
          </a:xfrm>
          <a:prstGeom prst="rect">
            <a:avLst/>
          </a:prstGeom>
          <a:noFill/>
          <a:ln w="9525">
            <a:noFill/>
            <a:miter lim="800000"/>
            <a:headEnd/>
            <a:tailEnd/>
          </a:ln>
        </p:spPr>
        <p:txBody>
          <a:bodyPr wrap="none">
            <a:spAutoFit/>
          </a:bodyPr>
          <a:lstStyle/>
          <a:p>
            <a:r>
              <a:rPr lang="en-US" sz="2400">
                <a:latin typeface="Calibri" pitchFamily="34" charset="0"/>
              </a:rPr>
              <a:t>Emphatically No!</a:t>
            </a:r>
          </a:p>
          <a:p>
            <a:r>
              <a:rPr lang="en-US" sz="2400">
                <a:latin typeface="Calibri" pitchFamily="34" charset="0"/>
              </a:rPr>
              <a:t>From the internet we don’t know </a:t>
            </a:r>
          </a:p>
          <a:p>
            <a:r>
              <a:rPr lang="en-US" sz="2400">
                <a:latin typeface="Calibri" pitchFamily="34" charset="0"/>
              </a:rPr>
              <a:t>what  the tiger was doing here</a:t>
            </a:r>
          </a:p>
        </p:txBody>
      </p:sp>
      <p:cxnSp>
        <p:nvCxnSpPr>
          <p:cNvPr id="10" name="Straight Arrow Connector 9"/>
          <p:cNvCxnSpPr/>
          <p:nvPr/>
        </p:nvCxnSpPr>
        <p:spPr>
          <a:xfrm>
            <a:off x="2209800" y="2667000"/>
            <a:ext cx="9144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3505200" y="2590800"/>
            <a:ext cx="11430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TF5 17 days 1"/>
          <p:cNvPicPr>
            <a:picLocks noChangeAspect="1" noChangeArrowheads="1"/>
          </p:cNvPicPr>
          <p:nvPr/>
        </p:nvPicPr>
        <p:blipFill>
          <a:blip r:embed="rId3"/>
          <a:srcRect/>
          <a:stretch>
            <a:fillRect/>
          </a:stretch>
        </p:blipFill>
        <p:spPr bwMode="auto">
          <a:xfrm>
            <a:off x="6172200" y="1981200"/>
            <a:ext cx="2819400" cy="3505200"/>
          </a:xfrm>
          <a:prstGeom prst="rect">
            <a:avLst/>
          </a:prstGeom>
          <a:noFill/>
          <a:ln w="9525">
            <a:noFill/>
            <a:miter lim="800000"/>
            <a:headEnd/>
            <a:tailEnd/>
          </a:ln>
        </p:spPr>
      </p:pic>
      <p:pic>
        <p:nvPicPr>
          <p:cNvPr id="40963" name="Picture 5" descr="TF4 17 days"/>
          <p:cNvPicPr>
            <a:picLocks noChangeAspect="1" noChangeArrowheads="1"/>
          </p:cNvPicPr>
          <p:nvPr/>
        </p:nvPicPr>
        <p:blipFill>
          <a:blip r:embed="rId4"/>
          <a:srcRect/>
          <a:stretch>
            <a:fillRect/>
          </a:stretch>
        </p:blipFill>
        <p:spPr bwMode="auto">
          <a:xfrm>
            <a:off x="2743200" y="2133600"/>
            <a:ext cx="3352800" cy="3238500"/>
          </a:xfrm>
          <a:prstGeom prst="rect">
            <a:avLst/>
          </a:prstGeom>
          <a:noFill/>
          <a:ln w="9525">
            <a:noFill/>
            <a:miter lim="800000"/>
            <a:headEnd/>
            <a:tailEnd/>
          </a:ln>
        </p:spPr>
      </p:pic>
      <p:sp>
        <p:nvSpPr>
          <p:cNvPr id="40964" name="Text Box 6"/>
          <p:cNvSpPr txBox="1">
            <a:spLocks noChangeArrowheads="1"/>
          </p:cNvSpPr>
          <p:nvPr/>
        </p:nvSpPr>
        <p:spPr bwMode="auto">
          <a:xfrm>
            <a:off x="914400" y="152400"/>
            <a:ext cx="7467600" cy="2074863"/>
          </a:xfrm>
          <a:prstGeom prst="rect">
            <a:avLst/>
          </a:prstGeom>
          <a:noFill/>
          <a:ln w="9525">
            <a:noFill/>
            <a:miter lim="800000"/>
            <a:headEnd/>
            <a:tailEnd/>
          </a:ln>
        </p:spPr>
        <p:txBody>
          <a:bodyPr>
            <a:spAutoFit/>
          </a:bodyPr>
          <a:lstStyle/>
          <a:p>
            <a:pPr algn="ctr" eaLnBrk="0" hangingPunct="0"/>
            <a:r>
              <a:rPr lang="en-US" sz="2800" b="1"/>
              <a:t>Patterns of Tiger Movement for </a:t>
            </a:r>
          </a:p>
          <a:p>
            <a:pPr algn="ctr" eaLnBrk="0" hangingPunct="0"/>
            <a:r>
              <a:rPr lang="en-US" sz="2800" b="1"/>
              <a:t>three tigers during a 17 day period</a:t>
            </a:r>
          </a:p>
          <a:p>
            <a:pPr algn="ctr" eaLnBrk="0" hangingPunct="0"/>
            <a:endParaRPr lang="en-US" sz="2800" b="1"/>
          </a:p>
          <a:p>
            <a:pPr eaLnBrk="0" hangingPunct="0"/>
            <a:endParaRPr lang="en-US" sz="2800" b="1"/>
          </a:p>
          <a:p>
            <a:pPr eaLnBrk="0" hangingPunct="0"/>
            <a:endParaRPr lang="en-US"/>
          </a:p>
        </p:txBody>
      </p:sp>
      <p:sp>
        <p:nvSpPr>
          <p:cNvPr id="40965" name="Rectangle 7"/>
          <p:cNvSpPr>
            <a:spLocks noChangeArrowheads="1"/>
          </p:cNvSpPr>
          <p:nvPr/>
        </p:nvSpPr>
        <p:spPr bwMode="auto">
          <a:xfrm>
            <a:off x="152400" y="1828800"/>
            <a:ext cx="2286000" cy="3733800"/>
          </a:xfrm>
          <a:prstGeom prst="rect">
            <a:avLst/>
          </a:prstGeom>
          <a:noFill/>
          <a:ln w="25400">
            <a:solidFill>
              <a:schemeClr val="tx1"/>
            </a:solidFill>
            <a:miter lim="800000"/>
            <a:headEnd/>
            <a:tailEnd/>
          </a:ln>
        </p:spPr>
        <p:txBody>
          <a:bodyPr wrap="none" anchor="ctr"/>
          <a:lstStyle/>
          <a:p>
            <a:pPr algn="ctr" eaLnBrk="0" hangingPunct="0"/>
            <a:endParaRPr lang="en-US"/>
          </a:p>
        </p:txBody>
      </p:sp>
      <p:sp>
        <p:nvSpPr>
          <p:cNvPr id="40966" name="Rectangle 8"/>
          <p:cNvSpPr>
            <a:spLocks noChangeArrowheads="1"/>
          </p:cNvSpPr>
          <p:nvPr/>
        </p:nvSpPr>
        <p:spPr bwMode="auto">
          <a:xfrm>
            <a:off x="2743200" y="2133600"/>
            <a:ext cx="3352800" cy="3200400"/>
          </a:xfrm>
          <a:prstGeom prst="rect">
            <a:avLst/>
          </a:prstGeom>
          <a:noFill/>
          <a:ln w="25400">
            <a:solidFill>
              <a:schemeClr val="tx1"/>
            </a:solidFill>
            <a:miter lim="800000"/>
            <a:headEnd/>
            <a:tailEnd/>
          </a:ln>
        </p:spPr>
        <p:txBody>
          <a:bodyPr wrap="none" anchor="ctr"/>
          <a:lstStyle/>
          <a:p>
            <a:pPr algn="ctr" eaLnBrk="0" hangingPunct="0"/>
            <a:endParaRPr lang="en-US"/>
          </a:p>
        </p:txBody>
      </p:sp>
      <p:sp>
        <p:nvSpPr>
          <p:cNvPr id="40967" name="Rectangle 9"/>
          <p:cNvSpPr>
            <a:spLocks noChangeArrowheads="1"/>
          </p:cNvSpPr>
          <p:nvPr/>
        </p:nvSpPr>
        <p:spPr bwMode="auto">
          <a:xfrm>
            <a:off x="6172200" y="1981200"/>
            <a:ext cx="2819400" cy="3505200"/>
          </a:xfrm>
          <a:prstGeom prst="rect">
            <a:avLst/>
          </a:prstGeom>
          <a:noFill/>
          <a:ln w="25400">
            <a:solidFill>
              <a:schemeClr val="tx1"/>
            </a:solidFill>
            <a:miter lim="800000"/>
            <a:headEnd/>
            <a:tailEnd/>
          </a:ln>
        </p:spPr>
        <p:txBody>
          <a:bodyPr wrap="none" anchor="ctr"/>
          <a:lstStyle/>
          <a:p>
            <a:pPr algn="ctr" eaLnBrk="0" hangingPunct="0"/>
            <a:endParaRPr lang="en-US"/>
          </a:p>
        </p:txBody>
      </p:sp>
      <p:sp>
        <p:nvSpPr>
          <p:cNvPr id="40968" name="Text Box 10"/>
          <p:cNvSpPr txBox="1">
            <a:spLocks noChangeArrowheads="1"/>
          </p:cNvSpPr>
          <p:nvPr/>
        </p:nvSpPr>
        <p:spPr bwMode="auto">
          <a:xfrm>
            <a:off x="838200" y="1295400"/>
            <a:ext cx="812800" cy="369888"/>
          </a:xfrm>
          <a:prstGeom prst="rect">
            <a:avLst/>
          </a:prstGeom>
          <a:noFill/>
          <a:ln w="9525">
            <a:noFill/>
            <a:miter lim="800000"/>
            <a:headEnd/>
            <a:tailEnd/>
          </a:ln>
        </p:spPr>
        <p:txBody>
          <a:bodyPr wrap="none">
            <a:spAutoFit/>
          </a:bodyPr>
          <a:lstStyle/>
          <a:p>
            <a:pPr eaLnBrk="0" hangingPunct="0"/>
            <a:r>
              <a:rPr lang="en-US"/>
              <a:t>Male1</a:t>
            </a:r>
          </a:p>
        </p:txBody>
      </p:sp>
      <p:sp>
        <p:nvSpPr>
          <p:cNvPr id="40969" name="Text Box 11"/>
          <p:cNvSpPr txBox="1">
            <a:spLocks noChangeArrowheads="1"/>
          </p:cNvSpPr>
          <p:nvPr/>
        </p:nvSpPr>
        <p:spPr bwMode="auto">
          <a:xfrm>
            <a:off x="3886200" y="1295400"/>
            <a:ext cx="838200" cy="369888"/>
          </a:xfrm>
          <a:prstGeom prst="rect">
            <a:avLst/>
          </a:prstGeom>
          <a:noFill/>
          <a:ln w="9525">
            <a:noFill/>
            <a:miter lim="800000"/>
            <a:headEnd/>
            <a:tailEnd/>
          </a:ln>
        </p:spPr>
        <p:txBody>
          <a:bodyPr wrap="none">
            <a:spAutoFit/>
          </a:bodyPr>
          <a:lstStyle/>
          <a:p>
            <a:pPr eaLnBrk="0" hangingPunct="0"/>
            <a:r>
              <a:rPr lang="en-US"/>
              <a:t>Fem 4</a:t>
            </a:r>
          </a:p>
        </p:txBody>
      </p:sp>
      <p:sp>
        <p:nvSpPr>
          <p:cNvPr id="40970" name="Text Box 12"/>
          <p:cNvSpPr txBox="1">
            <a:spLocks noChangeArrowheads="1"/>
          </p:cNvSpPr>
          <p:nvPr/>
        </p:nvSpPr>
        <p:spPr bwMode="auto">
          <a:xfrm>
            <a:off x="6477000" y="1295400"/>
            <a:ext cx="2286000" cy="611188"/>
          </a:xfrm>
          <a:prstGeom prst="rect">
            <a:avLst/>
          </a:prstGeom>
          <a:noFill/>
          <a:ln w="9525">
            <a:noFill/>
            <a:miter lim="800000"/>
            <a:headEnd/>
            <a:tailEnd/>
          </a:ln>
        </p:spPr>
        <p:txBody>
          <a:bodyPr>
            <a:spAutoFit/>
          </a:bodyPr>
          <a:lstStyle/>
          <a:p>
            <a:pPr algn="ctr" eaLnBrk="0" hangingPunct="0"/>
            <a:r>
              <a:rPr lang="en-US"/>
              <a:t>Fem 5</a:t>
            </a:r>
          </a:p>
          <a:p>
            <a:pPr algn="ctr" eaLnBrk="0" hangingPunct="0"/>
            <a:r>
              <a:rPr lang="en-US" sz="1600"/>
              <a:t>(with 4 mo old cubs)</a:t>
            </a:r>
          </a:p>
        </p:txBody>
      </p:sp>
      <p:sp>
        <p:nvSpPr>
          <p:cNvPr id="40971" name="Line 13"/>
          <p:cNvSpPr>
            <a:spLocks noChangeShapeType="1"/>
          </p:cNvSpPr>
          <p:nvPr/>
        </p:nvSpPr>
        <p:spPr bwMode="auto">
          <a:xfrm>
            <a:off x="266700" y="5753100"/>
            <a:ext cx="2209800" cy="0"/>
          </a:xfrm>
          <a:prstGeom prst="line">
            <a:avLst/>
          </a:prstGeom>
          <a:noFill/>
          <a:ln w="9525">
            <a:solidFill>
              <a:schemeClr val="tx1"/>
            </a:solidFill>
            <a:round/>
            <a:headEnd type="triangle" w="med" len="med"/>
            <a:tailEnd type="triangle" w="med" len="med"/>
          </a:ln>
        </p:spPr>
        <p:txBody>
          <a:bodyPr/>
          <a:lstStyle/>
          <a:p>
            <a:endParaRPr lang="en-US"/>
          </a:p>
        </p:txBody>
      </p:sp>
      <p:sp>
        <p:nvSpPr>
          <p:cNvPr id="40972" name="Line 14"/>
          <p:cNvSpPr>
            <a:spLocks noChangeShapeType="1"/>
          </p:cNvSpPr>
          <p:nvPr/>
        </p:nvSpPr>
        <p:spPr bwMode="auto">
          <a:xfrm>
            <a:off x="3314700" y="5753100"/>
            <a:ext cx="2209800" cy="0"/>
          </a:xfrm>
          <a:prstGeom prst="line">
            <a:avLst/>
          </a:prstGeom>
          <a:noFill/>
          <a:ln w="9525">
            <a:solidFill>
              <a:schemeClr val="tx1"/>
            </a:solidFill>
            <a:round/>
            <a:headEnd type="triangle" w="med" len="med"/>
            <a:tailEnd type="triangle" w="med" len="med"/>
          </a:ln>
        </p:spPr>
        <p:txBody>
          <a:bodyPr/>
          <a:lstStyle/>
          <a:p>
            <a:endParaRPr lang="en-US"/>
          </a:p>
        </p:txBody>
      </p:sp>
      <p:sp>
        <p:nvSpPr>
          <p:cNvPr id="40973" name="Line 15"/>
          <p:cNvSpPr>
            <a:spLocks noChangeShapeType="1"/>
          </p:cNvSpPr>
          <p:nvPr/>
        </p:nvSpPr>
        <p:spPr bwMode="auto">
          <a:xfrm>
            <a:off x="6477000" y="5753100"/>
            <a:ext cx="2209800" cy="0"/>
          </a:xfrm>
          <a:prstGeom prst="line">
            <a:avLst/>
          </a:prstGeom>
          <a:noFill/>
          <a:ln w="9525">
            <a:solidFill>
              <a:schemeClr val="tx1"/>
            </a:solidFill>
            <a:round/>
            <a:headEnd type="triangle" w="med" len="med"/>
            <a:tailEnd type="triangle" w="med" len="med"/>
          </a:ln>
        </p:spPr>
        <p:txBody>
          <a:bodyPr/>
          <a:lstStyle/>
          <a:p>
            <a:endParaRPr lang="en-US"/>
          </a:p>
        </p:txBody>
      </p:sp>
      <p:sp>
        <p:nvSpPr>
          <p:cNvPr id="40974" name="Text Box 16"/>
          <p:cNvSpPr txBox="1">
            <a:spLocks noChangeArrowheads="1"/>
          </p:cNvSpPr>
          <p:nvPr/>
        </p:nvSpPr>
        <p:spPr bwMode="auto">
          <a:xfrm>
            <a:off x="228600" y="5867400"/>
            <a:ext cx="8610600" cy="641350"/>
          </a:xfrm>
          <a:prstGeom prst="rect">
            <a:avLst/>
          </a:prstGeom>
          <a:noFill/>
          <a:ln w="9525">
            <a:noFill/>
            <a:miter lim="800000"/>
            <a:headEnd/>
            <a:tailEnd/>
          </a:ln>
        </p:spPr>
        <p:txBody>
          <a:bodyPr>
            <a:spAutoFit/>
          </a:bodyPr>
          <a:lstStyle/>
          <a:p>
            <a:pPr eaLnBrk="0" hangingPunct="0"/>
            <a:r>
              <a:rPr lang="en-US"/>
              <a:t>      16.0 KM			 10.6 KM		        10.1 KM</a:t>
            </a:r>
          </a:p>
          <a:p>
            <a:pPr eaLnBrk="0" hangingPunct="0"/>
            <a:r>
              <a:rPr lang="en-US"/>
              <a:t> 124 observations                          59 observations                         45 observations</a:t>
            </a:r>
          </a:p>
        </p:txBody>
      </p:sp>
      <p:pic>
        <p:nvPicPr>
          <p:cNvPr id="40975" name="Picture 17" descr="TM1 17 day 1"/>
          <p:cNvPicPr>
            <a:picLocks noChangeAspect="1" noChangeArrowheads="1"/>
          </p:cNvPicPr>
          <p:nvPr/>
        </p:nvPicPr>
        <p:blipFill>
          <a:blip r:embed="rId5"/>
          <a:srcRect/>
          <a:stretch>
            <a:fillRect/>
          </a:stretch>
        </p:blipFill>
        <p:spPr bwMode="auto">
          <a:xfrm>
            <a:off x="152400" y="1828800"/>
            <a:ext cx="2286000"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3"/>
          <p:cNvSpPr txBox="1">
            <a:spLocks noChangeArrowheads="1"/>
          </p:cNvSpPr>
          <p:nvPr/>
        </p:nvSpPr>
        <p:spPr bwMode="auto">
          <a:xfrm>
            <a:off x="0" y="-34925"/>
            <a:ext cx="7788275" cy="457200"/>
          </a:xfrm>
          <a:prstGeom prst="rect">
            <a:avLst/>
          </a:prstGeom>
          <a:noFill/>
          <a:ln w="9525">
            <a:noFill/>
            <a:miter lim="800000"/>
            <a:headEnd/>
            <a:tailEnd/>
          </a:ln>
        </p:spPr>
        <p:txBody>
          <a:bodyPr>
            <a:spAutoFit/>
          </a:bodyPr>
          <a:lstStyle/>
          <a:p>
            <a:r>
              <a:rPr lang="en-US" b="1" i="1" u="sng"/>
              <a:t>Change</a:t>
            </a:r>
            <a:r>
              <a:rPr lang="en-US" u="sng"/>
              <a:t>	</a:t>
            </a:r>
            <a:r>
              <a:rPr lang="en-US" b="1" i="1" u="sng"/>
              <a:t>object		state change	   behavior	</a:t>
            </a:r>
            <a:r>
              <a:rPr lang="en-US" b="1" i="1"/>
              <a:t>      </a:t>
            </a:r>
            <a:endParaRPr lang="en-US"/>
          </a:p>
        </p:txBody>
      </p:sp>
      <p:sp>
        <p:nvSpPr>
          <p:cNvPr id="41987" name="Rectangle 4"/>
          <p:cNvSpPr>
            <a:spLocks noChangeArrowheads="1"/>
          </p:cNvSpPr>
          <p:nvPr/>
        </p:nvSpPr>
        <p:spPr bwMode="auto">
          <a:xfrm>
            <a:off x="990600" y="2667000"/>
            <a:ext cx="1828800" cy="1981200"/>
          </a:xfrm>
          <a:prstGeom prst="rect">
            <a:avLst/>
          </a:prstGeom>
          <a:solidFill>
            <a:schemeClr val="accent1"/>
          </a:solidFill>
          <a:ln w="9525">
            <a:solidFill>
              <a:schemeClr val="bg2"/>
            </a:solidFill>
            <a:miter lim="800000"/>
            <a:headEnd/>
            <a:tailEnd/>
          </a:ln>
        </p:spPr>
        <p:txBody>
          <a:bodyPr wrap="none" anchor="ctr"/>
          <a:lstStyle/>
          <a:p>
            <a:pPr algn="ctr"/>
            <a:r>
              <a:rPr lang="en-US" sz="2000"/>
              <a:t>female tiger</a:t>
            </a:r>
          </a:p>
          <a:p>
            <a:pPr algn="ctr"/>
            <a:endParaRPr lang="en-US" sz="2000"/>
          </a:p>
          <a:p>
            <a:pPr algn="ctr"/>
            <a:r>
              <a:rPr lang="en-US" sz="1400" i="1"/>
              <a:t>gets older</a:t>
            </a:r>
          </a:p>
          <a:p>
            <a:pPr algn="ctr"/>
            <a:r>
              <a:rPr lang="en-US" sz="1400" i="1"/>
              <a:t>gets hungry</a:t>
            </a:r>
          </a:p>
          <a:p>
            <a:pPr algn="ctr"/>
            <a:r>
              <a:rPr lang="en-US" sz="1400" i="1"/>
              <a:t>get stressed?</a:t>
            </a:r>
          </a:p>
          <a:p>
            <a:pPr algn="ctr"/>
            <a:r>
              <a:rPr lang="en-US" sz="1400" i="1"/>
              <a:t>gets pregnant?</a:t>
            </a:r>
          </a:p>
          <a:p>
            <a:pPr algn="ctr"/>
            <a:r>
              <a:rPr lang="en-US" sz="1400" i="1"/>
              <a:t>time to be fertile/not</a:t>
            </a:r>
            <a:r>
              <a:rPr lang="en-US" sz="2000"/>
              <a:t>?</a:t>
            </a:r>
          </a:p>
          <a:p>
            <a:pPr algn="ctr"/>
            <a:r>
              <a:rPr lang="en-US" sz="1400" i="1"/>
              <a:t>Time to give birth?</a:t>
            </a:r>
            <a:endParaRPr lang="en-US"/>
          </a:p>
        </p:txBody>
      </p:sp>
      <p:sp>
        <p:nvSpPr>
          <p:cNvPr id="41988" name="Rectangle 5"/>
          <p:cNvSpPr>
            <a:spLocks noChangeArrowheads="1"/>
          </p:cNvSpPr>
          <p:nvPr/>
        </p:nvSpPr>
        <p:spPr bwMode="auto">
          <a:xfrm>
            <a:off x="990600" y="4876800"/>
            <a:ext cx="1905000" cy="533400"/>
          </a:xfrm>
          <a:prstGeom prst="rect">
            <a:avLst/>
          </a:prstGeom>
          <a:solidFill>
            <a:srgbClr val="993300"/>
          </a:solidFill>
          <a:ln w="9525">
            <a:solidFill>
              <a:schemeClr val="tx1"/>
            </a:solidFill>
            <a:miter lim="800000"/>
            <a:headEnd/>
            <a:tailEnd/>
          </a:ln>
        </p:spPr>
        <p:txBody>
          <a:bodyPr wrap="none" anchor="ctr"/>
          <a:lstStyle/>
          <a:p>
            <a:pPr algn="ctr"/>
            <a:r>
              <a:rPr lang="en-US" sz="2000"/>
              <a:t>Domestic prey</a:t>
            </a:r>
            <a:endParaRPr lang="en-US"/>
          </a:p>
        </p:txBody>
      </p:sp>
      <p:sp>
        <p:nvSpPr>
          <p:cNvPr id="41989" name="Rectangle 6"/>
          <p:cNvSpPr>
            <a:spLocks noChangeArrowheads="1"/>
          </p:cNvSpPr>
          <p:nvPr/>
        </p:nvSpPr>
        <p:spPr bwMode="auto">
          <a:xfrm>
            <a:off x="990600" y="5562600"/>
            <a:ext cx="1905000" cy="533400"/>
          </a:xfrm>
          <a:prstGeom prst="rect">
            <a:avLst/>
          </a:prstGeom>
          <a:solidFill>
            <a:srgbClr val="339966"/>
          </a:solidFill>
          <a:ln w="9525">
            <a:solidFill>
              <a:schemeClr val="tx1"/>
            </a:solidFill>
            <a:miter lim="800000"/>
            <a:headEnd/>
            <a:tailEnd/>
          </a:ln>
        </p:spPr>
        <p:txBody>
          <a:bodyPr wrap="none" anchor="ctr"/>
          <a:lstStyle/>
          <a:p>
            <a:pPr algn="ctr"/>
            <a:r>
              <a:rPr lang="en-US" sz="2000"/>
              <a:t>Wild prey</a:t>
            </a:r>
            <a:endParaRPr lang="en-US"/>
          </a:p>
        </p:txBody>
      </p:sp>
      <p:sp>
        <p:nvSpPr>
          <p:cNvPr id="41990" name="Rectangle 7"/>
          <p:cNvSpPr>
            <a:spLocks noChangeArrowheads="1"/>
          </p:cNvSpPr>
          <p:nvPr/>
        </p:nvSpPr>
        <p:spPr bwMode="auto">
          <a:xfrm>
            <a:off x="914400" y="838200"/>
            <a:ext cx="1981200" cy="1600200"/>
          </a:xfrm>
          <a:prstGeom prst="rect">
            <a:avLst/>
          </a:prstGeom>
          <a:solidFill>
            <a:srgbClr val="FF3300"/>
          </a:solidFill>
          <a:ln w="9525">
            <a:solidFill>
              <a:schemeClr val="tx1"/>
            </a:solidFill>
            <a:miter lim="800000"/>
            <a:headEnd/>
            <a:tailEnd/>
          </a:ln>
        </p:spPr>
        <p:txBody>
          <a:bodyPr wrap="none" anchor="ctr"/>
          <a:lstStyle/>
          <a:p>
            <a:pPr algn="ctr"/>
            <a:r>
              <a:rPr lang="en-US" sz="2000"/>
              <a:t>male tiger</a:t>
            </a:r>
          </a:p>
          <a:p>
            <a:pPr algn="ctr"/>
            <a:endParaRPr lang="en-US" sz="2000"/>
          </a:p>
          <a:p>
            <a:pPr algn="ctr"/>
            <a:r>
              <a:rPr lang="en-US" sz="1400" i="1"/>
              <a:t>gets older</a:t>
            </a:r>
          </a:p>
          <a:p>
            <a:pPr algn="ctr"/>
            <a:r>
              <a:rPr lang="en-US" sz="1400" i="1"/>
              <a:t>gets hungry</a:t>
            </a:r>
          </a:p>
          <a:p>
            <a:pPr algn="ctr"/>
            <a:r>
              <a:rPr lang="en-US" sz="1400" i="1"/>
              <a:t>gets stressed?</a:t>
            </a:r>
          </a:p>
          <a:p>
            <a:pPr algn="ctr"/>
            <a:r>
              <a:rPr lang="en-US" sz="1400" i="1"/>
              <a:t>time to visit next female</a:t>
            </a:r>
            <a:r>
              <a:rPr lang="en-US" sz="1400"/>
              <a:t>?</a:t>
            </a:r>
            <a:endParaRPr lang="en-US"/>
          </a:p>
        </p:txBody>
      </p:sp>
      <p:sp>
        <p:nvSpPr>
          <p:cNvPr id="41991" name="Line 8"/>
          <p:cNvSpPr>
            <a:spLocks noChangeShapeType="1"/>
          </p:cNvSpPr>
          <p:nvPr/>
        </p:nvSpPr>
        <p:spPr bwMode="auto">
          <a:xfrm flipV="1">
            <a:off x="2895600" y="788988"/>
            <a:ext cx="685800" cy="152400"/>
          </a:xfrm>
          <a:prstGeom prst="line">
            <a:avLst/>
          </a:prstGeom>
          <a:noFill/>
          <a:ln w="9525">
            <a:solidFill>
              <a:schemeClr val="tx1"/>
            </a:solidFill>
            <a:round/>
            <a:headEnd/>
            <a:tailEnd type="triangle" w="med" len="med"/>
          </a:ln>
        </p:spPr>
        <p:txBody>
          <a:bodyPr wrap="none" anchor="ctr"/>
          <a:lstStyle/>
          <a:p>
            <a:endParaRPr lang="en-US"/>
          </a:p>
        </p:txBody>
      </p:sp>
      <p:sp>
        <p:nvSpPr>
          <p:cNvPr id="41992" name="Line 9"/>
          <p:cNvSpPr>
            <a:spLocks noChangeShapeType="1"/>
          </p:cNvSpPr>
          <p:nvPr/>
        </p:nvSpPr>
        <p:spPr bwMode="auto">
          <a:xfrm>
            <a:off x="2895600" y="1169988"/>
            <a:ext cx="685800" cy="0"/>
          </a:xfrm>
          <a:prstGeom prst="line">
            <a:avLst/>
          </a:prstGeom>
          <a:noFill/>
          <a:ln w="9525">
            <a:solidFill>
              <a:schemeClr val="tx1"/>
            </a:solidFill>
            <a:round/>
            <a:headEnd/>
            <a:tailEnd type="triangle" w="med" len="med"/>
          </a:ln>
        </p:spPr>
        <p:txBody>
          <a:bodyPr wrap="none" anchor="ctr"/>
          <a:lstStyle/>
          <a:p>
            <a:endParaRPr lang="en-US"/>
          </a:p>
        </p:txBody>
      </p:sp>
      <p:sp>
        <p:nvSpPr>
          <p:cNvPr id="41993" name="Line 10"/>
          <p:cNvSpPr>
            <a:spLocks noChangeShapeType="1"/>
          </p:cNvSpPr>
          <p:nvPr/>
        </p:nvSpPr>
        <p:spPr bwMode="auto">
          <a:xfrm>
            <a:off x="2895600" y="1447800"/>
            <a:ext cx="609600" cy="0"/>
          </a:xfrm>
          <a:prstGeom prst="line">
            <a:avLst/>
          </a:prstGeom>
          <a:noFill/>
          <a:ln w="9525">
            <a:solidFill>
              <a:schemeClr val="tx1"/>
            </a:solidFill>
            <a:round/>
            <a:headEnd/>
            <a:tailEnd type="triangle" w="med" len="med"/>
          </a:ln>
        </p:spPr>
        <p:txBody>
          <a:bodyPr wrap="none" anchor="ctr"/>
          <a:lstStyle/>
          <a:p>
            <a:endParaRPr lang="en-US"/>
          </a:p>
        </p:txBody>
      </p:sp>
      <p:sp>
        <p:nvSpPr>
          <p:cNvPr id="41994" name="Text Box 11"/>
          <p:cNvSpPr txBox="1">
            <a:spLocks noChangeArrowheads="1"/>
          </p:cNvSpPr>
          <p:nvPr/>
        </p:nvSpPr>
        <p:spPr bwMode="auto">
          <a:xfrm>
            <a:off x="3581400" y="990600"/>
            <a:ext cx="4116388" cy="307975"/>
          </a:xfrm>
          <a:prstGeom prst="rect">
            <a:avLst/>
          </a:prstGeom>
          <a:noFill/>
          <a:ln w="9525">
            <a:noFill/>
            <a:miter lim="800000"/>
            <a:headEnd/>
            <a:tailEnd/>
          </a:ln>
        </p:spPr>
        <p:txBody>
          <a:bodyPr wrap="none">
            <a:spAutoFit/>
          </a:bodyPr>
          <a:lstStyle/>
          <a:p>
            <a:r>
              <a:rPr lang="en-US" sz="1400" b="1"/>
              <a:t>Hunting</a:t>
            </a:r>
            <a:r>
              <a:rPr lang="en-US" sz="1400"/>
              <a:t> f(hunger)	  search for prey, kill prey</a:t>
            </a:r>
            <a:endParaRPr lang="en-US"/>
          </a:p>
        </p:txBody>
      </p:sp>
      <p:sp>
        <p:nvSpPr>
          <p:cNvPr id="41995" name="Text Box 12"/>
          <p:cNvSpPr txBox="1">
            <a:spLocks noChangeArrowheads="1"/>
          </p:cNvSpPr>
          <p:nvPr/>
        </p:nvSpPr>
        <p:spPr bwMode="auto">
          <a:xfrm>
            <a:off x="3581400" y="609600"/>
            <a:ext cx="5233988" cy="304800"/>
          </a:xfrm>
          <a:prstGeom prst="rect">
            <a:avLst/>
          </a:prstGeom>
          <a:noFill/>
          <a:ln w="9525">
            <a:noFill/>
            <a:miter lim="800000"/>
            <a:headEnd/>
            <a:tailEnd/>
          </a:ln>
        </p:spPr>
        <p:txBody>
          <a:bodyPr wrap="none">
            <a:spAutoFit/>
          </a:bodyPr>
          <a:lstStyle/>
          <a:p>
            <a:r>
              <a:rPr lang="en-US" sz="1400" b="1"/>
              <a:t>Mating</a:t>
            </a:r>
            <a:r>
              <a:rPr lang="en-US" sz="1400"/>
              <a:t> f(event)	  move toward female, make female pregnant</a:t>
            </a:r>
          </a:p>
        </p:txBody>
      </p:sp>
      <p:sp>
        <p:nvSpPr>
          <p:cNvPr id="41996" name="Text Box 13"/>
          <p:cNvSpPr txBox="1">
            <a:spLocks noChangeArrowheads="1"/>
          </p:cNvSpPr>
          <p:nvPr/>
        </p:nvSpPr>
        <p:spPr bwMode="auto">
          <a:xfrm>
            <a:off x="3581400" y="1295400"/>
            <a:ext cx="4202113" cy="304800"/>
          </a:xfrm>
          <a:prstGeom prst="rect">
            <a:avLst/>
          </a:prstGeom>
          <a:noFill/>
          <a:ln w="9525">
            <a:noFill/>
            <a:miter lim="800000"/>
            <a:headEnd/>
            <a:tailEnd/>
          </a:ln>
        </p:spPr>
        <p:txBody>
          <a:bodyPr wrap="none">
            <a:spAutoFit/>
          </a:bodyPr>
          <a:lstStyle/>
          <a:p>
            <a:r>
              <a:rPr lang="en-US" sz="1400" b="1"/>
              <a:t>Feeding</a:t>
            </a:r>
            <a:r>
              <a:rPr lang="en-US" sz="1400"/>
              <a:t> f(kill)	  stay near prey, reduce hunger</a:t>
            </a:r>
          </a:p>
        </p:txBody>
      </p:sp>
      <p:sp>
        <p:nvSpPr>
          <p:cNvPr id="41997" name="Oval 14"/>
          <p:cNvSpPr>
            <a:spLocks noChangeArrowheads="1"/>
          </p:cNvSpPr>
          <p:nvPr/>
        </p:nvSpPr>
        <p:spPr bwMode="auto">
          <a:xfrm>
            <a:off x="152400" y="1295400"/>
            <a:ext cx="609600" cy="4038600"/>
          </a:xfrm>
          <a:prstGeom prst="ellipse">
            <a:avLst/>
          </a:prstGeom>
          <a:solidFill>
            <a:srgbClr val="FFFF99"/>
          </a:solidFill>
          <a:ln w="28575">
            <a:solidFill>
              <a:schemeClr val="tx1"/>
            </a:solidFill>
            <a:round/>
            <a:headEnd/>
            <a:tailEnd/>
          </a:ln>
        </p:spPr>
        <p:txBody>
          <a:bodyPr wrap="none" anchor="ctr"/>
          <a:lstStyle/>
          <a:p>
            <a:endParaRPr lang="en-US"/>
          </a:p>
        </p:txBody>
      </p:sp>
      <p:sp>
        <p:nvSpPr>
          <p:cNvPr id="41998" name="WordArt 15"/>
          <p:cNvSpPr>
            <a:spLocks noChangeArrowheads="1" noChangeShapeType="1" noTextEdit="1"/>
          </p:cNvSpPr>
          <p:nvPr/>
        </p:nvSpPr>
        <p:spPr bwMode="auto">
          <a:xfrm rot="5400000">
            <a:off x="-802481" y="3012281"/>
            <a:ext cx="2540000" cy="325438"/>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latin typeface="Arial Black"/>
              </a:rPr>
              <a:t>TIME</a:t>
            </a:r>
          </a:p>
        </p:txBody>
      </p:sp>
      <p:sp>
        <p:nvSpPr>
          <p:cNvPr id="41999" name="Line 16"/>
          <p:cNvSpPr>
            <a:spLocks noChangeShapeType="1"/>
          </p:cNvSpPr>
          <p:nvPr/>
        </p:nvSpPr>
        <p:spPr bwMode="auto">
          <a:xfrm flipV="1">
            <a:off x="533400" y="1371600"/>
            <a:ext cx="381000" cy="76200"/>
          </a:xfrm>
          <a:prstGeom prst="line">
            <a:avLst/>
          </a:prstGeom>
          <a:noFill/>
          <a:ln w="9525">
            <a:solidFill>
              <a:schemeClr val="tx1"/>
            </a:solidFill>
            <a:round/>
            <a:headEnd/>
            <a:tailEnd type="triangle" w="med" len="med"/>
          </a:ln>
        </p:spPr>
        <p:txBody>
          <a:bodyPr wrap="none" anchor="ctr"/>
          <a:lstStyle/>
          <a:p>
            <a:endParaRPr lang="en-US"/>
          </a:p>
        </p:txBody>
      </p:sp>
      <p:sp>
        <p:nvSpPr>
          <p:cNvPr id="42000" name="Line 17"/>
          <p:cNvSpPr>
            <a:spLocks noChangeShapeType="1"/>
          </p:cNvSpPr>
          <p:nvPr/>
        </p:nvSpPr>
        <p:spPr bwMode="auto">
          <a:xfrm>
            <a:off x="762000" y="3276600"/>
            <a:ext cx="228600" cy="0"/>
          </a:xfrm>
          <a:prstGeom prst="line">
            <a:avLst/>
          </a:prstGeom>
          <a:noFill/>
          <a:ln w="9525">
            <a:solidFill>
              <a:schemeClr val="tx1"/>
            </a:solidFill>
            <a:round/>
            <a:headEnd/>
            <a:tailEnd type="triangle" w="med" len="med"/>
          </a:ln>
        </p:spPr>
        <p:txBody>
          <a:bodyPr wrap="none" anchor="ctr"/>
          <a:lstStyle/>
          <a:p>
            <a:endParaRPr lang="en-US"/>
          </a:p>
        </p:txBody>
      </p:sp>
      <p:sp>
        <p:nvSpPr>
          <p:cNvPr id="42001" name="Line 18"/>
          <p:cNvSpPr>
            <a:spLocks noChangeShapeType="1"/>
          </p:cNvSpPr>
          <p:nvPr/>
        </p:nvSpPr>
        <p:spPr bwMode="auto">
          <a:xfrm>
            <a:off x="685800" y="4343400"/>
            <a:ext cx="304800" cy="533400"/>
          </a:xfrm>
          <a:prstGeom prst="line">
            <a:avLst/>
          </a:prstGeom>
          <a:noFill/>
          <a:ln w="9525">
            <a:solidFill>
              <a:schemeClr val="tx1"/>
            </a:solidFill>
            <a:round/>
            <a:headEnd/>
            <a:tailEnd type="triangle" w="med" len="med"/>
          </a:ln>
        </p:spPr>
        <p:txBody>
          <a:bodyPr wrap="none" anchor="ctr"/>
          <a:lstStyle/>
          <a:p>
            <a:endParaRPr lang="en-US"/>
          </a:p>
        </p:txBody>
      </p:sp>
      <p:sp>
        <p:nvSpPr>
          <p:cNvPr id="42002" name="Line 19"/>
          <p:cNvSpPr>
            <a:spLocks noChangeShapeType="1"/>
          </p:cNvSpPr>
          <p:nvPr/>
        </p:nvSpPr>
        <p:spPr bwMode="auto">
          <a:xfrm>
            <a:off x="609600" y="5105400"/>
            <a:ext cx="381000" cy="457200"/>
          </a:xfrm>
          <a:prstGeom prst="line">
            <a:avLst/>
          </a:prstGeom>
          <a:noFill/>
          <a:ln w="9525">
            <a:solidFill>
              <a:schemeClr val="tx1"/>
            </a:solidFill>
            <a:round/>
            <a:headEnd/>
            <a:tailEnd type="triangle" w="med" len="med"/>
          </a:ln>
        </p:spPr>
        <p:txBody>
          <a:bodyPr wrap="none" anchor="ctr"/>
          <a:lstStyle/>
          <a:p>
            <a:endParaRPr lang="en-US"/>
          </a:p>
        </p:txBody>
      </p:sp>
      <p:sp>
        <p:nvSpPr>
          <p:cNvPr id="42003" name="Line 20"/>
          <p:cNvSpPr>
            <a:spLocks noChangeShapeType="1"/>
          </p:cNvSpPr>
          <p:nvPr/>
        </p:nvSpPr>
        <p:spPr bwMode="auto">
          <a:xfrm>
            <a:off x="5181600" y="762000"/>
            <a:ext cx="381000" cy="0"/>
          </a:xfrm>
          <a:prstGeom prst="line">
            <a:avLst/>
          </a:prstGeom>
          <a:noFill/>
          <a:ln w="9525">
            <a:solidFill>
              <a:schemeClr val="tx1"/>
            </a:solidFill>
            <a:round/>
            <a:headEnd/>
            <a:tailEnd type="triangle" w="med" len="med"/>
          </a:ln>
        </p:spPr>
        <p:txBody>
          <a:bodyPr wrap="none" anchor="ctr"/>
          <a:lstStyle/>
          <a:p>
            <a:endParaRPr lang="en-US"/>
          </a:p>
        </p:txBody>
      </p:sp>
      <p:sp>
        <p:nvSpPr>
          <p:cNvPr id="42004" name="Line 21"/>
          <p:cNvSpPr>
            <a:spLocks noChangeShapeType="1"/>
          </p:cNvSpPr>
          <p:nvPr/>
        </p:nvSpPr>
        <p:spPr bwMode="auto">
          <a:xfrm flipV="1">
            <a:off x="2819400" y="3097213"/>
            <a:ext cx="762000" cy="103187"/>
          </a:xfrm>
          <a:prstGeom prst="line">
            <a:avLst/>
          </a:prstGeom>
          <a:noFill/>
          <a:ln w="9525">
            <a:solidFill>
              <a:schemeClr val="tx1"/>
            </a:solidFill>
            <a:round/>
            <a:headEnd/>
            <a:tailEnd type="triangle" w="med" len="med"/>
          </a:ln>
        </p:spPr>
        <p:txBody>
          <a:bodyPr wrap="none" anchor="ctr"/>
          <a:lstStyle/>
          <a:p>
            <a:endParaRPr lang="en-US"/>
          </a:p>
        </p:txBody>
      </p:sp>
      <p:sp>
        <p:nvSpPr>
          <p:cNvPr id="42005" name="Line 22"/>
          <p:cNvSpPr>
            <a:spLocks noChangeShapeType="1"/>
          </p:cNvSpPr>
          <p:nvPr/>
        </p:nvSpPr>
        <p:spPr bwMode="auto">
          <a:xfrm>
            <a:off x="2819400" y="3429000"/>
            <a:ext cx="762000" cy="0"/>
          </a:xfrm>
          <a:prstGeom prst="line">
            <a:avLst/>
          </a:prstGeom>
          <a:noFill/>
          <a:ln w="9525">
            <a:solidFill>
              <a:schemeClr val="tx1"/>
            </a:solidFill>
            <a:round/>
            <a:headEnd/>
            <a:tailEnd type="triangle" w="med" len="med"/>
          </a:ln>
        </p:spPr>
        <p:txBody>
          <a:bodyPr wrap="none" anchor="ctr"/>
          <a:lstStyle/>
          <a:p>
            <a:endParaRPr lang="en-US"/>
          </a:p>
        </p:txBody>
      </p:sp>
      <p:sp>
        <p:nvSpPr>
          <p:cNvPr id="42006" name="Line 23"/>
          <p:cNvSpPr>
            <a:spLocks noChangeShapeType="1"/>
          </p:cNvSpPr>
          <p:nvPr/>
        </p:nvSpPr>
        <p:spPr bwMode="auto">
          <a:xfrm>
            <a:off x="2819400" y="3581400"/>
            <a:ext cx="762000" cy="76200"/>
          </a:xfrm>
          <a:prstGeom prst="line">
            <a:avLst/>
          </a:prstGeom>
          <a:noFill/>
          <a:ln w="9525">
            <a:solidFill>
              <a:schemeClr val="tx1"/>
            </a:solidFill>
            <a:round/>
            <a:headEnd/>
            <a:tailEnd type="triangle" w="med" len="med"/>
          </a:ln>
        </p:spPr>
        <p:txBody>
          <a:bodyPr wrap="none" anchor="ctr"/>
          <a:lstStyle/>
          <a:p>
            <a:endParaRPr lang="en-US"/>
          </a:p>
        </p:txBody>
      </p:sp>
      <p:sp>
        <p:nvSpPr>
          <p:cNvPr id="42007" name="Line 24"/>
          <p:cNvSpPr>
            <a:spLocks noChangeShapeType="1"/>
          </p:cNvSpPr>
          <p:nvPr/>
        </p:nvSpPr>
        <p:spPr bwMode="auto">
          <a:xfrm>
            <a:off x="2819400" y="3810000"/>
            <a:ext cx="762000" cy="304800"/>
          </a:xfrm>
          <a:prstGeom prst="line">
            <a:avLst/>
          </a:prstGeom>
          <a:noFill/>
          <a:ln w="9525">
            <a:solidFill>
              <a:schemeClr val="tx1"/>
            </a:solidFill>
            <a:round/>
            <a:headEnd/>
            <a:tailEnd type="triangle" w="med" len="med"/>
          </a:ln>
        </p:spPr>
        <p:txBody>
          <a:bodyPr wrap="none" anchor="ctr"/>
          <a:lstStyle/>
          <a:p>
            <a:endParaRPr lang="en-US"/>
          </a:p>
        </p:txBody>
      </p:sp>
      <p:sp>
        <p:nvSpPr>
          <p:cNvPr id="42008" name="Line 25"/>
          <p:cNvSpPr>
            <a:spLocks noChangeShapeType="1"/>
          </p:cNvSpPr>
          <p:nvPr/>
        </p:nvSpPr>
        <p:spPr bwMode="auto">
          <a:xfrm>
            <a:off x="2819400" y="4114800"/>
            <a:ext cx="762000" cy="354013"/>
          </a:xfrm>
          <a:prstGeom prst="line">
            <a:avLst/>
          </a:prstGeom>
          <a:noFill/>
          <a:ln w="9525">
            <a:solidFill>
              <a:schemeClr val="tx1"/>
            </a:solidFill>
            <a:round/>
            <a:headEnd/>
            <a:tailEnd type="triangle" w="med" len="med"/>
          </a:ln>
        </p:spPr>
        <p:txBody>
          <a:bodyPr wrap="none" anchor="ctr"/>
          <a:lstStyle/>
          <a:p>
            <a:endParaRPr lang="en-US"/>
          </a:p>
        </p:txBody>
      </p:sp>
      <p:sp>
        <p:nvSpPr>
          <p:cNvPr id="42009" name="Text Box 26"/>
          <p:cNvSpPr txBox="1">
            <a:spLocks noChangeArrowheads="1"/>
          </p:cNvSpPr>
          <p:nvPr/>
        </p:nvSpPr>
        <p:spPr bwMode="auto">
          <a:xfrm>
            <a:off x="3716338" y="3962400"/>
            <a:ext cx="4500562" cy="304800"/>
          </a:xfrm>
          <a:prstGeom prst="rect">
            <a:avLst/>
          </a:prstGeom>
          <a:noFill/>
          <a:ln w="9525">
            <a:noFill/>
            <a:miter lim="800000"/>
            <a:headEnd/>
            <a:tailEnd/>
          </a:ln>
        </p:spPr>
        <p:txBody>
          <a:bodyPr wrap="none">
            <a:spAutoFit/>
          </a:bodyPr>
          <a:lstStyle/>
          <a:p>
            <a:r>
              <a:rPr lang="en-US" sz="1400" b="1"/>
              <a:t>Hunting</a:t>
            </a:r>
            <a:r>
              <a:rPr lang="en-US" sz="1400"/>
              <a:t> f(hunger)	  search for prey, kill prey, turn red</a:t>
            </a:r>
            <a:endParaRPr lang="en-US"/>
          </a:p>
        </p:txBody>
      </p:sp>
      <p:sp>
        <p:nvSpPr>
          <p:cNvPr id="42010" name="Text Box 27"/>
          <p:cNvSpPr txBox="1">
            <a:spLocks noChangeArrowheads="1"/>
          </p:cNvSpPr>
          <p:nvPr/>
        </p:nvSpPr>
        <p:spPr bwMode="auto">
          <a:xfrm>
            <a:off x="3716338" y="2895600"/>
            <a:ext cx="4468812" cy="304800"/>
          </a:xfrm>
          <a:prstGeom prst="rect">
            <a:avLst/>
          </a:prstGeom>
          <a:noFill/>
          <a:ln w="9525">
            <a:noFill/>
            <a:miter lim="800000"/>
            <a:headEnd/>
            <a:tailEnd/>
          </a:ln>
        </p:spPr>
        <p:txBody>
          <a:bodyPr wrap="none">
            <a:spAutoFit/>
          </a:bodyPr>
          <a:lstStyle/>
          <a:p>
            <a:r>
              <a:rPr lang="en-US" sz="1400" b="1"/>
              <a:t>Fertile</a:t>
            </a:r>
            <a:r>
              <a:rPr lang="en-US" sz="1400"/>
              <a:t> f(schedule)	  change movement rate, turn cyan</a:t>
            </a:r>
          </a:p>
        </p:txBody>
      </p:sp>
      <p:sp>
        <p:nvSpPr>
          <p:cNvPr id="42011" name="Text Box 28"/>
          <p:cNvSpPr txBox="1">
            <a:spLocks noChangeArrowheads="1"/>
          </p:cNvSpPr>
          <p:nvPr/>
        </p:nvSpPr>
        <p:spPr bwMode="auto">
          <a:xfrm>
            <a:off x="3716338" y="4267200"/>
            <a:ext cx="4202112" cy="304800"/>
          </a:xfrm>
          <a:prstGeom prst="rect">
            <a:avLst/>
          </a:prstGeom>
          <a:noFill/>
          <a:ln w="9525">
            <a:noFill/>
            <a:miter lim="800000"/>
            <a:headEnd/>
            <a:tailEnd/>
          </a:ln>
        </p:spPr>
        <p:txBody>
          <a:bodyPr wrap="none">
            <a:spAutoFit/>
          </a:bodyPr>
          <a:lstStyle/>
          <a:p>
            <a:r>
              <a:rPr lang="en-US" sz="1400" b="1"/>
              <a:t>Feeding</a:t>
            </a:r>
            <a:r>
              <a:rPr lang="en-US" sz="1400"/>
              <a:t> f(kill)	  stay near prey, reduce hunger</a:t>
            </a:r>
          </a:p>
        </p:txBody>
      </p:sp>
      <p:sp>
        <p:nvSpPr>
          <p:cNvPr id="42012" name="Text Box 29"/>
          <p:cNvSpPr txBox="1">
            <a:spLocks noChangeArrowheads="1"/>
          </p:cNvSpPr>
          <p:nvPr/>
        </p:nvSpPr>
        <p:spPr bwMode="auto">
          <a:xfrm>
            <a:off x="3716338" y="3276600"/>
            <a:ext cx="4468812" cy="304800"/>
          </a:xfrm>
          <a:prstGeom prst="rect">
            <a:avLst/>
          </a:prstGeom>
          <a:noFill/>
          <a:ln w="9525">
            <a:noFill/>
            <a:miter lim="800000"/>
            <a:headEnd/>
            <a:tailEnd/>
          </a:ln>
        </p:spPr>
        <p:txBody>
          <a:bodyPr wrap="none">
            <a:spAutoFit/>
          </a:bodyPr>
          <a:lstStyle/>
          <a:p>
            <a:r>
              <a:rPr lang="en-US" sz="1400" b="1"/>
              <a:t>Pregnant</a:t>
            </a:r>
            <a:r>
              <a:rPr lang="en-US" sz="1400"/>
              <a:t> f(male prox.)      change movement rate, turn blue</a:t>
            </a:r>
          </a:p>
        </p:txBody>
      </p:sp>
      <p:sp>
        <p:nvSpPr>
          <p:cNvPr id="42013" name="Text Box 30"/>
          <p:cNvSpPr txBox="1">
            <a:spLocks noChangeArrowheads="1"/>
          </p:cNvSpPr>
          <p:nvPr/>
        </p:nvSpPr>
        <p:spPr bwMode="auto">
          <a:xfrm>
            <a:off x="3716338" y="3581400"/>
            <a:ext cx="5427662" cy="304800"/>
          </a:xfrm>
          <a:prstGeom prst="rect">
            <a:avLst/>
          </a:prstGeom>
          <a:noFill/>
          <a:ln w="9525">
            <a:noFill/>
            <a:miter lim="800000"/>
            <a:headEnd/>
            <a:tailEnd/>
          </a:ln>
        </p:spPr>
        <p:txBody>
          <a:bodyPr wrap="none">
            <a:spAutoFit/>
          </a:bodyPr>
          <a:lstStyle/>
          <a:p>
            <a:r>
              <a:rPr lang="en-US" sz="1400" b="1"/>
              <a:t>With cubs</a:t>
            </a:r>
            <a:r>
              <a:rPr lang="en-US" sz="1400"/>
              <a:t>		  change movement rate, increase rate of hunger</a:t>
            </a:r>
          </a:p>
        </p:txBody>
      </p:sp>
      <p:sp>
        <p:nvSpPr>
          <p:cNvPr id="42014" name="Text Box 31"/>
          <p:cNvSpPr txBox="1">
            <a:spLocks noChangeArrowheads="1"/>
          </p:cNvSpPr>
          <p:nvPr/>
        </p:nvSpPr>
        <p:spPr bwMode="auto">
          <a:xfrm>
            <a:off x="3716338" y="2590800"/>
            <a:ext cx="4367212" cy="304800"/>
          </a:xfrm>
          <a:prstGeom prst="rect">
            <a:avLst/>
          </a:prstGeom>
          <a:noFill/>
          <a:ln w="9525">
            <a:noFill/>
            <a:miter lim="800000"/>
            <a:headEnd/>
            <a:tailEnd/>
          </a:ln>
        </p:spPr>
        <p:txBody>
          <a:bodyPr wrap="none">
            <a:spAutoFit/>
          </a:bodyPr>
          <a:lstStyle/>
          <a:p>
            <a:r>
              <a:rPr lang="en-US" sz="1400" b="1"/>
              <a:t>Dead</a:t>
            </a:r>
            <a:r>
              <a:rPr lang="en-US" sz="1400"/>
              <a:t> f(poison/stress)	   fire kill cubs trigger, turn black</a:t>
            </a:r>
            <a:endParaRPr lang="en-US"/>
          </a:p>
        </p:txBody>
      </p:sp>
      <p:sp>
        <p:nvSpPr>
          <p:cNvPr id="42015" name="Line 32"/>
          <p:cNvSpPr>
            <a:spLocks noChangeShapeType="1"/>
          </p:cNvSpPr>
          <p:nvPr/>
        </p:nvSpPr>
        <p:spPr bwMode="auto">
          <a:xfrm flipV="1">
            <a:off x="2819400" y="2792413"/>
            <a:ext cx="762000" cy="255587"/>
          </a:xfrm>
          <a:prstGeom prst="line">
            <a:avLst/>
          </a:prstGeom>
          <a:noFill/>
          <a:ln w="9525">
            <a:solidFill>
              <a:schemeClr val="tx1"/>
            </a:solidFill>
            <a:round/>
            <a:headEnd/>
            <a:tailEnd type="triangle" w="med" len="med"/>
          </a:ln>
        </p:spPr>
        <p:txBody>
          <a:bodyPr wrap="none" anchor="ctr"/>
          <a:lstStyle/>
          <a:p>
            <a:endParaRPr lang="en-US"/>
          </a:p>
        </p:txBody>
      </p:sp>
      <p:sp>
        <p:nvSpPr>
          <p:cNvPr id="42016" name="Line 33"/>
          <p:cNvSpPr>
            <a:spLocks noChangeShapeType="1"/>
          </p:cNvSpPr>
          <p:nvPr/>
        </p:nvSpPr>
        <p:spPr bwMode="auto">
          <a:xfrm>
            <a:off x="5334000" y="2743200"/>
            <a:ext cx="304800" cy="0"/>
          </a:xfrm>
          <a:prstGeom prst="line">
            <a:avLst/>
          </a:prstGeom>
          <a:noFill/>
          <a:ln w="9525">
            <a:solidFill>
              <a:schemeClr val="tx1"/>
            </a:solidFill>
            <a:round/>
            <a:headEnd/>
            <a:tailEnd type="triangle" w="med" len="med"/>
          </a:ln>
        </p:spPr>
        <p:txBody>
          <a:bodyPr wrap="none" anchor="ctr"/>
          <a:lstStyle/>
          <a:p>
            <a:endParaRPr lang="en-US"/>
          </a:p>
        </p:txBody>
      </p:sp>
      <p:sp>
        <p:nvSpPr>
          <p:cNvPr id="42017" name="Line 34"/>
          <p:cNvSpPr>
            <a:spLocks noChangeShapeType="1"/>
          </p:cNvSpPr>
          <p:nvPr/>
        </p:nvSpPr>
        <p:spPr bwMode="auto">
          <a:xfrm>
            <a:off x="5334000" y="3048000"/>
            <a:ext cx="304800" cy="0"/>
          </a:xfrm>
          <a:prstGeom prst="line">
            <a:avLst/>
          </a:prstGeom>
          <a:noFill/>
          <a:ln w="9525">
            <a:solidFill>
              <a:schemeClr val="tx1"/>
            </a:solidFill>
            <a:round/>
            <a:headEnd/>
            <a:tailEnd type="triangle" w="med" len="med"/>
          </a:ln>
        </p:spPr>
        <p:txBody>
          <a:bodyPr wrap="none" anchor="ctr"/>
          <a:lstStyle/>
          <a:p>
            <a:endParaRPr lang="en-US"/>
          </a:p>
        </p:txBody>
      </p:sp>
      <p:sp>
        <p:nvSpPr>
          <p:cNvPr id="42018" name="Line 35"/>
          <p:cNvSpPr>
            <a:spLocks noChangeShapeType="1"/>
          </p:cNvSpPr>
          <p:nvPr/>
        </p:nvSpPr>
        <p:spPr bwMode="auto">
          <a:xfrm>
            <a:off x="5486400" y="3429000"/>
            <a:ext cx="152400" cy="0"/>
          </a:xfrm>
          <a:prstGeom prst="line">
            <a:avLst/>
          </a:prstGeom>
          <a:noFill/>
          <a:ln w="9525">
            <a:solidFill>
              <a:schemeClr val="tx1"/>
            </a:solidFill>
            <a:round/>
            <a:headEnd/>
            <a:tailEnd type="triangle" w="med" len="med"/>
          </a:ln>
        </p:spPr>
        <p:txBody>
          <a:bodyPr wrap="none" anchor="ctr"/>
          <a:lstStyle/>
          <a:p>
            <a:endParaRPr lang="en-US"/>
          </a:p>
        </p:txBody>
      </p:sp>
      <p:sp>
        <p:nvSpPr>
          <p:cNvPr id="42019" name="Line 36"/>
          <p:cNvSpPr>
            <a:spLocks noChangeShapeType="1"/>
          </p:cNvSpPr>
          <p:nvPr/>
        </p:nvSpPr>
        <p:spPr bwMode="auto">
          <a:xfrm>
            <a:off x="5334000" y="3733800"/>
            <a:ext cx="304800" cy="0"/>
          </a:xfrm>
          <a:prstGeom prst="line">
            <a:avLst/>
          </a:prstGeom>
          <a:noFill/>
          <a:ln w="9525">
            <a:solidFill>
              <a:schemeClr val="tx1"/>
            </a:solidFill>
            <a:round/>
            <a:headEnd/>
            <a:tailEnd type="triangle" w="med" len="med"/>
          </a:ln>
        </p:spPr>
        <p:txBody>
          <a:bodyPr wrap="none" anchor="ctr"/>
          <a:lstStyle/>
          <a:p>
            <a:endParaRPr lang="en-US"/>
          </a:p>
        </p:txBody>
      </p:sp>
      <p:sp>
        <p:nvSpPr>
          <p:cNvPr id="42020" name="Line 37"/>
          <p:cNvSpPr>
            <a:spLocks noChangeShapeType="1"/>
          </p:cNvSpPr>
          <p:nvPr/>
        </p:nvSpPr>
        <p:spPr bwMode="auto">
          <a:xfrm>
            <a:off x="5334000" y="4114800"/>
            <a:ext cx="304800" cy="0"/>
          </a:xfrm>
          <a:prstGeom prst="line">
            <a:avLst/>
          </a:prstGeom>
          <a:noFill/>
          <a:ln w="9525">
            <a:solidFill>
              <a:schemeClr val="tx1"/>
            </a:solidFill>
            <a:round/>
            <a:headEnd/>
            <a:tailEnd type="triangle" w="med" len="med"/>
          </a:ln>
        </p:spPr>
        <p:txBody>
          <a:bodyPr wrap="none" anchor="ctr"/>
          <a:lstStyle/>
          <a:p>
            <a:endParaRPr lang="en-US"/>
          </a:p>
        </p:txBody>
      </p:sp>
      <p:sp>
        <p:nvSpPr>
          <p:cNvPr id="42021" name="Line 38"/>
          <p:cNvSpPr>
            <a:spLocks noChangeShapeType="1"/>
          </p:cNvSpPr>
          <p:nvPr/>
        </p:nvSpPr>
        <p:spPr bwMode="auto">
          <a:xfrm>
            <a:off x="5334000" y="4419600"/>
            <a:ext cx="304800" cy="0"/>
          </a:xfrm>
          <a:prstGeom prst="line">
            <a:avLst/>
          </a:prstGeom>
          <a:noFill/>
          <a:ln w="9525">
            <a:solidFill>
              <a:schemeClr val="tx1"/>
            </a:solidFill>
            <a:round/>
            <a:headEnd/>
            <a:tailEnd type="triangle" w="med" len="med"/>
          </a:ln>
        </p:spPr>
        <p:txBody>
          <a:bodyPr wrap="none" anchor="ctr"/>
          <a:lstStyle/>
          <a:p>
            <a:endParaRPr lang="en-US"/>
          </a:p>
        </p:txBody>
      </p:sp>
      <p:sp>
        <p:nvSpPr>
          <p:cNvPr id="42022" name="Line 39"/>
          <p:cNvSpPr>
            <a:spLocks noChangeShapeType="1"/>
          </p:cNvSpPr>
          <p:nvPr/>
        </p:nvSpPr>
        <p:spPr bwMode="auto">
          <a:xfrm>
            <a:off x="5181600" y="1143000"/>
            <a:ext cx="381000" cy="0"/>
          </a:xfrm>
          <a:prstGeom prst="line">
            <a:avLst/>
          </a:prstGeom>
          <a:noFill/>
          <a:ln w="9525">
            <a:solidFill>
              <a:schemeClr val="tx1"/>
            </a:solidFill>
            <a:round/>
            <a:headEnd/>
            <a:tailEnd type="triangle" w="med" len="med"/>
          </a:ln>
        </p:spPr>
        <p:txBody>
          <a:bodyPr wrap="none" anchor="ctr"/>
          <a:lstStyle/>
          <a:p>
            <a:endParaRPr lang="en-US"/>
          </a:p>
        </p:txBody>
      </p:sp>
      <p:sp>
        <p:nvSpPr>
          <p:cNvPr id="42023" name="Line 40"/>
          <p:cNvSpPr>
            <a:spLocks noChangeShapeType="1"/>
          </p:cNvSpPr>
          <p:nvPr/>
        </p:nvSpPr>
        <p:spPr bwMode="auto">
          <a:xfrm>
            <a:off x="5181600" y="1447800"/>
            <a:ext cx="381000" cy="0"/>
          </a:xfrm>
          <a:prstGeom prst="line">
            <a:avLst/>
          </a:prstGeom>
          <a:noFill/>
          <a:ln w="9525">
            <a:solidFill>
              <a:schemeClr val="tx1"/>
            </a:solidFill>
            <a:round/>
            <a:headEnd/>
            <a:tailEnd type="triangle" w="med" len="med"/>
          </a:ln>
        </p:spPr>
        <p:txBody>
          <a:bodyPr wrap="none" anchor="ctr"/>
          <a:lstStyle/>
          <a:p>
            <a:endParaRPr lang="en-US"/>
          </a:p>
        </p:txBody>
      </p:sp>
      <p:sp>
        <p:nvSpPr>
          <p:cNvPr id="42024" name="Text Box 41"/>
          <p:cNvSpPr txBox="1">
            <a:spLocks noChangeArrowheads="1"/>
          </p:cNvSpPr>
          <p:nvPr/>
        </p:nvSpPr>
        <p:spPr bwMode="auto">
          <a:xfrm>
            <a:off x="3581400" y="4724400"/>
            <a:ext cx="4367213" cy="942975"/>
          </a:xfrm>
          <a:prstGeom prst="rect">
            <a:avLst/>
          </a:prstGeom>
          <a:noFill/>
          <a:ln w="9525">
            <a:noFill/>
            <a:miter lim="800000"/>
            <a:headEnd/>
            <a:tailEnd/>
          </a:ln>
        </p:spPr>
        <p:txBody>
          <a:bodyPr wrap="none">
            <a:spAutoFit/>
          </a:bodyPr>
          <a:lstStyle/>
          <a:p>
            <a:r>
              <a:rPr lang="en-US" sz="1400"/>
              <a:t>   </a:t>
            </a:r>
            <a:r>
              <a:rPr lang="en-US" sz="1400" b="1"/>
              <a:t>Dead</a:t>
            </a:r>
            <a:r>
              <a:rPr lang="en-US" sz="1400"/>
              <a:t> f(killed)	      turn black, fire poison trigger</a:t>
            </a:r>
          </a:p>
          <a:p>
            <a:r>
              <a:rPr lang="en-US" sz="1400"/>
              <a:t>		   </a:t>
            </a:r>
          </a:p>
          <a:p>
            <a:r>
              <a:rPr lang="en-US" sz="1400"/>
              <a:t>   </a:t>
            </a:r>
            <a:r>
              <a:rPr lang="en-US" sz="1400" b="1"/>
              <a:t> Poison</a:t>
            </a:r>
            <a:r>
              <a:rPr lang="en-US" sz="1400"/>
              <a:t> f(dead cattle            turn red </a:t>
            </a:r>
          </a:p>
          <a:p>
            <a:r>
              <a:rPr lang="en-US" sz="1400"/>
              <a:t>      within 1 KM radius)</a:t>
            </a:r>
          </a:p>
        </p:txBody>
      </p:sp>
      <p:sp>
        <p:nvSpPr>
          <p:cNvPr id="42025" name="Text Box 42"/>
          <p:cNvSpPr txBox="1">
            <a:spLocks noChangeArrowheads="1"/>
          </p:cNvSpPr>
          <p:nvPr/>
        </p:nvSpPr>
        <p:spPr bwMode="auto">
          <a:xfrm>
            <a:off x="3505200" y="5791200"/>
            <a:ext cx="3173413" cy="304800"/>
          </a:xfrm>
          <a:prstGeom prst="rect">
            <a:avLst/>
          </a:prstGeom>
          <a:noFill/>
          <a:ln w="9525">
            <a:noFill/>
            <a:miter lim="800000"/>
            <a:headEnd/>
            <a:tailEnd/>
          </a:ln>
        </p:spPr>
        <p:txBody>
          <a:bodyPr wrap="none">
            <a:spAutoFit/>
          </a:bodyPr>
          <a:lstStyle/>
          <a:p>
            <a:r>
              <a:rPr lang="en-US" sz="1400"/>
              <a:t>     </a:t>
            </a:r>
            <a:r>
              <a:rPr lang="en-US" sz="1400" b="1"/>
              <a:t>Dead</a:t>
            </a:r>
            <a:r>
              <a:rPr lang="en-US" sz="1400"/>
              <a:t> f(killed)	         turn black </a:t>
            </a:r>
          </a:p>
        </p:txBody>
      </p:sp>
      <p:sp>
        <p:nvSpPr>
          <p:cNvPr id="42026" name="Line 43"/>
          <p:cNvSpPr>
            <a:spLocks noChangeShapeType="1"/>
          </p:cNvSpPr>
          <p:nvPr/>
        </p:nvSpPr>
        <p:spPr bwMode="auto">
          <a:xfrm>
            <a:off x="5410200" y="5943600"/>
            <a:ext cx="304800" cy="0"/>
          </a:xfrm>
          <a:prstGeom prst="line">
            <a:avLst/>
          </a:prstGeom>
          <a:noFill/>
          <a:ln w="9525">
            <a:solidFill>
              <a:schemeClr val="tx1"/>
            </a:solidFill>
            <a:round/>
            <a:headEnd/>
            <a:tailEnd type="triangle" w="med" len="med"/>
          </a:ln>
        </p:spPr>
        <p:txBody>
          <a:bodyPr wrap="none" anchor="ctr"/>
          <a:lstStyle/>
          <a:p>
            <a:endParaRPr lang="en-US"/>
          </a:p>
        </p:txBody>
      </p:sp>
      <p:sp>
        <p:nvSpPr>
          <p:cNvPr id="42027" name="Line 44"/>
          <p:cNvSpPr>
            <a:spLocks noChangeShapeType="1"/>
          </p:cNvSpPr>
          <p:nvPr/>
        </p:nvSpPr>
        <p:spPr bwMode="auto">
          <a:xfrm>
            <a:off x="5334000" y="4876800"/>
            <a:ext cx="304800" cy="0"/>
          </a:xfrm>
          <a:prstGeom prst="line">
            <a:avLst/>
          </a:prstGeom>
          <a:noFill/>
          <a:ln w="9525">
            <a:solidFill>
              <a:schemeClr val="tx1"/>
            </a:solidFill>
            <a:round/>
            <a:headEnd/>
            <a:tailEnd type="triangle" w="med" len="med"/>
          </a:ln>
        </p:spPr>
        <p:txBody>
          <a:bodyPr wrap="none" anchor="ctr"/>
          <a:lstStyle/>
          <a:p>
            <a:endParaRPr lang="en-US"/>
          </a:p>
        </p:txBody>
      </p:sp>
      <p:sp>
        <p:nvSpPr>
          <p:cNvPr id="42028" name="Line 45"/>
          <p:cNvSpPr>
            <a:spLocks noChangeShapeType="1"/>
          </p:cNvSpPr>
          <p:nvPr/>
        </p:nvSpPr>
        <p:spPr bwMode="auto">
          <a:xfrm>
            <a:off x="2895600" y="5791200"/>
            <a:ext cx="609600" cy="152400"/>
          </a:xfrm>
          <a:prstGeom prst="line">
            <a:avLst/>
          </a:prstGeom>
          <a:noFill/>
          <a:ln w="9525">
            <a:solidFill>
              <a:schemeClr val="tx1"/>
            </a:solidFill>
            <a:round/>
            <a:headEnd/>
            <a:tailEnd type="triangle" w="med" len="med"/>
          </a:ln>
        </p:spPr>
        <p:txBody>
          <a:bodyPr wrap="none" anchor="ctr"/>
          <a:lstStyle/>
          <a:p>
            <a:endParaRPr lang="en-US"/>
          </a:p>
        </p:txBody>
      </p:sp>
      <p:sp>
        <p:nvSpPr>
          <p:cNvPr id="42029" name="Line 46"/>
          <p:cNvSpPr>
            <a:spLocks noChangeShapeType="1"/>
          </p:cNvSpPr>
          <p:nvPr/>
        </p:nvSpPr>
        <p:spPr bwMode="auto">
          <a:xfrm flipV="1">
            <a:off x="2895600" y="4876800"/>
            <a:ext cx="685800" cy="152400"/>
          </a:xfrm>
          <a:prstGeom prst="line">
            <a:avLst/>
          </a:prstGeom>
          <a:noFill/>
          <a:ln w="9525">
            <a:solidFill>
              <a:schemeClr val="tx1"/>
            </a:solidFill>
            <a:round/>
            <a:headEnd/>
            <a:tailEnd type="triangle" w="med" len="med"/>
          </a:ln>
        </p:spPr>
        <p:txBody>
          <a:bodyPr wrap="none" anchor="ctr"/>
          <a:lstStyle/>
          <a:p>
            <a:endParaRPr lang="en-US"/>
          </a:p>
        </p:txBody>
      </p:sp>
      <p:sp>
        <p:nvSpPr>
          <p:cNvPr id="42030" name="Line 47"/>
          <p:cNvSpPr>
            <a:spLocks noChangeShapeType="1"/>
          </p:cNvSpPr>
          <p:nvPr/>
        </p:nvSpPr>
        <p:spPr bwMode="auto">
          <a:xfrm>
            <a:off x="2895600" y="5181600"/>
            <a:ext cx="685800" cy="152400"/>
          </a:xfrm>
          <a:prstGeom prst="line">
            <a:avLst/>
          </a:prstGeom>
          <a:noFill/>
          <a:ln w="9525">
            <a:solidFill>
              <a:schemeClr val="tx1"/>
            </a:solidFill>
            <a:round/>
            <a:headEnd/>
            <a:tailEnd type="triangle" w="med" len="med"/>
          </a:ln>
        </p:spPr>
        <p:txBody>
          <a:bodyPr wrap="none" anchor="ctr"/>
          <a:lstStyle/>
          <a:p>
            <a:endParaRPr lang="en-US"/>
          </a:p>
        </p:txBody>
      </p:sp>
      <p:sp>
        <p:nvSpPr>
          <p:cNvPr id="42031" name="Line 48"/>
          <p:cNvSpPr>
            <a:spLocks noChangeShapeType="1"/>
          </p:cNvSpPr>
          <p:nvPr/>
        </p:nvSpPr>
        <p:spPr bwMode="auto">
          <a:xfrm flipV="1">
            <a:off x="914400" y="1143000"/>
            <a:ext cx="381000" cy="228600"/>
          </a:xfrm>
          <a:prstGeom prst="line">
            <a:avLst/>
          </a:prstGeom>
          <a:noFill/>
          <a:ln w="9525">
            <a:solidFill>
              <a:schemeClr val="tx1"/>
            </a:solidFill>
            <a:prstDash val="sysDot"/>
            <a:round/>
            <a:headEnd/>
            <a:tailEnd type="triangle" w="med" len="med"/>
          </a:ln>
        </p:spPr>
        <p:txBody>
          <a:bodyPr wrap="none" anchor="ctr"/>
          <a:lstStyle/>
          <a:p>
            <a:endParaRPr lang="en-US"/>
          </a:p>
        </p:txBody>
      </p:sp>
      <p:sp>
        <p:nvSpPr>
          <p:cNvPr id="42032" name="Line 49"/>
          <p:cNvSpPr>
            <a:spLocks noChangeShapeType="1"/>
          </p:cNvSpPr>
          <p:nvPr/>
        </p:nvSpPr>
        <p:spPr bwMode="auto">
          <a:xfrm>
            <a:off x="5410200" y="5334000"/>
            <a:ext cx="304800" cy="0"/>
          </a:xfrm>
          <a:prstGeom prst="line">
            <a:avLst/>
          </a:prstGeom>
          <a:noFill/>
          <a:ln w="9525">
            <a:solidFill>
              <a:schemeClr val="tx1"/>
            </a:solidFill>
            <a:round/>
            <a:headEnd/>
            <a:tailEnd type="triangle" w="med" len="med"/>
          </a:ln>
        </p:spPr>
        <p:txBody>
          <a:bodyPr wrap="none" anchor="ctr"/>
          <a:lstStyle/>
          <a:p>
            <a:endParaRPr lang="en-US"/>
          </a:p>
        </p:txBody>
      </p:sp>
      <p:sp>
        <p:nvSpPr>
          <p:cNvPr id="42033" name="Text Box 50"/>
          <p:cNvSpPr txBox="1">
            <a:spLocks noChangeArrowheads="1"/>
          </p:cNvSpPr>
          <p:nvPr/>
        </p:nvSpPr>
        <p:spPr bwMode="auto">
          <a:xfrm>
            <a:off x="3581400" y="1524000"/>
            <a:ext cx="2817813" cy="304800"/>
          </a:xfrm>
          <a:prstGeom prst="rect">
            <a:avLst/>
          </a:prstGeom>
          <a:noFill/>
          <a:ln w="9525">
            <a:noFill/>
            <a:miter lim="800000"/>
            <a:headEnd/>
            <a:tailEnd/>
          </a:ln>
        </p:spPr>
        <p:txBody>
          <a:bodyPr wrap="none">
            <a:spAutoFit/>
          </a:bodyPr>
          <a:lstStyle/>
          <a:p>
            <a:r>
              <a:rPr lang="en-US" sz="1400" b="1"/>
              <a:t>Dead</a:t>
            </a:r>
            <a:r>
              <a:rPr lang="en-US" sz="1400"/>
              <a:t> f(poison/stress)	  turn black</a:t>
            </a:r>
            <a:endParaRPr lang="en-US"/>
          </a:p>
        </p:txBody>
      </p:sp>
      <p:sp>
        <p:nvSpPr>
          <p:cNvPr id="42034" name="Line 51"/>
          <p:cNvSpPr>
            <a:spLocks noChangeShapeType="1"/>
          </p:cNvSpPr>
          <p:nvPr/>
        </p:nvSpPr>
        <p:spPr bwMode="auto">
          <a:xfrm>
            <a:off x="5334000" y="1981200"/>
            <a:ext cx="228600" cy="0"/>
          </a:xfrm>
          <a:prstGeom prst="line">
            <a:avLst/>
          </a:prstGeom>
          <a:noFill/>
          <a:ln w="9525">
            <a:solidFill>
              <a:schemeClr val="tx1"/>
            </a:solidFill>
            <a:round/>
            <a:headEnd/>
            <a:tailEnd type="triangle" w="med" len="med"/>
          </a:ln>
        </p:spPr>
        <p:txBody>
          <a:bodyPr wrap="none" anchor="ctr"/>
          <a:lstStyle/>
          <a:p>
            <a:endParaRPr lang="en-US"/>
          </a:p>
        </p:txBody>
      </p:sp>
      <p:sp>
        <p:nvSpPr>
          <p:cNvPr id="42035" name="Line 52"/>
          <p:cNvSpPr>
            <a:spLocks noChangeShapeType="1"/>
          </p:cNvSpPr>
          <p:nvPr/>
        </p:nvSpPr>
        <p:spPr bwMode="auto">
          <a:xfrm>
            <a:off x="2895600" y="1981200"/>
            <a:ext cx="609600" cy="0"/>
          </a:xfrm>
          <a:prstGeom prst="line">
            <a:avLst/>
          </a:prstGeom>
          <a:noFill/>
          <a:ln w="9525">
            <a:solidFill>
              <a:schemeClr val="tx1"/>
            </a:solidFill>
            <a:round/>
            <a:headEnd/>
            <a:tailEnd type="triangle" w="med" len="med"/>
          </a:ln>
        </p:spPr>
        <p:txBody>
          <a:bodyPr wrap="none" anchor="ctr"/>
          <a:lstStyle/>
          <a:p>
            <a:endParaRPr lang="en-US"/>
          </a:p>
        </p:txBody>
      </p:sp>
      <p:grpSp>
        <p:nvGrpSpPr>
          <p:cNvPr id="42036" name="Group 53"/>
          <p:cNvGrpSpPr>
            <a:grpSpLocks/>
          </p:cNvGrpSpPr>
          <p:nvPr/>
        </p:nvGrpSpPr>
        <p:grpSpPr bwMode="auto">
          <a:xfrm>
            <a:off x="1600200" y="1219200"/>
            <a:ext cx="533400" cy="304800"/>
            <a:chOff x="1008" y="768"/>
            <a:chExt cx="336" cy="192"/>
          </a:xfrm>
        </p:grpSpPr>
        <p:sp>
          <p:nvSpPr>
            <p:cNvPr id="42050" name="Line 54"/>
            <p:cNvSpPr>
              <a:spLocks noChangeShapeType="1"/>
            </p:cNvSpPr>
            <p:nvPr/>
          </p:nvSpPr>
          <p:spPr bwMode="auto">
            <a:xfrm>
              <a:off x="1008" y="768"/>
              <a:ext cx="0"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42051" name="Line 55"/>
            <p:cNvSpPr>
              <a:spLocks noChangeShapeType="1"/>
            </p:cNvSpPr>
            <p:nvPr/>
          </p:nvSpPr>
          <p:spPr bwMode="auto">
            <a:xfrm>
              <a:off x="1200" y="768"/>
              <a:ext cx="0"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42052" name="Line 56"/>
            <p:cNvSpPr>
              <a:spLocks noChangeShapeType="1"/>
            </p:cNvSpPr>
            <p:nvPr/>
          </p:nvSpPr>
          <p:spPr bwMode="auto">
            <a:xfrm>
              <a:off x="1344" y="768"/>
              <a:ext cx="0" cy="192"/>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42037" name="Group 57"/>
          <p:cNvGrpSpPr>
            <a:grpSpLocks/>
          </p:cNvGrpSpPr>
          <p:nvPr/>
        </p:nvGrpSpPr>
        <p:grpSpPr bwMode="auto">
          <a:xfrm>
            <a:off x="1600200" y="2971800"/>
            <a:ext cx="533400" cy="304800"/>
            <a:chOff x="1008" y="768"/>
            <a:chExt cx="336" cy="192"/>
          </a:xfrm>
        </p:grpSpPr>
        <p:sp>
          <p:nvSpPr>
            <p:cNvPr id="42047" name="Line 58"/>
            <p:cNvSpPr>
              <a:spLocks noChangeShapeType="1"/>
            </p:cNvSpPr>
            <p:nvPr/>
          </p:nvSpPr>
          <p:spPr bwMode="auto">
            <a:xfrm>
              <a:off x="1008" y="768"/>
              <a:ext cx="0"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42048" name="Line 59"/>
            <p:cNvSpPr>
              <a:spLocks noChangeShapeType="1"/>
            </p:cNvSpPr>
            <p:nvPr/>
          </p:nvSpPr>
          <p:spPr bwMode="auto">
            <a:xfrm>
              <a:off x="1200" y="768"/>
              <a:ext cx="0"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42049" name="Line 60"/>
            <p:cNvSpPr>
              <a:spLocks noChangeShapeType="1"/>
            </p:cNvSpPr>
            <p:nvPr/>
          </p:nvSpPr>
          <p:spPr bwMode="auto">
            <a:xfrm>
              <a:off x="1344" y="768"/>
              <a:ext cx="0" cy="192"/>
            </a:xfrm>
            <a:prstGeom prst="line">
              <a:avLst/>
            </a:prstGeom>
            <a:noFill/>
            <a:ln w="9525">
              <a:solidFill>
                <a:schemeClr val="tx1"/>
              </a:solidFill>
              <a:round/>
              <a:headEnd type="triangle" w="med" len="med"/>
              <a:tailEnd type="triangle" w="med" len="med"/>
            </a:ln>
          </p:spPr>
          <p:txBody>
            <a:bodyPr wrap="none" anchor="ctr"/>
            <a:lstStyle/>
            <a:p>
              <a:endParaRPr lang="en-US"/>
            </a:p>
          </p:txBody>
        </p:sp>
      </p:grpSp>
      <p:sp>
        <p:nvSpPr>
          <p:cNvPr id="42038" name="Line 61"/>
          <p:cNvSpPr>
            <a:spLocks noChangeShapeType="1"/>
          </p:cNvSpPr>
          <p:nvPr/>
        </p:nvSpPr>
        <p:spPr bwMode="auto">
          <a:xfrm flipV="1">
            <a:off x="990600" y="3124200"/>
            <a:ext cx="228600" cy="152400"/>
          </a:xfrm>
          <a:prstGeom prst="line">
            <a:avLst/>
          </a:prstGeom>
          <a:noFill/>
          <a:ln w="9525">
            <a:solidFill>
              <a:schemeClr val="tx1"/>
            </a:solidFill>
            <a:prstDash val="sysDot"/>
            <a:round/>
            <a:headEnd/>
            <a:tailEnd type="triangle" w="med" len="med"/>
          </a:ln>
        </p:spPr>
        <p:txBody>
          <a:bodyPr wrap="none" anchor="ctr"/>
          <a:lstStyle/>
          <a:p>
            <a:endParaRPr lang="en-US"/>
          </a:p>
        </p:txBody>
      </p:sp>
      <p:sp>
        <p:nvSpPr>
          <p:cNvPr id="42039" name="Line 62"/>
          <p:cNvSpPr>
            <a:spLocks noChangeShapeType="1"/>
          </p:cNvSpPr>
          <p:nvPr/>
        </p:nvSpPr>
        <p:spPr bwMode="auto">
          <a:xfrm>
            <a:off x="990600" y="4876800"/>
            <a:ext cx="152400" cy="152400"/>
          </a:xfrm>
          <a:prstGeom prst="line">
            <a:avLst/>
          </a:prstGeom>
          <a:noFill/>
          <a:ln w="9525">
            <a:solidFill>
              <a:schemeClr val="tx1"/>
            </a:solidFill>
            <a:prstDash val="sysDot"/>
            <a:round/>
            <a:headEnd/>
            <a:tailEnd type="triangle" w="med" len="med"/>
          </a:ln>
        </p:spPr>
        <p:txBody>
          <a:bodyPr wrap="none" anchor="ctr"/>
          <a:lstStyle/>
          <a:p>
            <a:endParaRPr lang="en-US"/>
          </a:p>
        </p:txBody>
      </p:sp>
      <p:sp>
        <p:nvSpPr>
          <p:cNvPr id="42040" name="Line 63"/>
          <p:cNvSpPr>
            <a:spLocks noChangeShapeType="1"/>
          </p:cNvSpPr>
          <p:nvPr/>
        </p:nvSpPr>
        <p:spPr bwMode="auto">
          <a:xfrm>
            <a:off x="990600" y="5562600"/>
            <a:ext cx="381000" cy="228600"/>
          </a:xfrm>
          <a:prstGeom prst="line">
            <a:avLst/>
          </a:prstGeom>
          <a:noFill/>
          <a:ln w="9525">
            <a:solidFill>
              <a:schemeClr val="tx1"/>
            </a:solidFill>
            <a:prstDash val="sysDot"/>
            <a:round/>
            <a:headEnd/>
            <a:tailEnd type="triangle" w="med" len="med"/>
          </a:ln>
        </p:spPr>
        <p:txBody>
          <a:bodyPr wrap="none" anchor="ctr"/>
          <a:lstStyle/>
          <a:p>
            <a:endParaRPr lang="en-US"/>
          </a:p>
        </p:txBody>
      </p:sp>
      <p:sp>
        <p:nvSpPr>
          <p:cNvPr id="42041" name="Text Box 64"/>
          <p:cNvSpPr txBox="1">
            <a:spLocks noChangeArrowheads="1"/>
          </p:cNvSpPr>
          <p:nvPr/>
        </p:nvSpPr>
        <p:spPr bwMode="auto">
          <a:xfrm>
            <a:off x="3581400" y="1828800"/>
            <a:ext cx="3787775" cy="304800"/>
          </a:xfrm>
          <a:prstGeom prst="rect">
            <a:avLst/>
          </a:prstGeom>
          <a:noFill/>
          <a:ln w="9525">
            <a:noFill/>
            <a:miter lim="800000"/>
            <a:headEnd/>
            <a:tailEnd/>
          </a:ln>
        </p:spPr>
        <p:txBody>
          <a:bodyPr wrap="none">
            <a:spAutoFit/>
          </a:bodyPr>
          <a:lstStyle/>
          <a:p>
            <a:r>
              <a:rPr lang="en-US" sz="1400" b="1"/>
              <a:t>Stress</a:t>
            </a:r>
            <a:r>
              <a:rPr lang="en-US" sz="1400"/>
              <a:t> f(hunger level)	  increase movement, die</a:t>
            </a:r>
            <a:endParaRPr lang="en-US"/>
          </a:p>
        </p:txBody>
      </p:sp>
      <p:sp>
        <p:nvSpPr>
          <p:cNvPr id="42042" name="Line 65"/>
          <p:cNvSpPr>
            <a:spLocks noChangeShapeType="1"/>
          </p:cNvSpPr>
          <p:nvPr/>
        </p:nvSpPr>
        <p:spPr bwMode="auto">
          <a:xfrm>
            <a:off x="5334000" y="1676400"/>
            <a:ext cx="228600" cy="0"/>
          </a:xfrm>
          <a:prstGeom prst="line">
            <a:avLst/>
          </a:prstGeom>
          <a:noFill/>
          <a:ln w="9525">
            <a:solidFill>
              <a:schemeClr val="tx1"/>
            </a:solidFill>
            <a:round/>
            <a:headEnd/>
            <a:tailEnd type="triangle" w="med" len="med"/>
          </a:ln>
        </p:spPr>
        <p:txBody>
          <a:bodyPr wrap="none" anchor="ctr"/>
          <a:lstStyle/>
          <a:p>
            <a:endParaRPr lang="en-US"/>
          </a:p>
        </p:txBody>
      </p:sp>
      <p:sp>
        <p:nvSpPr>
          <p:cNvPr id="42043" name="Text Box 66"/>
          <p:cNvSpPr txBox="1">
            <a:spLocks noChangeArrowheads="1"/>
          </p:cNvSpPr>
          <p:nvPr/>
        </p:nvSpPr>
        <p:spPr bwMode="auto">
          <a:xfrm>
            <a:off x="3657600" y="2362200"/>
            <a:ext cx="3743325" cy="304800"/>
          </a:xfrm>
          <a:prstGeom prst="rect">
            <a:avLst/>
          </a:prstGeom>
          <a:noFill/>
          <a:ln w="9525">
            <a:noFill/>
            <a:miter lim="800000"/>
            <a:headEnd/>
            <a:tailEnd/>
          </a:ln>
        </p:spPr>
        <p:txBody>
          <a:bodyPr wrap="none">
            <a:spAutoFit/>
          </a:bodyPr>
          <a:lstStyle/>
          <a:p>
            <a:r>
              <a:rPr lang="en-US" sz="1400" b="1"/>
              <a:t>Stress</a:t>
            </a:r>
            <a:r>
              <a:rPr lang="en-US" sz="1400"/>
              <a:t> f(hunger level)	 increase movement, die</a:t>
            </a:r>
            <a:endParaRPr lang="en-US"/>
          </a:p>
        </p:txBody>
      </p:sp>
      <p:sp>
        <p:nvSpPr>
          <p:cNvPr id="42044" name="Line 67"/>
          <p:cNvSpPr>
            <a:spLocks noChangeShapeType="1"/>
          </p:cNvSpPr>
          <p:nvPr/>
        </p:nvSpPr>
        <p:spPr bwMode="auto">
          <a:xfrm>
            <a:off x="5410200" y="2514600"/>
            <a:ext cx="228600" cy="0"/>
          </a:xfrm>
          <a:prstGeom prst="line">
            <a:avLst/>
          </a:prstGeom>
          <a:noFill/>
          <a:ln w="9525">
            <a:solidFill>
              <a:schemeClr val="tx1"/>
            </a:solidFill>
            <a:round/>
            <a:headEnd/>
            <a:tailEnd type="triangle" w="med" len="med"/>
          </a:ln>
        </p:spPr>
        <p:txBody>
          <a:bodyPr wrap="none" anchor="ctr"/>
          <a:lstStyle/>
          <a:p>
            <a:endParaRPr lang="en-US"/>
          </a:p>
        </p:txBody>
      </p:sp>
      <p:sp>
        <p:nvSpPr>
          <p:cNvPr id="42045" name="Line 68"/>
          <p:cNvSpPr>
            <a:spLocks noChangeShapeType="1"/>
          </p:cNvSpPr>
          <p:nvPr/>
        </p:nvSpPr>
        <p:spPr bwMode="auto">
          <a:xfrm flipV="1">
            <a:off x="2819400" y="2590800"/>
            <a:ext cx="762000" cy="228600"/>
          </a:xfrm>
          <a:prstGeom prst="line">
            <a:avLst/>
          </a:prstGeom>
          <a:noFill/>
          <a:ln w="9525">
            <a:solidFill>
              <a:schemeClr val="tx1"/>
            </a:solidFill>
            <a:round/>
            <a:headEnd/>
            <a:tailEnd type="triangle" w="med" len="med"/>
          </a:ln>
        </p:spPr>
        <p:txBody>
          <a:bodyPr wrap="none" anchor="ctr"/>
          <a:lstStyle/>
          <a:p>
            <a:endParaRPr lang="en-US"/>
          </a:p>
        </p:txBody>
      </p:sp>
      <p:sp>
        <p:nvSpPr>
          <p:cNvPr id="42046" name="Line 69"/>
          <p:cNvSpPr>
            <a:spLocks noChangeShapeType="1"/>
          </p:cNvSpPr>
          <p:nvPr/>
        </p:nvSpPr>
        <p:spPr bwMode="auto">
          <a:xfrm>
            <a:off x="2895600" y="1676400"/>
            <a:ext cx="609600" cy="0"/>
          </a:xfrm>
          <a:prstGeom prst="line">
            <a:avLst/>
          </a:prstGeom>
          <a:noFill/>
          <a:ln w="9525">
            <a:solidFill>
              <a:schemeClr val="tx1"/>
            </a:solidFill>
            <a:round/>
            <a:headEn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a:defRPr/>
            </a:pPr>
            <a:r>
              <a:rPr lang="en-US" sz="4000" smtClean="0"/>
              <a:t>Movement pattern of Tiger</a:t>
            </a:r>
          </a:p>
        </p:txBody>
      </p:sp>
      <p:sp>
        <p:nvSpPr>
          <p:cNvPr id="69635" name="Rectangle 3"/>
          <p:cNvSpPr>
            <a:spLocks noGrp="1" noChangeArrowheads="1"/>
          </p:cNvSpPr>
          <p:nvPr>
            <p:ph type="body" sz="half" idx="1"/>
          </p:nvPr>
        </p:nvSpPr>
        <p:spPr>
          <a:xfrm>
            <a:off x="381000" y="1981200"/>
            <a:ext cx="5410200" cy="4114800"/>
          </a:xfrm>
        </p:spPr>
        <p:txBody>
          <a:bodyPr/>
          <a:lstStyle/>
          <a:p>
            <a:pPr marL="623888" indent="-623888">
              <a:spcBef>
                <a:spcPts val="1200"/>
              </a:spcBef>
              <a:buFont typeface="Wingdings" pitchFamily="2" charset="2"/>
              <a:buChar char="q"/>
              <a:defRPr/>
            </a:pPr>
            <a:r>
              <a:rPr lang="en-US" sz="2400" b="1" i="1" dirty="0" smtClean="0"/>
              <a:t>Distance</a:t>
            </a:r>
            <a:r>
              <a:rPr lang="en-US" sz="2400" dirty="0" smtClean="0"/>
              <a:t> &amp; </a:t>
            </a:r>
            <a:r>
              <a:rPr lang="en-US" sz="2400" b="1" i="1" dirty="0" smtClean="0"/>
              <a:t>Direction</a:t>
            </a:r>
            <a:r>
              <a:rPr lang="en-US" sz="2400" dirty="0" smtClean="0"/>
              <a:t>  are state-based </a:t>
            </a:r>
          </a:p>
          <a:p>
            <a:pPr marL="1023938" lvl="1" indent="-623888">
              <a:spcBef>
                <a:spcPts val="1200"/>
              </a:spcBef>
              <a:buFont typeface="Wingdings" pitchFamily="2" charset="2"/>
              <a:buChar char="§"/>
              <a:defRPr/>
            </a:pPr>
            <a:r>
              <a:rPr lang="en-US" sz="2400" dirty="0" smtClean="0"/>
              <a:t>What are male states? </a:t>
            </a:r>
          </a:p>
          <a:p>
            <a:pPr marL="1023938" lvl="1" indent="-623888">
              <a:spcBef>
                <a:spcPts val="1200"/>
              </a:spcBef>
              <a:buFont typeface="Wingdings" pitchFamily="2" charset="2"/>
              <a:buChar char="§"/>
              <a:defRPr/>
            </a:pPr>
            <a:r>
              <a:rPr lang="en-US" sz="2400" dirty="0" smtClean="0"/>
              <a:t>Hungry, Horny, Aggressive</a:t>
            </a:r>
          </a:p>
          <a:p>
            <a:pPr>
              <a:defRPr/>
            </a:pPr>
            <a:endParaRPr lang="en-US" sz="1800" dirty="0" smtClean="0"/>
          </a:p>
          <a:p>
            <a:pPr>
              <a:buFontTx/>
              <a:buNone/>
              <a:defRPr/>
            </a:pPr>
            <a:endParaRPr lang="en-US" sz="1800" dirty="0" smtClean="0"/>
          </a:p>
        </p:txBody>
      </p:sp>
      <p:grpSp>
        <p:nvGrpSpPr>
          <p:cNvPr id="43012" name="Group 4"/>
          <p:cNvGrpSpPr>
            <a:grpSpLocks/>
          </p:cNvGrpSpPr>
          <p:nvPr/>
        </p:nvGrpSpPr>
        <p:grpSpPr bwMode="auto">
          <a:xfrm>
            <a:off x="5791200" y="4800600"/>
            <a:ext cx="3124200" cy="1066800"/>
            <a:chOff x="2352" y="1728"/>
            <a:chExt cx="1968" cy="672"/>
          </a:xfrm>
        </p:grpSpPr>
        <p:sp>
          <p:nvSpPr>
            <p:cNvPr id="43038" name="Line 5"/>
            <p:cNvSpPr>
              <a:spLocks noChangeShapeType="1"/>
            </p:cNvSpPr>
            <p:nvPr/>
          </p:nvSpPr>
          <p:spPr bwMode="auto">
            <a:xfrm>
              <a:off x="2880" y="2064"/>
              <a:ext cx="0" cy="336"/>
            </a:xfrm>
            <a:prstGeom prst="line">
              <a:avLst/>
            </a:prstGeom>
            <a:noFill/>
            <a:ln w="19050">
              <a:solidFill>
                <a:schemeClr val="tx1"/>
              </a:solidFill>
              <a:round/>
              <a:headEnd/>
              <a:tailEnd type="triangle" w="med" len="med"/>
            </a:ln>
          </p:spPr>
          <p:txBody>
            <a:bodyPr wrap="none" anchor="ctr"/>
            <a:lstStyle/>
            <a:p>
              <a:endParaRPr lang="en-US"/>
            </a:p>
          </p:txBody>
        </p:sp>
        <p:sp>
          <p:nvSpPr>
            <p:cNvPr id="43039" name="Line 6"/>
            <p:cNvSpPr>
              <a:spLocks noChangeShapeType="1"/>
            </p:cNvSpPr>
            <p:nvPr/>
          </p:nvSpPr>
          <p:spPr bwMode="auto">
            <a:xfrm flipH="1">
              <a:off x="2448" y="2064"/>
              <a:ext cx="432" cy="144"/>
            </a:xfrm>
            <a:prstGeom prst="line">
              <a:avLst/>
            </a:prstGeom>
            <a:noFill/>
            <a:ln w="19050">
              <a:solidFill>
                <a:schemeClr val="tx1"/>
              </a:solidFill>
              <a:round/>
              <a:headEnd/>
              <a:tailEnd type="triangle" w="med" len="med"/>
            </a:ln>
          </p:spPr>
          <p:txBody>
            <a:bodyPr wrap="none" anchor="ctr"/>
            <a:lstStyle/>
            <a:p>
              <a:endParaRPr lang="en-US"/>
            </a:p>
          </p:txBody>
        </p:sp>
        <p:sp>
          <p:nvSpPr>
            <p:cNvPr id="43040" name="Line 7"/>
            <p:cNvSpPr>
              <a:spLocks noChangeShapeType="1"/>
            </p:cNvSpPr>
            <p:nvPr/>
          </p:nvSpPr>
          <p:spPr bwMode="auto">
            <a:xfrm flipH="1">
              <a:off x="2640" y="2064"/>
              <a:ext cx="240" cy="288"/>
            </a:xfrm>
            <a:prstGeom prst="line">
              <a:avLst/>
            </a:prstGeom>
            <a:noFill/>
            <a:ln w="19050">
              <a:solidFill>
                <a:schemeClr val="tx1"/>
              </a:solidFill>
              <a:round/>
              <a:headEnd/>
              <a:tailEnd type="triangle" w="med" len="med"/>
            </a:ln>
          </p:spPr>
          <p:txBody>
            <a:bodyPr wrap="none" anchor="ctr"/>
            <a:lstStyle/>
            <a:p>
              <a:endParaRPr lang="en-US"/>
            </a:p>
          </p:txBody>
        </p:sp>
        <p:sp>
          <p:nvSpPr>
            <p:cNvPr id="43041" name="Line 8"/>
            <p:cNvSpPr>
              <a:spLocks noChangeShapeType="1"/>
            </p:cNvSpPr>
            <p:nvPr/>
          </p:nvSpPr>
          <p:spPr bwMode="auto">
            <a:xfrm flipH="1">
              <a:off x="2352" y="2064"/>
              <a:ext cx="528" cy="0"/>
            </a:xfrm>
            <a:prstGeom prst="line">
              <a:avLst/>
            </a:prstGeom>
            <a:noFill/>
            <a:ln w="19050">
              <a:solidFill>
                <a:schemeClr val="tx1"/>
              </a:solidFill>
              <a:round/>
              <a:headEnd/>
              <a:tailEnd type="triangle" w="med" len="med"/>
            </a:ln>
          </p:spPr>
          <p:txBody>
            <a:bodyPr wrap="none" anchor="ctr"/>
            <a:lstStyle/>
            <a:p>
              <a:endParaRPr lang="en-US"/>
            </a:p>
          </p:txBody>
        </p:sp>
        <p:sp>
          <p:nvSpPr>
            <p:cNvPr id="43042" name="Line 9"/>
            <p:cNvSpPr>
              <a:spLocks noChangeShapeType="1"/>
            </p:cNvSpPr>
            <p:nvPr/>
          </p:nvSpPr>
          <p:spPr bwMode="auto">
            <a:xfrm flipH="1" flipV="1">
              <a:off x="2448" y="1872"/>
              <a:ext cx="432" cy="192"/>
            </a:xfrm>
            <a:prstGeom prst="line">
              <a:avLst/>
            </a:prstGeom>
            <a:noFill/>
            <a:ln w="19050">
              <a:solidFill>
                <a:schemeClr val="tx1"/>
              </a:solidFill>
              <a:round/>
              <a:headEnd/>
              <a:tailEnd type="triangle" w="med" len="med"/>
            </a:ln>
          </p:spPr>
          <p:txBody>
            <a:bodyPr wrap="none" anchor="ctr"/>
            <a:lstStyle/>
            <a:p>
              <a:endParaRPr lang="en-US"/>
            </a:p>
          </p:txBody>
        </p:sp>
        <p:sp>
          <p:nvSpPr>
            <p:cNvPr id="43043" name="Line 10"/>
            <p:cNvSpPr>
              <a:spLocks noChangeShapeType="1"/>
            </p:cNvSpPr>
            <p:nvPr/>
          </p:nvSpPr>
          <p:spPr bwMode="auto">
            <a:xfrm flipH="1" flipV="1">
              <a:off x="2640" y="1776"/>
              <a:ext cx="240" cy="288"/>
            </a:xfrm>
            <a:prstGeom prst="line">
              <a:avLst/>
            </a:prstGeom>
            <a:noFill/>
            <a:ln w="19050">
              <a:solidFill>
                <a:schemeClr val="tx1"/>
              </a:solidFill>
              <a:round/>
              <a:headEnd/>
              <a:tailEnd type="triangle" w="med" len="med"/>
            </a:ln>
          </p:spPr>
          <p:txBody>
            <a:bodyPr wrap="none" anchor="ctr"/>
            <a:lstStyle/>
            <a:p>
              <a:endParaRPr lang="en-US"/>
            </a:p>
          </p:txBody>
        </p:sp>
        <p:sp>
          <p:nvSpPr>
            <p:cNvPr id="43044" name="Line 11"/>
            <p:cNvSpPr>
              <a:spLocks noChangeShapeType="1"/>
            </p:cNvSpPr>
            <p:nvPr/>
          </p:nvSpPr>
          <p:spPr bwMode="auto">
            <a:xfrm flipV="1">
              <a:off x="2880" y="1728"/>
              <a:ext cx="0" cy="336"/>
            </a:xfrm>
            <a:prstGeom prst="line">
              <a:avLst/>
            </a:prstGeom>
            <a:noFill/>
            <a:ln w="19050">
              <a:solidFill>
                <a:schemeClr val="tx1"/>
              </a:solidFill>
              <a:round/>
              <a:headEnd/>
              <a:tailEnd type="triangle" w="med" len="med"/>
            </a:ln>
          </p:spPr>
          <p:txBody>
            <a:bodyPr wrap="none" anchor="ctr"/>
            <a:lstStyle/>
            <a:p>
              <a:endParaRPr lang="en-US"/>
            </a:p>
          </p:txBody>
        </p:sp>
        <p:sp>
          <p:nvSpPr>
            <p:cNvPr id="43045" name="Line 12"/>
            <p:cNvSpPr>
              <a:spLocks noChangeShapeType="1"/>
            </p:cNvSpPr>
            <p:nvPr/>
          </p:nvSpPr>
          <p:spPr bwMode="auto">
            <a:xfrm flipV="1">
              <a:off x="2880" y="1728"/>
              <a:ext cx="192" cy="336"/>
            </a:xfrm>
            <a:prstGeom prst="line">
              <a:avLst/>
            </a:prstGeom>
            <a:noFill/>
            <a:ln w="19050">
              <a:solidFill>
                <a:schemeClr val="tx1"/>
              </a:solidFill>
              <a:round/>
              <a:headEnd/>
              <a:tailEnd type="triangle" w="med" len="med"/>
            </a:ln>
          </p:spPr>
          <p:txBody>
            <a:bodyPr wrap="none" anchor="ctr"/>
            <a:lstStyle/>
            <a:p>
              <a:endParaRPr lang="en-US"/>
            </a:p>
          </p:txBody>
        </p:sp>
        <p:sp>
          <p:nvSpPr>
            <p:cNvPr id="43046" name="Line 13"/>
            <p:cNvSpPr>
              <a:spLocks noChangeShapeType="1"/>
            </p:cNvSpPr>
            <p:nvPr/>
          </p:nvSpPr>
          <p:spPr bwMode="auto">
            <a:xfrm>
              <a:off x="2880" y="2064"/>
              <a:ext cx="336" cy="240"/>
            </a:xfrm>
            <a:prstGeom prst="line">
              <a:avLst/>
            </a:prstGeom>
            <a:noFill/>
            <a:ln w="19050">
              <a:solidFill>
                <a:schemeClr val="tx1"/>
              </a:solidFill>
              <a:round/>
              <a:headEnd/>
              <a:tailEnd type="triangle" w="med" len="med"/>
            </a:ln>
          </p:spPr>
          <p:txBody>
            <a:bodyPr wrap="none" anchor="ctr"/>
            <a:lstStyle/>
            <a:p>
              <a:endParaRPr lang="en-US"/>
            </a:p>
          </p:txBody>
        </p:sp>
        <p:sp>
          <p:nvSpPr>
            <p:cNvPr id="43047" name="Line 14"/>
            <p:cNvSpPr>
              <a:spLocks noChangeShapeType="1"/>
            </p:cNvSpPr>
            <p:nvPr/>
          </p:nvSpPr>
          <p:spPr bwMode="auto">
            <a:xfrm flipV="1">
              <a:off x="2880" y="1728"/>
              <a:ext cx="1440" cy="336"/>
            </a:xfrm>
            <a:prstGeom prst="line">
              <a:avLst/>
            </a:prstGeom>
            <a:noFill/>
            <a:ln w="19050">
              <a:solidFill>
                <a:schemeClr val="tx1"/>
              </a:solidFill>
              <a:round/>
              <a:headEnd/>
              <a:tailEnd type="triangle" w="med" len="med"/>
            </a:ln>
          </p:spPr>
          <p:txBody>
            <a:bodyPr wrap="none" anchor="ctr"/>
            <a:lstStyle/>
            <a:p>
              <a:endParaRPr lang="en-US"/>
            </a:p>
          </p:txBody>
        </p:sp>
        <p:sp>
          <p:nvSpPr>
            <p:cNvPr id="43048" name="Line 15"/>
            <p:cNvSpPr>
              <a:spLocks noChangeShapeType="1"/>
            </p:cNvSpPr>
            <p:nvPr/>
          </p:nvSpPr>
          <p:spPr bwMode="auto">
            <a:xfrm flipV="1">
              <a:off x="2880" y="1728"/>
              <a:ext cx="1056" cy="336"/>
            </a:xfrm>
            <a:prstGeom prst="line">
              <a:avLst/>
            </a:prstGeom>
            <a:noFill/>
            <a:ln w="19050">
              <a:solidFill>
                <a:schemeClr val="tx1"/>
              </a:solidFill>
              <a:round/>
              <a:headEnd/>
              <a:tailEnd type="triangle" w="med" len="med"/>
            </a:ln>
          </p:spPr>
          <p:txBody>
            <a:bodyPr wrap="none" anchor="ctr"/>
            <a:lstStyle/>
            <a:p>
              <a:endParaRPr lang="en-US"/>
            </a:p>
          </p:txBody>
        </p:sp>
        <p:sp>
          <p:nvSpPr>
            <p:cNvPr id="43049" name="Line 16"/>
            <p:cNvSpPr>
              <a:spLocks noChangeShapeType="1"/>
            </p:cNvSpPr>
            <p:nvPr/>
          </p:nvSpPr>
          <p:spPr bwMode="auto">
            <a:xfrm flipV="1">
              <a:off x="2880" y="1920"/>
              <a:ext cx="1104" cy="144"/>
            </a:xfrm>
            <a:prstGeom prst="line">
              <a:avLst/>
            </a:prstGeom>
            <a:noFill/>
            <a:ln w="19050">
              <a:solidFill>
                <a:schemeClr val="tx1"/>
              </a:solidFill>
              <a:round/>
              <a:headEnd/>
              <a:tailEnd type="triangle" w="med" len="med"/>
            </a:ln>
          </p:spPr>
          <p:txBody>
            <a:bodyPr wrap="none" anchor="ctr"/>
            <a:lstStyle/>
            <a:p>
              <a:endParaRPr lang="en-US"/>
            </a:p>
          </p:txBody>
        </p:sp>
        <p:sp>
          <p:nvSpPr>
            <p:cNvPr id="43050" name="Line 17"/>
            <p:cNvSpPr>
              <a:spLocks noChangeShapeType="1"/>
            </p:cNvSpPr>
            <p:nvPr/>
          </p:nvSpPr>
          <p:spPr bwMode="auto">
            <a:xfrm flipV="1">
              <a:off x="2880" y="1728"/>
              <a:ext cx="672" cy="336"/>
            </a:xfrm>
            <a:prstGeom prst="line">
              <a:avLst/>
            </a:prstGeom>
            <a:noFill/>
            <a:ln w="19050">
              <a:solidFill>
                <a:schemeClr val="tx1"/>
              </a:solidFill>
              <a:round/>
              <a:headEnd/>
              <a:tailEnd type="triangle" w="med" len="med"/>
            </a:ln>
          </p:spPr>
          <p:txBody>
            <a:bodyPr wrap="none" anchor="ctr"/>
            <a:lstStyle/>
            <a:p>
              <a:endParaRPr lang="en-US"/>
            </a:p>
          </p:txBody>
        </p:sp>
        <p:sp>
          <p:nvSpPr>
            <p:cNvPr id="43051" name="Line 18"/>
            <p:cNvSpPr>
              <a:spLocks noChangeShapeType="1"/>
            </p:cNvSpPr>
            <p:nvPr/>
          </p:nvSpPr>
          <p:spPr bwMode="auto">
            <a:xfrm flipV="1">
              <a:off x="2880" y="1776"/>
              <a:ext cx="336" cy="288"/>
            </a:xfrm>
            <a:prstGeom prst="line">
              <a:avLst/>
            </a:prstGeom>
            <a:noFill/>
            <a:ln w="19050">
              <a:solidFill>
                <a:schemeClr val="tx1"/>
              </a:solidFill>
              <a:round/>
              <a:headEnd/>
              <a:tailEnd type="triangle" w="med" len="med"/>
            </a:ln>
          </p:spPr>
          <p:txBody>
            <a:bodyPr wrap="none" anchor="ctr"/>
            <a:lstStyle/>
            <a:p>
              <a:endParaRPr lang="en-US"/>
            </a:p>
          </p:txBody>
        </p:sp>
        <p:sp>
          <p:nvSpPr>
            <p:cNvPr id="43052" name="Line 19"/>
            <p:cNvSpPr>
              <a:spLocks noChangeShapeType="1"/>
            </p:cNvSpPr>
            <p:nvPr/>
          </p:nvSpPr>
          <p:spPr bwMode="auto">
            <a:xfrm>
              <a:off x="2880" y="2064"/>
              <a:ext cx="816" cy="0"/>
            </a:xfrm>
            <a:prstGeom prst="line">
              <a:avLst/>
            </a:prstGeom>
            <a:noFill/>
            <a:ln w="19050">
              <a:solidFill>
                <a:schemeClr val="tx1"/>
              </a:solidFill>
              <a:round/>
              <a:headEnd/>
              <a:tailEnd type="triangle" w="med" len="med"/>
            </a:ln>
          </p:spPr>
          <p:txBody>
            <a:bodyPr wrap="none" anchor="ctr"/>
            <a:lstStyle/>
            <a:p>
              <a:endParaRPr lang="en-US"/>
            </a:p>
          </p:txBody>
        </p:sp>
        <p:sp>
          <p:nvSpPr>
            <p:cNvPr id="43053" name="Line 20"/>
            <p:cNvSpPr>
              <a:spLocks noChangeShapeType="1"/>
            </p:cNvSpPr>
            <p:nvPr/>
          </p:nvSpPr>
          <p:spPr bwMode="auto">
            <a:xfrm>
              <a:off x="2880" y="2064"/>
              <a:ext cx="432" cy="96"/>
            </a:xfrm>
            <a:prstGeom prst="line">
              <a:avLst/>
            </a:prstGeom>
            <a:noFill/>
            <a:ln w="19050">
              <a:solidFill>
                <a:schemeClr val="tx1"/>
              </a:solidFill>
              <a:round/>
              <a:headEnd/>
              <a:tailEnd type="triangle" w="med" len="med"/>
            </a:ln>
          </p:spPr>
          <p:txBody>
            <a:bodyPr wrap="none" anchor="ctr"/>
            <a:lstStyle/>
            <a:p>
              <a:endParaRPr lang="en-US"/>
            </a:p>
          </p:txBody>
        </p:sp>
        <p:sp>
          <p:nvSpPr>
            <p:cNvPr id="43054" name="Oval 21"/>
            <p:cNvSpPr>
              <a:spLocks noChangeArrowheads="1"/>
            </p:cNvSpPr>
            <p:nvPr/>
          </p:nvSpPr>
          <p:spPr bwMode="auto">
            <a:xfrm>
              <a:off x="2544" y="1872"/>
              <a:ext cx="624" cy="336"/>
            </a:xfrm>
            <a:prstGeom prst="ellipse">
              <a:avLst/>
            </a:prstGeom>
            <a:solidFill>
              <a:schemeClr val="accent1"/>
            </a:solidFill>
            <a:ln w="19050">
              <a:solidFill>
                <a:schemeClr val="tx1"/>
              </a:solidFill>
              <a:round/>
              <a:headEnd/>
              <a:tailEnd/>
            </a:ln>
          </p:spPr>
          <p:txBody>
            <a:bodyPr wrap="none" anchor="ctr"/>
            <a:lstStyle/>
            <a:p>
              <a:pPr algn="ctr"/>
              <a:r>
                <a:rPr lang="en-US" sz="1400"/>
                <a:t>Tiger</a:t>
              </a:r>
            </a:p>
          </p:txBody>
        </p:sp>
      </p:grpSp>
      <p:sp>
        <p:nvSpPr>
          <p:cNvPr id="43013" name="Line 22"/>
          <p:cNvSpPr>
            <a:spLocks noChangeShapeType="1"/>
          </p:cNvSpPr>
          <p:nvPr/>
        </p:nvSpPr>
        <p:spPr bwMode="auto">
          <a:xfrm>
            <a:off x="6248400" y="2133600"/>
            <a:ext cx="0" cy="1524000"/>
          </a:xfrm>
          <a:prstGeom prst="line">
            <a:avLst/>
          </a:prstGeom>
          <a:noFill/>
          <a:ln w="9525">
            <a:solidFill>
              <a:schemeClr val="tx1"/>
            </a:solidFill>
            <a:round/>
            <a:headEnd/>
            <a:tailEnd/>
          </a:ln>
        </p:spPr>
        <p:txBody>
          <a:bodyPr wrap="none" anchor="ctr"/>
          <a:lstStyle/>
          <a:p>
            <a:endParaRPr lang="en-US"/>
          </a:p>
        </p:txBody>
      </p:sp>
      <p:sp>
        <p:nvSpPr>
          <p:cNvPr id="43014" name="Line 23"/>
          <p:cNvSpPr>
            <a:spLocks noChangeShapeType="1"/>
          </p:cNvSpPr>
          <p:nvPr/>
        </p:nvSpPr>
        <p:spPr bwMode="auto">
          <a:xfrm>
            <a:off x="6248400" y="3657600"/>
            <a:ext cx="2743200" cy="0"/>
          </a:xfrm>
          <a:prstGeom prst="line">
            <a:avLst/>
          </a:prstGeom>
          <a:noFill/>
          <a:ln w="9525">
            <a:solidFill>
              <a:schemeClr val="tx1"/>
            </a:solidFill>
            <a:round/>
            <a:headEnd/>
            <a:tailEnd/>
          </a:ln>
        </p:spPr>
        <p:txBody>
          <a:bodyPr wrap="none" anchor="ctr"/>
          <a:lstStyle/>
          <a:p>
            <a:endParaRPr lang="en-US"/>
          </a:p>
        </p:txBody>
      </p:sp>
      <p:sp>
        <p:nvSpPr>
          <p:cNvPr id="43015" name="Freeform 24"/>
          <p:cNvSpPr>
            <a:spLocks/>
          </p:cNvSpPr>
          <p:nvPr/>
        </p:nvSpPr>
        <p:spPr bwMode="auto">
          <a:xfrm>
            <a:off x="6248400" y="2540000"/>
            <a:ext cx="2286000" cy="1117600"/>
          </a:xfrm>
          <a:custGeom>
            <a:avLst/>
            <a:gdLst>
              <a:gd name="T0" fmla="*/ 0 w 1440"/>
              <a:gd name="T1" fmla="*/ 564515003 h 704"/>
              <a:gd name="T2" fmla="*/ 725804952 w 1440"/>
              <a:gd name="T3" fmla="*/ 201612480 h 704"/>
              <a:gd name="T4" fmla="*/ 2147483647 w 1440"/>
              <a:gd name="T5" fmla="*/ 1774190178 h 704"/>
              <a:gd name="T6" fmla="*/ 0 60000 65536"/>
              <a:gd name="T7" fmla="*/ 0 60000 65536"/>
              <a:gd name="T8" fmla="*/ 0 60000 65536"/>
              <a:gd name="T9" fmla="*/ 0 w 1440"/>
              <a:gd name="T10" fmla="*/ 0 h 704"/>
              <a:gd name="T11" fmla="*/ 1440 w 1440"/>
              <a:gd name="T12" fmla="*/ 704 h 704"/>
            </a:gdLst>
            <a:ahLst/>
            <a:cxnLst>
              <a:cxn ang="T6">
                <a:pos x="T0" y="T1"/>
              </a:cxn>
              <a:cxn ang="T7">
                <a:pos x="T2" y="T3"/>
              </a:cxn>
              <a:cxn ang="T8">
                <a:pos x="T4" y="T5"/>
              </a:cxn>
            </a:cxnLst>
            <a:rect l="T9" t="T10" r="T11" b="T12"/>
            <a:pathLst>
              <a:path w="1440" h="704">
                <a:moveTo>
                  <a:pt x="0" y="224"/>
                </a:moveTo>
                <a:cubicBezTo>
                  <a:pt x="24" y="112"/>
                  <a:pt x="48" y="0"/>
                  <a:pt x="288" y="80"/>
                </a:cubicBezTo>
                <a:cubicBezTo>
                  <a:pt x="528" y="160"/>
                  <a:pt x="984" y="432"/>
                  <a:pt x="1440" y="704"/>
                </a:cubicBezTo>
              </a:path>
            </a:pathLst>
          </a:custGeom>
          <a:noFill/>
          <a:ln w="9525">
            <a:solidFill>
              <a:schemeClr val="tx1"/>
            </a:solidFill>
            <a:round/>
            <a:headEnd/>
            <a:tailEnd/>
          </a:ln>
        </p:spPr>
        <p:txBody>
          <a:bodyPr wrap="none" anchor="ctr"/>
          <a:lstStyle/>
          <a:p>
            <a:endParaRPr lang="en-US"/>
          </a:p>
        </p:txBody>
      </p:sp>
      <p:sp>
        <p:nvSpPr>
          <p:cNvPr id="43016" name="Text Box 25"/>
          <p:cNvSpPr txBox="1">
            <a:spLocks noChangeArrowheads="1"/>
          </p:cNvSpPr>
          <p:nvPr/>
        </p:nvSpPr>
        <p:spPr bwMode="auto">
          <a:xfrm>
            <a:off x="6842125" y="3695700"/>
            <a:ext cx="933450" cy="366713"/>
          </a:xfrm>
          <a:prstGeom prst="rect">
            <a:avLst/>
          </a:prstGeom>
          <a:noFill/>
          <a:ln w="9525">
            <a:noFill/>
            <a:miter lim="800000"/>
            <a:headEnd/>
            <a:tailEnd/>
          </a:ln>
        </p:spPr>
        <p:txBody>
          <a:bodyPr wrap="none">
            <a:spAutoFit/>
          </a:bodyPr>
          <a:lstStyle/>
          <a:p>
            <a:r>
              <a:rPr lang="en-US"/>
              <a:t>distance</a:t>
            </a:r>
          </a:p>
        </p:txBody>
      </p:sp>
      <p:sp>
        <p:nvSpPr>
          <p:cNvPr id="43017" name="Text Box 26"/>
          <p:cNvSpPr txBox="1">
            <a:spLocks noChangeArrowheads="1"/>
          </p:cNvSpPr>
          <p:nvPr/>
        </p:nvSpPr>
        <p:spPr bwMode="auto">
          <a:xfrm>
            <a:off x="5851525" y="2171700"/>
            <a:ext cx="355600" cy="1555750"/>
          </a:xfrm>
          <a:prstGeom prst="rect">
            <a:avLst/>
          </a:prstGeom>
          <a:noFill/>
          <a:ln w="9525">
            <a:noFill/>
            <a:miter lim="800000"/>
            <a:headEnd/>
            <a:tailEnd/>
          </a:ln>
        </p:spPr>
        <p:txBody>
          <a:bodyPr wrap="none">
            <a:spAutoFit/>
          </a:bodyPr>
          <a:lstStyle/>
          <a:p>
            <a:r>
              <a:rPr lang="en-US"/>
              <a:t>P</a:t>
            </a:r>
          </a:p>
          <a:p>
            <a:r>
              <a:rPr lang="en-US"/>
              <a:t>r</a:t>
            </a:r>
          </a:p>
          <a:p>
            <a:r>
              <a:rPr lang="en-US"/>
              <a:t>o</a:t>
            </a:r>
          </a:p>
          <a:p>
            <a:r>
              <a:rPr lang="en-US"/>
              <a:t>b.</a:t>
            </a:r>
          </a:p>
          <a:p>
            <a:endParaRPr lang="en-US"/>
          </a:p>
        </p:txBody>
      </p:sp>
      <p:sp>
        <p:nvSpPr>
          <p:cNvPr id="43018" name="Text Box 27"/>
          <p:cNvSpPr txBox="1">
            <a:spLocks noChangeArrowheads="1"/>
          </p:cNvSpPr>
          <p:nvPr/>
        </p:nvSpPr>
        <p:spPr bwMode="auto">
          <a:xfrm>
            <a:off x="6765925" y="6134100"/>
            <a:ext cx="996950" cy="366713"/>
          </a:xfrm>
          <a:prstGeom prst="rect">
            <a:avLst/>
          </a:prstGeom>
          <a:noFill/>
          <a:ln w="9525">
            <a:noFill/>
            <a:miter lim="800000"/>
            <a:headEnd/>
            <a:tailEnd/>
          </a:ln>
        </p:spPr>
        <p:txBody>
          <a:bodyPr wrap="none">
            <a:spAutoFit/>
          </a:bodyPr>
          <a:lstStyle/>
          <a:p>
            <a:r>
              <a:rPr lang="en-US"/>
              <a:t>direction</a:t>
            </a:r>
          </a:p>
        </p:txBody>
      </p:sp>
      <p:sp>
        <p:nvSpPr>
          <p:cNvPr id="43019" name="Line 5"/>
          <p:cNvSpPr>
            <a:spLocks noChangeShapeType="1"/>
          </p:cNvSpPr>
          <p:nvPr/>
        </p:nvSpPr>
        <p:spPr bwMode="auto">
          <a:xfrm>
            <a:off x="2971800" y="5029200"/>
            <a:ext cx="0" cy="533400"/>
          </a:xfrm>
          <a:prstGeom prst="line">
            <a:avLst/>
          </a:prstGeom>
          <a:noFill/>
          <a:ln w="19050">
            <a:solidFill>
              <a:schemeClr val="tx1"/>
            </a:solidFill>
            <a:round/>
            <a:headEnd/>
            <a:tailEnd type="triangle" w="med" len="med"/>
          </a:ln>
        </p:spPr>
        <p:txBody>
          <a:bodyPr wrap="none" anchor="ctr"/>
          <a:lstStyle/>
          <a:p>
            <a:endParaRPr lang="en-US"/>
          </a:p>
        </p:txBody>
      </p:sp>
      <p:sp>
        <p:nvSpPr>
          <p:cNvPr id="43020" name="Line 6"/>
          <p:cNvSpPr>
            <a:spLocks noChangeShapeType="1"/>
          </p:cNvSpPr>
          <p:nvPr/>
        </p:nvSpPr>
        <p:spPr bwMode="auto">
          <a:xfrm flipH="1">
            <a:off x="2286000" y="5029200"/>
            <a:ext cx="685800" cy="228600"/>
          </a:xfrm>
          <a:prstGeom prst="line">
            <a:avLst/>
          </a:prstGeom>
          <a:noFill/>
          <a:ln w="19050">
            <a:solidFill>
              <a:schemeClr val="tx1"/>
            </a:solidFill>
            <a:round/>
            <a:headEnd/>
            <a:tailEnd type="triangle" w="med" len="med"/>
          </a:ln>
        </p:spPr>
        <p:txBody>
          <a:bodyPr wrap="none" anchor="ctr"/>
          <a:lstStyle/>
          <a:p>
            <a:endParaRPr lang="en-US"/>
          </a:p>
        </p:txBody>
      </p:sp>
      <p:sp>
        <p:nvSpPr>
          <p:cNvPr id="43021" name="Line 7"/>
          <p:cNvSpPr>
            <a:spLocks noChangeShapeType="1"/>
          </p:cNvSpPr>
          <p:nvPr/>
        </p:nvSpPr>
        <p:spPr bwMode="auto">
          <a:xfrm flipH="1">
            <a:off x="2590800" y="5029200"/>
            <a:ext cx="381000" cy="457200"/>
          </a:xfrm>
          <a:prstGeom prst="line">
            <a:avLst/>
          </a:prstGeom>
          <a:noFill/>
          <a:ln w="19050">
            <a:solidFill>
              <a:schemeClr val="tx1"/>
            </a:solidFill>
            <a:round/>
            <a:headEnd/>
            <a:tailEnd type="triangle" w="med" len="med"/>
          </a:ln>
        </p:spPr>
        <p:txBody>
          <a:bodyPr wrap="none" anchor="ctr"/>
          <a:lstStyle/>
          <a:p>
            <a:endParaRPr lang="en-US"/>
          </a:p>
        </p:txBody>
      </p:sp>
      <p:sp>
        <p:nvSpPr>
          <p:cNvPr id="43022" name="Line 8"/>
          <p:cNvSpPr>
            <a:spLocks noChangeShapeType="1"/>
          </p:cNvSpPr>
          <p:nvPr/>
        </p:nvSpPr>
        <p:spPr bwMode="auto">
          <a:xfrm flipH="1">
            <a:off x="2133600" y="5029200"/>
            <a:ext cx="838200" cy="0"/>
          </a:xfrm>
          <a:prstGeom prst="line">
            <a:avLst/>
          </a:prstGeom>
          <a:noFill/>
          <a:ln w="19050">
            <a:solidFill>
              <a:schemeClr val="tx1"/>
            </a:solidFill>
            <a:round/>
            <a:headEnd/>
            <a:tailEnd type="triangle" w="med" len="med"/>
          </a:ln>
        </p:spPr>
        <p:txBody>
          <a:bodyPr wrap="none" anchor="ctr"/>
          <a:lstStyle/>
          <a:p>
            <a:endParaRPr lang="en-US"/>
          </a:p>
        </p:txBody>
      </p:sp>
      <p:sp>
        <p:nvSpPr>
          <p:cNvPr id="43023" name="Line 9"/>
          <p:cNvSpPr>
            <a:spLocks noChangeShapeType="1"/>
          </p:cNvSpPr>
          <p:nvPr/>
        </p:nvSpPr>
        <p:spPr bwMode="auto">
          <a:xfrm flipH="1" flipV="1">
            <a:off x="2286000" y="4724400"/>
            <a:ext cx="685800" cy="304800"/>
          </a:xfrm>
          <a:prstGeom prst="line">
            <a:avLst/>
          </a:prstGeom>
          <a:noFill/>
          <a:ln w="19050">
            <a:solidFill>
              <a:schemeClr val="tx1"/>
            </a:solidFill>
            <a:round/>
            <a:headEnd/>
            <a:tailEnd type="triangle" w="med" len="med"/>
          </a:ln>
        </p:spPr>
        <p:txBody>
          <a:bodyPr wrap="none" anchor="ctr"/>
          <a:lstStyle/>
          <a:p>
            <a:endParaRPr lang="en-US"/>
          </a:p>
        </p:txBody>
      </p:sp>
      <p:sp>
        <p:nvSpPr>
          <p:cNvPr id="43024" name="Line 10"/>
          <p:cNvSpPr>
            <a:spLocks noChangeShapeType="1"/>
          </p:cNvSpPr>
          <p:nvPr/>
        </p:nvSpPr>
        <p:spPr bwMode="auto">
          <a:xfrm flipH="1" flipV="1">
            <a:off x="2590800" y="4572000"/>
            <a:ext cx="381000" cy="457200"/>
          </a:xfrm>
          <a:prstGeom prst="line">
            <a:avLst/>
          </a:prstGeom>
          <a:noFill/>
          <a:ln w="19050">
            <a:solidFill>
              <a:schemeClr val="tx1"/>
            </a:solidFill>
            <a:round/>
            <a:headEnd/>
            <a:tailEnd type="triangle" w="med" len="med"/>
          </a:ln>
        </p:spPr>
        <p:txBody>
          <a:bodyPr wrap="none" anchor="ctr"/>
          <a:lstStyle/>
          <a:p>
            <a:endParaRPr lang="en-US"/>
          </a:p>
        </p:txBody>
      </p:sp>
      <p:sp>
        <p:nvSpPr>
          <p:cNvPr id="43025" name="Line 11"/>
          <p:cNvSpPr>
            <a:spLocks noChangeShapeType="1"/>
          </p:cNvSpPr>
          <p:nvPr/>
        </p:nvSpPr>
        <p:spPr bwMode="auto">
          <a:xfrm flipV="1">
            <a:off x="2971800" y="4495800"/>
            <a:ext cx="0" cy="533400"/>
          </a:xfrm>
          <a:prstGeom prst="line">
            <a:avLst/>
          </a:prstGeom>
          <a:noFill/>
          <a:ln w="19050">
            <a:solidFill>
              <a:schemeClr val="tx1"/>
            </a:solidFill>
            <a:round/>
            <a:headEnd/>
            <a:tailEnd type="triangle" w="med" len="med"/>
          </a:ln>
        </p:spPr>
        <p:txBody>
          <a:bodyPr wrap="none" anchor="ctr"/>
          <a:lstStyle/>
          <a:p>
            <a:endParaRPr lang="en-US"/>
          </a:p>
        </p:txBody>
      </p:sp>
      <p:sp>
        <p:nvSpPr>
          <p:cNvPr id="43026" name="Line 12"/>
          <p:cNvSpPr>
            <a:spLocks noChangeShapeType="1"/>
          </p:cNvSpPr>
          <p:nvPr/>
        </p:nvSpPr>
        <p:spPr bwMode="auto">
          <a:xfrm flipV="1">
            <a:off x="2971800" y="4495800"/>
            <a:ext cx="304800" cy="533400"/>
          </a:xfrm>
          <a:prstGeom prst="line">
            <a:avLst/>
          </a:prstGeom>
          <a:noFill/>
          <a:ln w="19050">
            <a:solidFill>
              <a:schemeClr val="tx1"/>
            </a:solidFill>
            <a:round/>
            <a:headEnd/>
            <a:tailEnd type="triangle" w="med" len="med"/>
          </a:ln>
        </p:spPr>
        <p:txBody>
          <a:bodyPr wrap="none" anchor="ctr"/>
          <a:lstStyle/>
          <a:p>
            <a:endParaRPr lang="en-US"/>
          </a:p>
        </p:txBody>
      </p:sp>
      <p:sp>
        <p:nvSpPr>
          <p:cNvPr id="43027" name="Line 13"/>
          <p:cNvSpPr>
            <a:spLocks noChangeShapeType="1"/>
          </p:cNvSpPr>
          <p:nvPr/>
        </p:nvSpPr>
        <p:spPr bwMode="auto">
          <a:xfrm>
            <a:off x="2971800" y="5029200"/>
            <a:ext cx="533400" cy="381000"/>
          </a:xfrm>
          <a:prstGeom prst="line">
            <a:avLst/>
          </a:prstGeom>
          <a:noFill/>
          <a:ln w="19050">
            <a:solidFill>
              <a:schemeClr val="tx1"/>
            </a:solidFill>
            <a:round/>
            <a:headEnd/>
            <a:tailEnd type="triangle" w="med" len="med"/>
          </a:ln>
        </p:spPr>
        <p:txBody>
          <a:bodyPr wrap="none" anchor="ctr"/>
          <a:lstStyle/>
          <a:p>
            <a:endParaRPr lang="en-US"/>
          </a:p>
        </p:txBody>
      </p:sp>
      <p:sp>
        <p:nvSpPr>
          <p:cNvPr id="43028" name="Line 14"/>
          <p:cNvSpPr>
            <a:spLocks noChangeShapeType="1"/>
          </p:cNvSpPr>
          <p:nvPr/>
        </p:nvSpPr>
        <p:spPr bwMode="auto">
          <a:xfrm flipV="1">
            <a:off x="2971800" y="5029200"/>
            <a:ext cx="838200" cy="0"/>
          </a:xfrm>
          <a:prstGeom prst="line">
            <a:avLst/>
          </a:prstGeom>
          <a:noFill/>
          <a:ln w="19050">
            <a:solidFill>
              <a:schemeClr val="tx1"/>
            </a:solidFill>
            <a:round/>
            <a:headEnd/>
            <a:tailEnd type="triangle" w="med" len="med"/>
          </a:ln>
        </p:spPr>
        <p:txBody>
          <a:bodyPr wrap="none" anchor="ctr"/>
          <a:lstStyle/>
          <a:p>
            <a:endParaRPr lang="en-US"/>
          </a:p>
        </p:txBody>
      </p:sp>
      <p:sp>
        <p:nvSpPr>
          <p:cNvPr id="43029" name="Line 15"/>
          <p:cNvSpPr>
            <a:spLocks noChangeShapeType="1"/>
          </p:cNvSpPr>
          <p:nvPr/>
        </p:nvSpPr>
        <p:spPr bwMode="auto">
          <a:xfrm flipV="1">
            <a:off x="2971800" y="4800600"/>
            <a:ext cx="914400" cy="228600"/>
          </a:xfrm>
          <a:prstGeom prst="line">
            <a:avLst/>
          </a:prstGeom>
          <a:noFill/>
          <a:ln w="19050">
            <a:solidFill>
              <a:schemeClr val="tx1"/>
            </a:solidFill>
            <a:round/>
            <a:headEnd/>
            <a:tailEnd type="triangle" w="med" len="med"/>
          </a:ln>
        </p:spPr>
        <p:txBody>
          <a:bodyPr wrap="none" anchor="ctr"/>
          <a:lstStyle/>
          <a:p>
            <a:endParaRPr lang="en-US"/>
          </a:p>
        </p:txBody>
      </p:sp>
      <p:sp>
        <p:nvSpPr>
          <p:cNvPr id="43030" name="Line 16"/>
          <p:cNvSpPr>
            <a:spLocks noChangeShapeType="1"/>
          </p:cNvSpPr>
          <p:nvPr/>
        </p:nvSpPr>
        <p:spPr bwMode="auto">
          <a:xfrm flipV="1">
            <a:off x="2971800" y="5029200"/>
            <a:ext cx="838200" cy="0"/>
          </a:xfrm>
          <a:prstGeom prst="line">
            <a:avLst/>
          </a:prstGeom>
          <a:noFill/>
          <a:ln w="19050">
            <a:solidFill>
              <a:schemeClr val="tx1"/>
            </a:solidFill>
            <a:round/>
            <a:headEnd/>
            <a:tailEnd type="triangle" w="med" len="med"/>
          </a:ln>
        </p:spPr>
        <p:txBody>
          <a:bodyPr wrap="none" anchor="ctr"/>
          <a:lstStyle/>
          <a:p>
            <a:endParaRPr lang="en-US"/>
          </a:p>
        </p:txBody>
      </p:sp>
      <p:sp>
        <p:nvSpPr>
          <p:cNvPr id="43031" name="Line 17"/>
          <p:cNvSpPr>
            <a:spLocks noChangeShapeType="1"/>
          </p:cNvSpPr>
          <p:nvPr/>
        </p:nvSpPr>
        <p:spPr bwMode="auto">
          <a:xfrm flipV="1">
            <a:off x="2971800" y="4648200"/>
            <a:ext cx="762000" cy="381000"/>
          </a:xfrm>
          <a:prstGeom prst="line">
            <a:avLst/>
          </a:prstGeom>
          <a:noFill/>
          <a:ln w="19050">
            <a:solidFill>
              <a:schemeClr val="tx1"/>
            </a:solidFill>
            <a:round/>
            <a:headEnd/>
            <a:tailEnd type="triangle" w="med" len="med"/>
          </a:ln>
        </p:spPr>
        <p:txBody>
          <a:bodyPr wrap="none" anchor="ctr"/>
          <a:lstStyle/>
          <a:p>
            <a:endParaRPr lang="en-US"/>
          </a:p>
        </p:txBody>
      </p:sp>
      <p:sp>
        <p:nvSpPr>
          <p:cNvPr id="43032" name="Line 18"/>
          <p:cNvSpPr>
            <a:spLocks noChangeShapeType="1"/>
          </p:cNvSpPr>
          <p:nvPr/>
        </p:nvSpPr>
        <p:spPr bwMode="auto">
          <a:xfrm flipV="1">
            <a:off x="2971800" y="4572000"/>
            <a:ext cx="533400" cy="457200"/>
          </a:xfrm>
          <a:prstGeom prst="line">
            <a:avLst/>
          </a:prstGeom>
          <a:noFill/>
          <a:ln w="19050">
            <a:solidFill>
              <a:schemeClr val="tx1"/>
            </a:solidFill>
            <a:round/>
            <a:headEnd/>
            <a:tailEnd type="triangle" w="med" len="med"/>
          </a:ln>
        </p:spPr>
        <p:txBody>
          <a:bodyPr wrap="none" anchor="ctr"/>
          <a:lstStyle/>
          <a:p>
            <a:endParaRPr lang="en-US"/>
          </a:p>
        </p:txBody>
      </p:sp>
      <p:sp>
        <p:nvSpPr>
          <p:cNvPr id="43033" name="Line 19"/>
          <p:cNvSpPr>
            <a:spLocks noChangeShapeType="1"/>
          </p:cNvSpPr>
          <p:nvPr/>
        </p:nvSpPr>
        <p:spPr bwMode="auto">
          <a:xfrm>
            <a:off x="2971800" y="5029200"/>
            <a:ext cx="838200" cy="152400"/>
          </a:xfrm>
          <a:prstGeom prst="line">
            <a:avLst/>
          </a:prstGeom>
          <a:noFill/>
          <a:ln w="19050">
            <a:solidFill>
              <a:schemeClr val="tx1"/>
            </a:solidFill>
            <a:round/>
            <a:headEnd/>
            <a:tailEnd type="triangle" w="med" len="med"/>
          </a:ln>
        </p:spPr>
        <p:txBody>
          <a:bodyPr wrap="none" anchor="ctr"/>
          <a:lstStyle/>
          <a:p>
            <a:endParaRPr lang="en-US"/>
          </a:p>
        </p:txBody>
      </p:sp>
      <p:sp>
        <p:nvSpPr>
          <p:cNvPr id="43034" name="Line 20"/>
          <p:cNvSpPr>
            <a:spLocks noChangeShapeType="1"/>
          </p:cNvSpPr>
          <p:nvPr/>
        </p:nvSpPr>
        <p:spPr bwMode="auto">
          <a:xfrm>
            <a:off x="2971800" y="5029200"/>
            <a:ext cx="685800" cy="152400"/>
          </a:xfrm>
          <a:prstGeom prst="line">
            <a:avLst/>
          </a:prstGeom>
          <a:noFill/>
          <a:ln w="19050">
            <a:solidFill>
              <a:schemeClr val="tx1"/>
            </a:solidFill>
            <a:round/>
            <a:headEnd/>
            <a:tailEnd type="triangle" w="med" len="med"/>
          </a:ln>
        </p:spPr>
        <p:txBody>
          <a:bodyPr wrap="none" anchor="ctr"/>
          <a:lstStyle/>
          <a:p>
            <a:endParaRPr lang="en-US"/>
          </a:p>
        </p:txBody>
      </p:sp>
      <p:sp>
        <p:nvSpPr>
          <p:cNvPr id="43035" name="Oval 21"/>
          <p:cNvSpPr>
            <a:spLocks noChangeArrowheads="1"/>
          </p:cNvSpPr>
          <p:nvPr/>
        </p:nvSpPr>
        <p:spPr bwMode="auto">
          <a:xfrm>
            <a:off x="2438400" y="4724400"/>
            <a:ext cx="990600" cy="533400"/>
          </a:xfrm>
          <a:prstGeom prst="ellipse">
            <a:avLst/>
          </a:prstGeom>
          <a:solidFill>
            <a:schemeClr val="accent1"/>
          </a:solidFill>
          <a:ln w="19050">
            <a:solidFill>
              <a:schemeClr val="tx1"/>
            </a:solidFill>
            <a:round/>
            <a:headEnd/>
            <a:tailEnd/>
          </a:ln>
        </p:spPr>
        <p:txBody>
          <a:bodyPr wrap="none" anchor="ctr"/>
          <a:lstStyle/>
          <a:p>
            <a:pPr algn="ctr"/>
            <a:r>
              <a:rPr lang="en-US" sz="1400"/>
              <a:t>Tiger</a:t>
            </a:r>
          </a:p>
        </p:txBody>
      </p:sp>
      <p:sp>
        <p:nvSpPr>
          <p:cNvPr id="43036" name="TextBox 45"/>
          <p:cNvSpPr txBox="1">
            <a:spLocks noChangeArrowheads="1"/>
          </p:cNvSpPr>
          <p:nvPr/>
        </p:nvSpPr>
        <p:spPr bwMode="auto">
          <a:xfrm>
            <a:off x="990600" y="4876800"/>
            <a:ext cx="979488" cy="369888"/>
          </a:xfrm>
          <a:prstGeom prst="rect">
            <a:avLst/>
          </a:prstGeom>
          <a:noFill/>
          <a:ln w="9525">
            <a:noFill/>
            <a:miter lim="800000"/>
            <a:headEnd/>
            <a:tailEnd/>
          </a:ln>
        </p:spPr>
        <p:txBody>
          <a:bodyPr wrap="none">
            <a:spAutoFit/>
          </a:bodyPr>
          <a:lstStyle/>
          <a:p>
            <a:r>
              <a:rPr lang="en-US"/>
              <a:t>Hunting</a:t>
            </a:r>
          </a:p>
        </p:txBody>
      </p:sp>
      <p:sp>
        <p:nvSpPr>
          <p:cNvPr id="43037" name="TextBox 46"/>
          <p:cNvSpPr txBox="1">
            <a:spLocks noChangeArrowheads="1"/>
          </p:cNvSpPr>
          <p:nvPr/>
        </p:nvSpPr>
        <p:spPr bwMode="auto">
          <a:xfrm>
            <a:off x="4800600" y="4876800"/>
            <a:ext cx="800100" cy="369888"/>
          </a:xfrm>
          <a:prstGeom prst="rect">
            <a:avLst/>
          </a:prstGeom>
          <a:noFill/>
          <a:ln w="9525">
            <a:noFill/>
            <a:miter lim="800000"/>
            <a:headEnd/>
            <a:tailEnd/>
          </a:ln>
        </p:spPr>
        <p:txBody>
          <a:bodyPr wrap="none">
            <a:spAutoFit/>
          </a:bodyPr>
          <a:lstStyle/>
          <a:p>
            <a:r>
              <a:rPr lang="en-US"/>
              <a:t>Horny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228600" y="533400"/>
            <a:ext cx="8534400" cy="868363"/>
          </a:xfrm>
          <a:effectLst>
            <a:outerShdw dist="35921" dir="2700000" algn="ctr" rotWithShape="0">
              <a:schemeClr val="tx1"/>
            </a:outerShdw>
          </a:effectLst>
        </p:spPr>
        <p:txBody>
          <a:bodyPr/>
          <a:lstStyle/>
          <a:p>
            <a:pPr>
              <a:defRPr/>
            </a:pPr>
            <a:r>
              <a:rPr lang="en-US" sz="3600" dirty="0" smtClean="0">
                <a:solidFill>
                  <a:srgbClr val="FFFF00"/>
                </a:solidFill>
                <a:latin typeface="Comic Sans MS" pitchFamily="66" charset="0"/>
              </a:rPr>
              <a:t>With knowledge of tiger behavior and ecology and our </a:t>
            </a:r>
            <a:r>
              <a:rPr lang="en-US" sz="3600" dirty="0" err="1" smtClean="0">
                <a:solidFill>
                  <a:srgbClr val="FFFF00"/>
                </a:solidFill>
                <a:latin typeface="Comic Sans MS" pitchFamily="66" charset="0"/>
              </a:rPr>
              <a:t>Sim</a:t>
            </a:r>
            <a:r>
              <a:rPr lang="en-US" sz="3600" dirty="0" smtClean="0">
                <a:solidFill>
                  <a:srgbClr val="FFFF00"/>
                </a:solidFill>
                <a:latin typeface="Comic Sans MS" pitchFamily="66" charset="0"/>
              </a:rPr>
              <a:t> City tiger models Nepal is developing a participatory managed tiger human landscape</a:t>
            </a:r>
          </a:p>
        </p:txBody>
      </p:sp>
      <p:grpSp>
        <p:nvGrpSpPr>
          <p:cNvPr id="44035" name="Group 4"/>
          <p:cNvGrpSpPr>
            <a:grpSpLocks/>
          </p:cNvGrpSpPr>
          <p:nvPr/>
        </p:nvGrpSpPr>
        <p:grpSpPr bwMode="auto">
          <a:xfrm>
            <a:off x="1279525" y="2468563"/>
            <a:ext cx="6721475" cy="4343400"/>
            <a:chOff x="720" y="943"/>
            <a:chExt cx="4752" cy="3281"/>
          </a:xfrm>
        </p:grpSpPr>
        <p:pic>
          <p:nvPicPr>
            <p:cNvPr id="44036" name="Picture 5" descr="subhas(tal)"/>
            <p:cNvPicPr>
              <a:picLocks noChangeAspect="1" noChangeArrowheads="1"/>
            </p:cNvPicPr>
            <p:nvPr/>
          </p:nvPicPr>
          <p:blipFill>
            <a:blip r:embed="rId3"/>
            <a:srcRect l="9042" t="3485" r="3825" b="7469"/>
            <a:stretch>
              <a:fillRect/>
            </a:stretch>
          </p:blipFill>
          <p:spPr bwMode="auto">
            <a:xfrm>
              <a:off x="720" y="943"/>
              <a:ext cx="4752" cy="3281"/>
            </a:xfrm>
            <a:prstGeom prst="rect">
              <a:avLst/>
            </a:prstGeom>
            <a:noFill/>
            <a:ln w="9525">
              <a:noFill/>
              <a:miter lim="800000"/>
              <a:headEnd/>
              <a:tailEnd/>
            </a:ln>
          </p:spPr>
        </p:pic>
        <p:sp>
          <p:nvSpPr>
            <p:cNvPr id="44037" name="Text Box 6"/>
            <p:cNvSpPr txBox="1">
              <a:spLocks noChangeArrowheads="1"/>
            </p:cNvSpPr>
            <p:nvPr/>
          </p:nvSpPr>
          <p:spPr bwMode="auto">
            <a:xfrm>
              <a:off x="3600" y="1008"/>
              <a:ext cx="1742" cy="374"/>
            </a:xfrm>
            <a:prstGeom prst="rect">
              <a:avLst/>
            </a:prstGeom>
            <a:solidFill>
              <a:srgbClr val="FFFFFF"/>
            </a:solidFill>
            <a:ln w="9525">
              <a:noFill/>
              <a:miter lim="800000"/>
              <a:headEnd/>
              <a:tailEnd/>
            </a:ln>
          </p:spPr>
          <p:txBody>
            <a:bodyPr/>
            <a:lstStyle/>
            <a:p>
              <a:pPr algn="ctr"/>
              <a:endParaRPr lang="en-US"/>
            </a:p>
          </p:txBody>
        </p:sp>
      </p:gr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09600"/>
          </a:xfrm>
        </p:spPr>
        <p:txBody>
          <a:bodyPr/>
          <a:lstStyle/>
          <a:p>
            <a:pPr>
              <a:defRPr/>
            </a:pPr>
            <a:r>
              <a:rPr lang="en-US" sz="3200" dirty="0" smtClean="0"/>
              <a:t>Key points of my presentation</a:t>
            </a:r>
            <a:endParaRPr lang="en-US" sz="3200" dirty="0"/>
          </a:p>
        </p:txBody>
      </p:sp>
      <p:sp>
        <p:nvSpPr>
          <p:cNvPr id="8195" name="Content Placeholder 2"/>
          <p:cNvSpPr>
            <a:spLocks noGrp="1"/>
          </p:cNvSpPr>
          <p:nvPr>
            <p:ph idx="1"/>
          </p:nvPr>
        </p:nvSpPr>
        <p:spPr>
          <a:xfrm>
            <a:off x="457200" y="1295400"/>
            <a:ext cx="8229600" cy="4800600"/>
          </a:xfrm>
        </p:spPr>
        <p:txBody>
          <a:bodyPr/>
          <a:lstStyle/>
          <a:p>
            <a:pPr marL="514350" indent="-514350">
              <a:spcBef>
                <a:spcPts val="1200"/>
              </a:spcBef>
              <a:buFontTx/>
              <a:buAutoNum type="arabicPeriod"/>
            </a:pPr>
            <a:r>
              <a:rPr lang="en-US" sz="2400" smtClean="0"/>
              <a:t>Government policies did not consider human or ecological harmony and had unforeseen consequences on the ecology and wildlife in lowland Nepal </a:t>
            </a:r>
          </a:p>
          <a:p>
            <a:pPr marL="514350" indent="-514350">
              <a:spcBef>
                <a:spcPts val="1200"/>
              </a:spcBef>
              <a:buFontTx/>
              <a:buAutoNum type="arabicPeriod"/>
            </a:pPr>
            <a:r>
              <a:rPr lang="en-US" sz="2400" smtClean="0"/>
              <a:t>The state of tigers over the past 150 years</a:t>
            </a:r>
          </a:p>
          <a:p>
            <a:pPr marL="514350" indent="-514350">
              <a:spcBef>
                <a:spcPts val="1200"/>
              </a:spcBef>
              <a:buFontTx/>
              <a:buAutoNum type="arabicPeriod"/>
            </a:pPr>
            <a:r>
              <a:rPr lang="en-US" sz="2400" smtClean="0"/>
              <a:t>Do we really need tigers?</a:t>
            </a:r>
          </a:p>
          <a:p>
            <a:pPr marL="514350" indent="-514350">
              <a:spcBef>
                <a:spcPts val="1200"/>
              </a:spcBef>
              <a:buFontTx/>
              <a:buAutoNum type="arabicPeriod"/>
            </a:pPr>
            <a:r>
              <a:rPr lang="en-US" sz="2400" smtClean="0"/>
              <a:t>What do we need to know to help conserve tigers</a:t>
            </a:r>
          </a:p>
          <a:p>
            <a:pPr marL="514350" indent="-514350">
              <a:spcBef>
                <a:spcPts val="1200"/>
              </a:spcBef>
              <a:buFontTx/>
              <a:buAutoNum type="arabicPeriod"/>
            </a:pPr>
            <a:r>
              <a:rPr lang="en-US" sz="2400" smtClean="0"/>
              <a:t>What humans need to survive</a:t>
            </a:r>
          </a:p>
          <a:p>
            <a:pPr marL="514350" indent="-514350">
              <a:spcBef>
                <a:spcPts val="1200"/>
              </a:spcBef>
              <a:buFontTx/>
              <a:buAutoNum type="arabicPeriod"/>
            </a:pPr>
            <a:r>
              <a:rPr lang="en-US" sz="2400" smtClean="0"/>
              <a:t>Should and can tigers and humans co-exist?</a:t>
            </a:r>
          </a:p>
          <a:p>
            <a:pPr marL="514350" indent="-514350">
              <a:buFontTx/>
              <a:buNone/>
            </a:pPr>
            <a:endParaRPr lang="en-US" sz="1800" smtClean="0"/>
          </a:p>
          <a:p>
            <a:pPr marL="514350" indent="-514350">
              <a:buFontTx/>
              <a:buAutoNum type="arabicPeriod"/>
            </a:pPr>
            <a:endParaRPr lang="en-US" sz="1800" smtClean="0"/>
          </a:p>
          <a:p>
            <a:pPr marL="514350" indent="-514350">
              <a:buFontTx/>
              <a:buAutoNum type="arabicPeriod"/>
            </a:pPr>
            <a:endParaRPr lang="en-US" sz="180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4"/>
          <p:cNvSpPr txBox="1">
            <a:spLocks noChangeArrowheads="1"/>
          </p:cNvSpPr>
          <p:nvPr/>
        </p:nvSpPr>
        <p:spPr bwMode="auto">
          <a:xfrm>
            <a:off x="0" y="228600"/>
            <a:ext cx="8763000" cy="1323975"/>
          </a:xfrm>
          <a:prstGeom prst="rect">
            <a:avLst/>
          </a:prstGeom>
          <a:noFill/>
          <a:ln w="9525">
            <a:noFill/>
            <a:miter lim="800000"/>
            <a:headEnd/>
            <a:tailEnd/>
          </a:ln>
        </p:spPr>
        <p:txBody>
          <a:bodyPr>
            <a:spAutoFit/>
          </a:bodyPr>
          <a:lstStyle/>
          <a:p>
            <a:pPr algn="ctr" eaLnBrk="0" hangingPunct="0">
              <a:spcBef>
                <a:spcPct val="50000"/>
              </a:spcBef>
            </a:pPr>
            <a:r>
              <a:rPr lang="en-US" sz="3200"/>
              <a:t>We hope models help tigers and humans </a:t>
            </a:r>
          </a:p>
          <a:p>
            <a:pPr algn="ctr" eaLnBrk="0" hangingPunct="0">
              <a:spcBef>
                <a:spcPct val="50000"/>
              </a:spcBef>
            </a:pPr>
            <a:r>
              <a:rPr lang="en-US" sz="3200"/>
              <a:t>co-exist</a:t>
            </a:r>
          </a:p>
        </p:txBody>
      </p:sp>
      <p:pic>
        <p:nvPicPr>
          <p:cNvPr id="45059" name="Picture 5" descr="Teacher"/>
          <p:cNvPicPr>
            <a:picLocks noChangeAspect="1" noChangeArrowheads="1"/>
          </p:cNvPicPr>
          <p:nvPr/>
        </p:nvPicPr>
        <p:blipFill>
          <a:blip r:embed="rId3"/>
          <a:srcRect/>
          <a:stretch>
            <a:fillRect/>
          </a:stretch>
        </p:blipFill>
        <p:spPr bwMode="auto">
          <a:xfrm>
            <a:off x="609600" y="1905000"/>
            <a:ext cx="2932113" cy="4572000"/>
          </a:xfrm>
          <a:prstGeom prst="rect">
            <a:avLst/>
          </a:prstGeom>
          <a:noFill/>
          <a:ln w="9525">
            <a:noFill/>
            <a:miter lim="800000"/>
            <a:headEnd/>
            <a:tailEnd/>
          </a:ln>
        </p:spPr>
      </p:pic>
      <p:pic>
        <p:nvPicPr>
          <p:cNvPr id="45060" name="Picture 6" descr="Teacher head"/>
          <p:cNvPicPr>
            <a:picLocks noChangeAspect="1" noChangeArrowheads="1"/>
          </p:cNvPicPr>
          <p:nvPr/>
        </p:nvPicPr>
        <p:blipFill>
          <a:blip r:embed="rId4"/>
          <a:srcRect/>
          <a:stretch>
            <a:fillRect/>
          </a:stretch>
        </p:blipFill>
        <p:spPr bwMode="auto">
          <a:xfrm>
            <a:off x="5029200" y="1752600"/>
            <a:ext cx="3352800" cy="2149475"/>
          </a:xfrm>
          <a:prstGeom prst="rect">
            <a:avLst/>
          </a:prstGeom>
          <a:noFill/>
          <a:ln w="9525">
            <a:noFill/>
            <a:miter lim="800000"/>
            <a:headEnd/>
            <a:tailEnd/>
          </a:ln>
        </p:spPr>
      </p:pic>
      <p:pic>
        <p:nvPicPr>
          <p:cNvPr id="45061" name="Picture 7" descr="119"/>
          <p:cNvPicPr>
            <a:picLocks noChangeAspect="1" noChangeArrowheads="1"/>
          </p:cNvPicPr>
          <p:nvPr/>
        </p:nvPicPr>
        <p:blipFill>
          <a:blip r:embed="rId5"/>
          <a:srcRect/>
          <a:stretch>
            <a:fillRect/>
          </a:stretch>
        </p:blipFill>
        <p:spPr bwMode="auto">
          <a:xfrm>
            <a:off x="5029200" y="4267200"/>
            <a:ext cx="3333750" cy="2216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Here are some ecological services the landscape needs to provide humans</a:t>
            </a:r>
            <a:endParaRPr lang="en-US" sz="3200" dirty="0"/>
          </a:p>
        </p:txBody>
      </p:sp>
      <p:sp>
        <p:nvSpPr>
          <p:cNvPr id="46083" name="Content Placeholder 2"/>
          <p:cNvSpPr>
            <a:spLocks noGrp="1"/>
          </p:cNvSpPr>
          <p:nvPr>
            <p:ph idx="1"/>
          </p:nvPr>
        </p:nvSpPr>
        <p:spPr>
          <a:xfrm>
            <a:off x="457200" y="1371600"/>
            <a:ext cx="8229600" cy="4724400"/>
          </a:xfrm>
        </p:spPr>
        <p:txBody>
          <a:bodyPr/>
          <a:lstStyle/>
          <a:p>
            <a:r>
              <a:rPr lang="en-US" sz="2400" smtClean="0"/>
              <a:t>Clean air</a:t>
            </a:r>
          </a:p>
          <a:p>
            <a:r>
              <a:rPr lang="en-US" sz="2400" smtClean="0"/>
              <a:t>Fresh water</a:t>
            </a:r>
          </a:p>
          <a:p>
            <a:r>
              <a:rPr lang="en-US" sz="2400" smtClean="0"/>
              <a:t>Biodiversity</a:t>
            </a:r>
          </a:p>
          <a:p>
            <a:r>
              <a:rPr lang="en-US" sz="2400" smtClean="0"/>
              <a:t>Decomposition of wastes</a:t>
            </a:r>
          </a:p>
          <a:p>
            <a:r>
              <a:rPr lang="en-US" sz="2400" smtClean="0"/>
              <a:t>Soil generation</a:t>
            </a:r>
          </a:p>
          <a:p>
            <a:r>
              <a:rPr lang="en-US" sz="2400" smtClean="0"/>
              <a:t>Forest cover</a:t>
            </a:r>
          </a:p>
          <a:p>
            <a:r>
              <a:rPr lang="en-US" sz="2400" smtClean="0"/>
              <a:t>Pollination</a:t>
            </a:r>
          </a:p>
          <a:p>
            <a:r>
              <a:rPr lang="en-US" sz="2400" smtClean="0"/>
              <a:t>Groundwater recharge through wetlands</a:t>
            </a:r>
          </a:p>
          <a:p>
            <a:r>
              <a:rPr lang="en-US" sz="2400" smtClean="0"/>
              <a:t>Greenhouse  gas mitigation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Logs from the forest"/>
          <p:cNvPicPr>
            <a:picLocks noChangeAspect="1" noChangeArrowheads="1"/>
          </p:cNvPicPr>
          <p:nvPr/>
        </p:nvPicPr>
        <p:blipFill>
          <a:blip r:embed="rId3" cstate="print"/>
          <a:srcRect/>
          <a:stretch>
            <a:fillRect/>
          </a:stretch>
        </p:blipFill>
        <p:spPr bwMode="auto">
          <a:xfrm>
            <a:off x="0" y="2057400"/>
            <a:ext cx="3429000" cy="2584450"/>
          </a:xfrm>
          <a:prstGeom prst="rect">
            <a:avLst/>
          </a:prstGeom>
          <a:noFill/>
          <a:ln w="9525">
            <a:noFill/>
            <a:miter lim="800000"/>
            <a:headEnd/>
            <a:tailEnd/>
          </a:ln>
        </p:spPr>
      </p:pic>
      <p:pic>
        <p:nvPicPr>
          <p:cNvPr id="47107" name="Picture 4" descr="Grasses from the forests"/>
          <p:cNvPicPr>
            <a:picLocks noChangeAspect="1" noChangeArrowheads="1"/>
          </p:cNvPicPr>
          <p:nvPr/>
        </p:nvPicPr>
        <p:blipFill>
          <a:blip r:embed="rId4"/>
          <a:srcRect/>
          <a:stretch>
            <a:fillRect/>
          </a:stretch>
        </p:blipFill>
        <p:spPr bwMode="auto">
          <a:xfrm>
            <a:off x="5867400" y="1981200"/>
            <a:ext cx="3276600" cy="2652713"/>
          </a:xfrm>
          <a:prstGeom prst="rect">
            <a:avLst/>
          </a:prstGeom>
          <a:noFill/>
          <a:ln w="9525">
            <a:noFill/>
            <a:miter lim="800000"/>
            <a:headEnd/>
            <a:tailEnd/>
          </a:ln>
        </p:spPr>
      </p:pic>
      <p:sp>
        <p:nvSpPr>
          <p:cNvPr id="47108" name="Text Box 7"/>
          <p:cNvSpPr txBox="1">
            <a:spLocks noChangeArrowheads="1"/>
          </p:cNvSpPr>
          <p:nvPr/>
        </p:nvSpPr>
        <p:spPr bwMode="auto">
          <a:xfrm>
            <a:off x="0" y="228600"/>
            <a:ext cx="9448800" cy="1692275"/>
          </a:xfrm>
          <a:prstGeom prst="rect">
            <a:avLst/>
          </a:prstGeom>
          <a:noFill/>
          <a:ln w="9525">
            <a:noFill/>
            <a:miter lim="800000"/>
            <a:headEnd/>
            <a:tailEnd/>
          </a:ln>
        </p:spPr>
        <p:txBody>
          <a:bodyPr>
            <a:spAutoFit/>
          </a:bodyPr>
          <a:lstStyle/>
          <a:p>
            <a:pPr algn="ctr">
              <a:spcBef>
                <a:spcPts val="1200"/>
              </a:spcBef>
            </a:pPr>
            <a:r>
              <a:rPr lang="en-US" sz="2800" b="1">
                <a:latin typeface="Comic Sans MS" pitchFamily="66" charset="0"/>
              </a:rPr>
              <a:t>Humans also need forest resources </a:t>
            </a:r>
          </a:p>
          <a:p>
            <a:pPr algn="ctr">
              <a:spcBef>
                <a:spcPts val="1200"/>
              </a:spcBef>
            </a:pPr>
            <a:r>
              <a:rPr lang="en-US" sz="2800" b="1">
                <a:latin typeface="Comic Sans MS" pitchFamily="66" charset="0"/>
              </a:rPr>
              <a:t>But uncontrolled resource harvest degrades </a:t>
            </a:r>
          </a:p>
          <a:p>
            <a:pPr algn="ctr">
              <a:spcBef>
                <a:spcPts val="1200"/>
              </a:spcBef>
            </a:pPr>
            <a:r>
              <a:rPr lang="en-US" sz="2800" b="1">
                <a:latin typeface="Comic Sans MS" pitchFamily="66" charset="0"/>
              </a:rPr>
              <a:t>Both human and tiger habitat</a:t>
            </a:r>
          </a:p>
        </p:txBody>
      </p:sp>
      <p:pic>
        <p:nvPicPr>
          <p:cNvPr id="389122" name="Picture 2" descr="fuelwood"/>
          <p:cNvPicPr>
            <a:picLocks noChangeAspect="1" noChangeArrowheads="1"/>
          </p:cNvPicPr>
          <p:nvPr/>
        </p:nvPicPr>
        <p:blipFill>
          <a:blip r:embed="rId5"/>
          <a:srcRect/>
          <a:stretch>
            <a:fillRect/>
          </a:stretch>
        </p:blipFill>
        <p:spPr bwMode="auto">
          <a:xfrm>
            <a:off x="3048000" y="4432300"/>
            <a:ext cx="3716338" cy="2425700"/>
          </a:xfrm>
          <a:prstGeom prst="rect">
            <a:avLst/>
          </a:prstGeom>
          <a:noFill/>
          <a:effectLst>
            <a:outerShdw dist="89803" dir="2700000" algn="ctr" rotWithShape="0">
              <a:schemeClr val="tx1"/>
            </a:outerShdw>
          </a:effec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9090008"/>
          <p:cNvPicPr>
            <a:picLocks noChangeAspect="1" noChangeArrowheads="1"/>
          </p:cNvPicPr>
          <p:nvPr>
            <p:ph idx="1"/>
          </p:nvPr>
        </p:nvPicPr>
        <p:blipFill>
          <a:blip r:embed="rId3"/>
          <a:srcRect/>
          <a:stretch>
            <a:fillRect/>
          </a:stretch>
        </p:blipFill>
        <p:spPr>
          <a:xfrm>
            <a:off x="0" y="1295400"/>
            <a:ext cx="9144000" cy="5608638"/>
          </a:xfrm>
          <a:noFill/>
        </p:spPr>
      </p:pic>
      <p:sp>
        <p:nvSpPr>
          <p:cNvPr id="391172" name="Text Box 4"/>
          <p:cNvSpPr txBox="1">
            <a:spLocks noChangeArrowheads="1"/>
          </p:cNvSpPr>
          <p:nvPr/>
        </p:nvSpPr>
        <p:spPr bwMode="auto">
          <a:xfrm>
            <a:off x="1878013" y="2697163"/>
            <a:ext cx="1655762" cy="579437"/>
          </a:xfrm>
          <a:prstGeom prst="rect">
            <a:avLst/>
          </a:prstGeom>
          <a:noFill/>
          <a:ln w="9525">
            <a:noFill/>
            <a:miter lim="800000"/>
            <a:headEnd/>
            <a:tailEnd/>
          </a:ln>
          <a:effectLst>
            <a:outerShdw dist="53882" dir="2700000" algn="ctr" rotWithShape="0">
              <a:schemeClr val="tx1"/>
            </a:outerShdw>
          </a:effectLst>
        </p:spPr>
        <p:txBody>
          <a:bodyPr wrap="none">
            <a:spAutoFit/>
          </a:bodyPr>
          <a:lstStyle/>
          <a:p>
            <a:pPr algn="ctr">
              <a:spcBef>
                <a:spcPct val="50000"/>
              </a:spcBef>
              <a:defRPr/>
            </a:pPr>
            <a:r>
              <a:rPr lang="en-US" sz="3200" b="1" dirty="0">
                <a:solidFill>
                  <a:schemeClr val="bg2"/>
                </a:solidFill>
                <a:latin typeface="Comic Sans MS" pitchFamily="66" charset="0"/>
              </a:rPr>
              <a:t>Forests</a:t>
            </a:r>
            <a:endParaRPr lang="en-US" sz="1400" dirty="0">
              <a:solidFill>
                <a:schemeClr val="bg2"/>
              </a:solidFill>
              <a:latin typeface="Comic Sans MS" pitchFamily="66" charset="0"/>
            </a:endParaRPr>
          </a:p>
        </p:txBody>
      </p:sp>
      <p:sp>
        <p:nvSpPr>
          <p:cNvPr id="391173" name="Text Box 5"/>
          <p:cNvSpPr txBox="1">
            <a:spLocks noChangeArrowheads="1"/>
          </p:cNvSpPr>
          <p:nvPr/>
        </p:nvSpPr>
        <p:spPr bwMode="auto">
          <a:xfrm>
            <a:off x="1927225" y="4525963"/>
            <a:ext cx="1728788" cy="579437"/>
          </a:xfrm>
          <a:prstGeom prst="rect">
            <a:avLst/>
          </a:prstGeom>
          <a:noFill/>
          <a:ln w="9525">
            <a:noFill/>
            <a:miter lim="800000"/>
            <a:headEnd/>
            <a:tailEnd/>
          </a:ln>
          <a:effectLst>
            <a:outerShdw dist="53882" dir="2700000" algn="ctr" rotWithShape="0">
              <a:schemeClr val="tx1"/>
            </a:outerShdw>
          </a:effectLst>
        </p:spPr>
        <p:txBody>
          <a:bodyPr wrap="none">
            <a:spAutoFit/>
          </a:bodyPr>
          <a:lstStyle/>
          <a:p>
            <a:pPr algn="ctr">
              <a:spcBef>
                <a:spcPct val="50000"/>
              </a:spcBef>
              <a:defRPr/>
            </a:pPr>
            <a:r>
              <a:rPr lang="en-US" sz="3200" b="1" dirty="0">
                <a:solidFill>
                  <a:schemeClr val="bg2"/>
                </a:solidFill>
                <a:latin typeface="Comic Sans MS" pitchFamily="66" charset="0"/>
              </a:rPr>
              <a:t>Wildlife</a:t>
            </a:r>
            <a:endParaRPr lang="en-US" sz="1400" dirty="0">
              <a:solidFill>
                <a:schemeClr val="bg2"/>
              </a:solidFill>
              <a:latin typeface="Comic Sans MS" pitchFamily="66" charset="0"/>
            </a:endParaRPr>
          </a:p>
        </p:txBody>
      </p:sp>
      <p:sp>
        <p:nvSpPr>
          <p:cNvPr id="391174" name="Text Box 6"/>
          <p:cNvSpPr txBox="1">
            <a:spLocks noChangeArrowheads="1"/>
          </p:cNvSpPr>
          <p:nvPr/>
        </p:nvSpPr>
        <p:spPr bwMode="auto">
          <a:xfrm>
            <a:off x="5165725" y="4525963"/>
            <a:ext cx="1846263" cy="579437"/>
          </a:xfrm>
          <a:prstGeom prst="rect">
            <a:avLst/>
          </a:prstGeom>
          <a:noFill/>
          <a:ln w="9525">
            <a:noFill/>
            <a:miter lim="800000"/>
            <a:headEnd/>
            <a:tailEnd/>
          </a:ln>
          <a:effectLst>
            <a:outerShdw dist="53882" dir="2700000" algn="ctr" rotWithShape="0">
              <a:schemeClr val="tx1"/>
            </a:outerShdw>
          </a:effectLst>
        </p:spPr>
        <p:txBody>
          <a:bodyPr wrap="none">
            <a:spAutoFit/>
          </a:bodyPr>
          <a:lstStyle/>
          <a:p>
            <a:pPr algn="ctr">
              <a:spcBef>
                <a:spcPct val="50000"/>
              </a:spcBef>
              <a:defRPr/>
            </a:pPr>
            <a:r>
              <a:rPr lang="en-US" sz="3200" b="1">
                <a:solidFill>
                  <a:schemeClr val="bg2"/>
                </a:solidFill>
                <a:latin typeface="Comic Sans MS" pitchFamily="66" charset="0"/>
              </a:rPr>
              <a:t>Partners</a:t>
            </a:r>
            <a:endParaRPr lang="en-US" sz="1400">
              <a:solidFill>
                <a:schemeClr val="bg2"/>
              </a:solidFill>
              <a:latin typeface="Comic Sans MS" pitchFamily="66" charset="0"/>
            </a:endParaRPr>
          </a:p>
        </p:txBody>
      </p:sp>
      <p:sp>
        <p:nvSpPr>
          <p:cNvPr id="391175" name="Text Box 7"/>
          <p:cNvSpPr txBox="1">
            <a:spLocks noChangeArrowheads="1"/>
          </p:cNvSpPr>
          <p:nvPr/>
        </p:nvSpPr>
        <p:spPr bwMode="auto">
          <a:xfrm>
            <a:off x="4757738" y="2697163"/>
            <a:ext cx="2557462" cy="579437"/>
          </a:xfrm>
          <a:prstGeom prst="rect">
            <a:avLst/>
          </a:prstGeom>
          <a:noFill/>
          <a:ln w="9525">
            <a:noFill/>
            <a:miter lim="800000"/>
            <a:headEnd/>
            <a:tailEnd/>
          </a:ln>
          <a:effectLst>
            <a:outerShdw dist="53882" dir="2700000" algn="ctr" rotWithShape="0">
              <a:schemeClr val="tx1"/>
            </a:outerShdw>
          </a:effectLst>
        </p:spPr>
        <p:txBody>
          <a:bodyPr wrap="none">
            <a:spAutoFit/>
          </a:bodyPr>
          <a:lstStyle/>
          <a:p>
            <a:pPr algn="ctr">
              <a:spcBef>
                <a:spcPct val="50000"/>
              </a:spcBef>
              <a:defRPr/>
            </a:pPr>
            <a:r>
              <a:rPr lang="en-US" sz="3200" b="1" dirty="0">
                <a:solidFill>
                  <a:schemeClr val="bg2"/>
                </a:solidFill>
                <a:latin typeface="Comic Sans MS" pitchFamily="66" charset="0"/>
              </a:rPr>
              <a:t>Local People</a:t>
            </a:r>
            <a:endParaRPr lang="en-US" sz="1400" dirty="0">
              <a:solidFill>
                <a:schemeClr val="bg2"/>
              </a:solidFill>
              <a:latin typeface="Comic Sans MS" pitchFamily="66" charset="0"/>
            </a:endParaRPr>
          </a:p>
        </p:txBody>
      </p:sp>
      <p:sp>
        <p:nvSpPr>
          <p:cNvPr id="391176" name="Line 8"/>
          <p:cNvSpPr>
            <a:spLocks noChangeShapeType="1"/>
          </p:cNvSpPr>
          <p:nvPr/>
        </p:nvSpPr>
        <p:spPr bwMode="auto">
          <a:xfrm>
            <a:off x="2668588" y="3322638"/>
            <a:ext cx="0" cy="1066800"/>
          </a:xfrm>
          <a:prstGeom prst="line">
            <a:avLst/>
          </a:prstGeom>
          <a:noFill/>
          <a:ln w="76200">
            <a:solidFill>
              <a:srgbClr val="FFCC00"/>
            </a:solidFill>
            <a:round/>
            <a:headEnd type="triangle" w="med" len="med"/>
            <a:tailEnd type="triangle" w="med" len="med"/>
          </a:ln>
          <a:effectLst>
            <a:outerShdw dist="45791" dir="3378596" algn="ctr" rotWithShape="0">
              <a:schemeClr val="tx1"/>
            </a:outerShdw>
          </a:effectLst>
        </p:spPr>
        <p:txBody>
          <a:bodyPr wrap="none" anchor="ctr"/>
          <a:lstStyle/>
          <a:p>
            <a:pPr algn="ctr" eaLnBrk="0" hangingPunct="0">
              <a:defRPr/>
            </a:pPr>
            <a:endParaRPr lang="en-US">
              <a:cs typeface="+mn-cs"/>
            </a:endParaRPr>
          </a:p>
        </p:txBody>
      </p:sp>
      <p:sp>
        <p:nvSpPr>
          <p:cNvPr id="391177" name="Line 9"/>
          <p:cNvSpPr>
            <a:spLocks noChangeShapeType="1"/>
          </p:cNvSpPr>
          <p:nvPr/>
        </p:nvSpPr>
        <p:spPr bwMode="auto">
          <a:xfrm>
            <a:off x="6021388" y="3346450"/>
            <a:ext cx="0" cy="1066800"/>
          </a:xfrm>
          <a:prstGeom prst="line">
            <a:avLst/>
          </a:prstGeom>
          <a:noFill/>
          <a:ln w="76200">
            <a:solidFill>
              <a:srgbClr val="FFCC00"/>
            </a:solidFill>
            <a:round/>
            <a:headEnd type="triangle" w="med" len="med"/>
            <a:tailEnd type="triangle" w="med" len="med"/>
          </a:ln>
          <a:effectLst>
            <a:outerShdw dist="45791" dir="3378596" algn="ctr" rotWithShape="0">
              <a:schemeClr val="tx1"/>
            </a:outerShdw>
          </a:effectLst>
        </p:spPr>
        <p:txBody>
          <a:bodyPr wrap="none" anchor="ctr"/>
          <a:lstStyle/>
          <a:p>
            <a:pPr algn="ctr" eaLnBrk="0" hangingPunct="0">
              <a:defRPr/>
            </a:pPr>
            <a:endParaRPr lang="en-US">
              <a:cs typeface="+mn-cs"/>
            </a:endParaRPr>
          </a:p>
        </p:txBody>
      </p:sp>
      <p:sp>
        <p:nvSpPr>
          <p:cNvPr id="391178" name="Line 10"/>
          <p:cNvSpPr>
            <a:spLocks noChangeShapeType="1"/>
          </p:cNvSpPr>
          <p:nvPr/>
        </p:nvSpPr>
        <p:spPr bwMode="auto">
          <a:xfrm>
            <a:off x="3735388" y="4870450"/>
            <a:ext cx="1066800" cy="0"/>
          </a:xfrm>
          <a:prstGeom prst="line">
            <a:avLst/>
          </a:prstGeom>
          <a:noFill/>
          <a:ln w="76200">
            <a:solidFill>
              <a:srgbClr val="FFCC00"/>
            </a:solidFill>
            <a:round/>
            <a:headEnd type="triangle" w="med" len="med"/>
            <a:tailEnd type="triangle" w="med" len="med"/>
          </a:ln>
          <a:effectLst>
            <a:outerShdw dist="45791" dir="3378596" algn="ctr" rotWithShape="0">
              <a:schemeClr val="tx1"/>
            </a:outerShdw>
          </a:effectLst>
        </p:spPr>
        <p:txBody>
          <a:bodyPr wrap="none" anchor="ctr"/>
          <a:lstStyle/>
          <a:p>
            <a:pPr algn="ctr" eaLnBrk="0" hangingPunct="0">
              <a:defRPr/>
            </a:pPr>
            <a:endParaRPr lang="en-US">
              <a:cs typeface="+mn-cs"/>
            </a:endParaRPr>
          </a:p>
        </p:txBody>
      </p:sp>
      <p:sp>
        <p:nvSpPr>
          <p:cNvPr id="391179" name="Line 11"/>
          <p:cNvSpPr>
            <a:spLocks noChangeShapeType="1"/>
          </p:cNvSpPr>
          <p:nvPr/>
        </p:nvSpPr>
        <p:spPr bwMode="auto">
          <a:xfrm>
            <a:off x="3735388" y="3041650"/>
            <a:ext cx="1066800" cy="0"/>
          </a:xfrm>
          <a:prstGeom prst="line">
            <a:avLst/>
          </a:prstGeom>
          <a:noFill/>
          <a:ln w="76200">
            <a:solidFill>
              <a:srgbClr val="FFCC00"/>
            </a:solidFill>
            <a:round/>
            <a:headEnd type="triangle" w="med" len="med"/>
            <a:tailEnd type="triangle" w="med" len="med"/>
          </a:ln>
          <a:effectLst>
            <a:outerShdw dist="45791" dir="3378596" algn="ctr" rotWithShape="0">
              <a:schemeClr val="tx1"/>
            </a:outerShdw>
          </a:effectLst>
        </p:spPr>
        <p:txBody>
          <a:bodyPr wrap="none" anchor="ctr"/>
          <a:lstStyle/>
          <a:p>
            <a:pPr algn="ctr" eaLnBrk="0" hangingPunct="0">
              <a:defRPr/>
            </a:pPr>
            <a:endParaRPr lang="en-US">
              <a:cs typeface="+mn-cs"/>
            </a:endParaRPr>
          </a:p>
        </p:txBody>
      </p:sp>
      <p:sp>
        <p:nvSpPr>
          <p:cNvPr id="391180" name="Line 12"/>
          <p:cNvSpPr>
            <a:spLocks noChangeShapeType="1"/>
          </p:cNvSpPr>
          <p:nvPr/>
        </p:nvSpPr>
        <p:spPr bwMode="auto">
          <a:xfrm>
            <a:off x="3354388" y="3346450"/>
            <a:ext cx="1828800" cy="1219200"/>
          </a:xfrm>
          <a:prstGeom prst="line">
            <a:avLst/>
          </a:prstGeom>
          <a:noFill/>
          <a:ln w="76200">
            <a:solidFill>
              <a:srgbClr val="FFCC00"/>
            </a:solidFill>
            <a:round/>
            <a:headEnd type="triangle" w="med" len="med"/>
            <a:tailEnd type="triangle" w="med" len="med"/>
          </a:ln>
          <a:effectLst>
            <a:outerShdw dist="45791" dir="3378596" algn="ctr" rotWithShape="0">
              <a:schemeClr val="tx1"/>
            </a:outerShdw>
          </a:effectLst>
        </p:spPr>
        <p:txBody>
          <a:bodyPr wrap="none" anchor="ctr"/>
          <a:lstStyle/>
          <a:p>
            <a:pPr algn="ctr" eaLnBrk="0" hangingPunct="0">
              <a:defRPr/>
            </a:pPr>
            <a:endParaRPr lang="en-US">
              <a:cs typeface="+mn-cs"/>
            </a:endParaRPr>
          </a:p>
        </p:txBody>
      </p:sp>
      <p:sp>
        <p:nvSpPr>
          <p:cNvPr id="391181" name="Line 13"/>
          <p:cNvSpPr>
            <a:spLocks noChangeShapeType="1"/>
          </p:cNvSpPr>
          <p:nvPr/>
        </p:nvSpPr>
        <p:spPr bwMode="auto">
          <a:xfrm flipV="1">
            <a:off x="3430588" y="3422650"/>
            <a:ext cx="1905000" cy="1066800"/>
          </a:xfrm>
          <a:prstGeom prst="line">
            <a:avLst/>
          </a:prstGeom>
          <a:noFill/>
          <a:ln w="76200">
            <a:solidFill>
              <a:srgbClr val="FFCC00"/>
            </a:solidFill>
            <a:round/>
            <a:headEnd type="triangle" w="med" len="med"/>
            <a:tailEnd type="triangle" w="med" len="med"/>
          </a:ln>
          <a:effectLst>
            <a:outerShdw dist="45791" dir="3378596" algn="ctr" rotWithShape="0">
              <a:schemeClr val="tx1"/>
            </a:outerShdw>
          </a:effectLst>
        </p:spPr>
        <p:txBody>
          <a:bodyPr wrap="none" anchor="ctr"/>
          <a:lstStyle/>
          <a:p>
            <a:pPr algn="ctr" eaLnBrk="0" hangingPunct="0">
              <a:defRPr/>
            </a:pPr>
            <a:endParaRPr lang="en-US">
              <a:cs typeface="+mn-cs"/>
            </a:endParaRPr>
          </a:p>
        </p:txBody>
      </p:sp>
      <p:sp>
        <p:nvSpPr>
          <p:cNvPr id="48141" name="Rectangle 14"/>
          <p:cNvSpPr>
            <a:spLocks noChangeArrowheads="1"/>
          </p:cNvSpPr>
          <p:nvPr/>
        </p:nvSpPr>
        <p:spPr bwMode="auto">
          <a:xfrm>
            <a:off x="1524000" y="2362200"/>
            <a:ext cx="6096000" cy="3048000"/>
          </a:xfrm>
          <a:prstGeom prst="rect">
            <a:avLst/>
          </a:prstGeom>
          <a:noFill/>
          <a:ln w="57150">
            <a:solidFill>
              <a:srgbClr val="FF3607"/>
            </a:solidFill>
            <a:miter lim="800000"/>
            <a:headEnd/>
            <a:tailEnd/>
          </a:ln>
        </p:spPr>
        <p:txBody>
          <a:bodyPr wrap="none" anchor="ctr"/>
          <a:lstStyle/>
          <a:p>
            <a:pPr algn="ctr" eaLnBrk="0" hangingPunct="0"/>
            <a:endParaRPr lang="en-US"/>
          </a:p>
        </p:txBody>
      </p:sp>
      <p:sp>
        <p:nvSpPr>
          <p:cNvPr id="48142" name="TextBox 15"/>
          <p:cNvSpPr txBox="1">
            <a:spLocks noChangeArrowheads="1"/>
          </p:cNvSpPr>
          <p:nvPr/>
        </p:nvSpPr>
        <p:spPr bwMode="auto">
          <a:xfrm>
            <a:off x="420688" y="228600"/>
            <a:ext cx="8105775" cy="1077913"/>
          </a:xfrm>
          <a:prstGeom prst="rect">
            <a:avLst/>
          </a:prstGeom>
          <a:noFill/>
          <a:ln w="9525">
            <a:noFill/>
            <a:miter lim="800000"/>
            <a:headEnd/>
            <a:tailEnd/>
          </a:ln>
        </p:spPr>
        <p:txBody>
          <a:bodyPr wrap="none">
            <a:spAutoFit/>
          </a:bodyPr>
          <a:lstStyle/>
          <a:p>
            <a:r>
              <a:rPr lang="en-US" sz="3200"/>
              <a:t>Formation of community forest user groups:</a:t>
            </a:r>
          </a:p>
          <a:p>
            <a:r>
              <a:rPr lang="en-US" sz="3200"/>
              <a:t>Local management to achieve sustainablity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9117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9117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9117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391175"/>
                                        </p:tgtEl>
                                        <p:attrNameLst>
                                          <p:attrName>style.visibility</p:attrName>
                                        </p:attrNameLst>
                                      </p:cBhvr>
                                      <p:to>
                                        <p:strVal val="visible"/>
                                      </p:to>
                                    </p:set>
                                  </p:childTnLst>
                                </p:cTn>
                              </p:par>
                            </p:childTnLst>
                          </p:cTn>
                        </p:par>
                        <p:par>
                          <p:cTn id="16" fill="hold">
                            <p:stCondLst>
                              <p:cond delay="2000"/>
                            </p:stCondLst>
                            <p:childTnLst>
                              <p:par>
                                <p:cTn id="17" presetID="4" presetClass="entr" presetSubtype="32" fill="hold" nodeType="afterEffect">
                                  <p:stCondLst>
                                    <p:cond delay="0"/>
                                  </p:stCondLst>
                                  <p:childTnLst>
                                    <p:set>
                                      <p:cBhvr>
                                        <p:cTn id="18" dur="1" fill="hold">
                                          <p:stCondLst>
                                            <p:cond delay="0"/>
                                          </p:stCondLst>
                                        </p:cTn>
                                        <p:tgtEl>
                                          <p:spTgt spid="391176"/>
                                        </p:tgtEl>
                                        <p:attrNameLst>
                                          <p:attrName>style.visibility</p:attrName>
                                        </p:attrNameLst>
                                      </p:cBhvr>
                                      <p:to>
                                        <p:strVal val="visible"/>
                                      </p:to>
                                    </p:set>
                                    <p:animEffect transition="in" filter="box(out)">
                                      <p:cBhvr>
                                        <p:cTn id="19" dur="500"/>
                                        <p:tgtEl>
                                          <p:spTgt spid="391176"/>
                                        </p:tgtEl>
                                      </p:cBhvr>
                                    </p:animEffect>
                                  </p:childTnLst>
                                </p:cTn>
                              </p:par>
                            </p:childTnLst>
                          </p:cTn>
                        </p:par>
                        <p:par>
                          <p:cTn id="20" fill="hold">
                            <p:stCondLst>
                              <p:cond delay="2500"/>
                            </p:stCondLst>
                            <p:childTnLst>
                              <p:par>
                                <p:cTn id="21" presetID="4" presetClass="entr" presetSubtype="32" fill="hold" nodeType="afterEffect">
                                  <p:stCondLst>
                                    <p:cond delay="0"/>
                                  </p:stCondLst>
                                  <p:childTnLst>
                                    <p:set>
                                      <p:cBhvr>
                                        <p:cTn id="22" dur="1" fill="hold">
                                          <p:stCondLst>
                                            <p:cond delay="0"/>
                                          </p:stCondLst>
                                        </p:cTn>
                                        <p:tgtEl>
                                          <p:spTgt spid="391177"/>
                                        </p:tgtEl>
                                        <p:attrNameLst>
                                          <p:attrName>style.visibility</p:attrName>
                                        </p:attrNameLst>
                                      </p:cBhvr>
                                      <p:to>
                                        <p:strVal val="visible"/>
                                      </p:to>
                                    </p:set>
                                    <p:animEffect transition="in" filter="box(out)">
                                      <p:cBhvr>
                                        <p:cTn id="23" dur="500"/>
                                        <p:tgtEl>
                                          <p:spTgt spid="391177"/>
                                        </p:tgtEl>
                                      </p:cBhvr>
                                    </p:animEffect>
                                  </p:childTnLst>
                                </p:cTn>
                              </p:par>
                            </p:childTnLst>
                          </p:cTn>
                        </p:par>
                        <p:par>
                          <p:cTn id="24" fill="hold">
                            <p:stCondLst>
                              <p:cond delay="3000"/>
                            </p:stCondLst>
                            <p:childTnLst>
                              <p:par>
                                <p:cTn id="25" presetID="4" presetClass="entr" presetSubtype="32" fill="hold" nodeType="afterEffect">
                                  <p:stCondLst>
                                    <p:cond delay="0"/>
                                  </p:stCondLst>
                                  <p:childTnLst>
                                    <p:set>
                                      <p:cBhvr>
                                        <p:cTn id="26" dur="1" fill="hold">
                                          <p:stCondLst>
                                            <p:cond delay="0"/>
                                          </p:stCondLst>
                                        </p:cTn>
                                        <p:tgtEl>
                                          <p:spTgt spid="391178"/>
                                        </p:tgtEl>
                                        <p:attrNameLst>
                                          <p:attrName>style.visibility</p:attrName>
                                        </p:attrNameLst>
                                      </p:cBhvr>
                                      <p:to>
                                        <p:strVal val="visible"/>
                                      </p:to>
                                    </p:set>
                                    <p:animEffect transition="in" filter="box(out)">
                                      <p:cBhvr>
                                        <p:cTn id="27" dur="500"/>
                                        <p:tgtEl>
                                          <p:spTgt spid="391178"/>
                                        </p:tgtEl>
                                      </p:cBhvr>
                                    </p:animEffect>
                                  </p:childTnLst>
                                </p:cTn>
                              </p:par>
                            </p:childTnLst>
                          </p:cTn>
                        </p:par>
                        <p:par>
                          <p:cTn id="28" fill="hold">
                            <p:stCondLst>
                              <p:cond delay="3500"/>
                            </p:stCondLst>
                            <p:childTnLst>
                              <p:par>
                                <p:cTn id="29" presetID="4" presetClass="entr" presetSubtype="32" fill="hold" nodeType="afterEffect">
                                  <p:stCondLst>
                                    <p:cond delay="0"/>
                                  </p:stCondLst>
                                  <p:childTnLst>
                                    <p:set>
                                      <p:cBhvr>
                                        <p:cTn id="30" dur="1" fill="hold">
                                          <p:stCondLst>
                                            <p:cond delay="0"/>
                                          </p:stCondLst>
                                        </p:cTn>
                                        <p:tgtEl>
                                          <p:spTgt spid="391179"/>
                                        </p:tgtEl>
                                        <p:attrNameLst>
                                          <p:attrName>style.visibility</p:attrName>
                                        </p:attrNameLst>
                                      </p:cBhvr>
                                      <p:to>
                                        <p:strVal val="visible"/>
                                      </p:to>
                                    </p:set>
                                    <p:animEffect transition="in" filter="box(out)">
                                      <p:cBhvr>
                                        <p:cTn id="31" dur="500"/>
                                        <p:tgtEl>
                                          <p:spTgt spid="391179"/>
                                        </p:tgtEl>
                                      </p:cBhvr>
                                    </p:animEffect>
                                  </p:childTnLst>
                                </p:cTn>
                              </p:par>
                            </p:childTnLst>
                          </p:cTn>
                        </p:par>
                        <p:par>
                          <p:cTn id="32" fill="hold">
                            <p:stCondLst>
                              <p:cond delay="4000"/>
                            </p:stCondLst>
                            <p:childTnLst>
                              <p:par>
                                <p:cTn id="33" presetID="4" presetClass="entr" presetSubtype="32" fill="hold" nodeType="afterEffect">
                                  <p:stCondLst>
                                    <p:cond delay="0"/>
                                  </p:stCondLst>
                                  <p:childTnLst>
                                    <p:set>
                                      <p:cBhvr>
                                        <p:cTn id="34" dur="1" fill="hold">
                                          <p:stCondLst>
                                            <p:cond delay="0"/>
                                          </p:stCondLst>
                                        </p:cTn>
                                        <p:tgtEl>
                                          <p:spTgt spid="391180"/>
                                        </p:tgtEl>
                                        <p:attrNameLst>
                                          <p:attrName>style.visibility</p:attrName>
                                        </p:attrNameLst>
                                      </p:cBhvr>
                                      <p:to>
                                        <p:strVal val="visible"/>
                                      </p:to>
                                    </p:set>
                                    <p:animEffect transition="in" filter="box(out)">
                                      <p:cBhvr>
                                        <p:cTn id="35" dur="500"/>
                                        <p:tgtEl>
                                          <p:spTgt spid="391180"/>
                                        </p:tgtEl>
                                      </p:cBhvr>
                                    </p:animEffect>
                                  </p:childTnLst>
                                </p:cTn>
                              </p:par>
                            </p:childTnLst>
                          </p:cTn>
                        </p:par>
                        <p:par>
                          <p:cTn id="36" fill="hold">
                            <p:stCondLst>
                              <p:cond delay="4500"/>
                            </p:stCondLst>
                            <p:childTnLst>
                              <p:par>
                                <p:cTn id="37" presetID="4" presetClass="entr" presetSubtype="32" fill="hold" nodeType="afterEffect">
                                  <p:stCondLst>
                                    <p:cond delay="0"/>
                                  </p:stCondLst>
                                  <p:childTnLst>
                                    <p:set>
                                      <p:cBhvr>
                                        <p:cTn id="38" dur="1" fill="hold">
                                          <p:stCondLst>
                                            <p:cond delay="0"/>
                                          </p:stCondLst>
                                        </p:cTn>
                                        <p:tgtEl>
                                          <p:spTgt spid="391181"/>
                                        </p:tgtEl>
                                        <p:attrNameLst>
                                          <p:attrName>style.visibility</p:attrName>
                                        </p:attrNameLst>
                                      </p:cBhvr>
                                      <p:to>
                                        <p:strVal val="visible"/>
                                      </p:to>
                                    </p:set>
                                    <p:animEffect transition="in" filter="box(out)">
                                      <p:cBhvr>
                                        <p:cTn id="39" dur="500"/>
                                        <p:tgtEl>
                                          <p:spTgt spid="391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2" grpId="0" autoUpdateAnimBg="0"/>
      <p:bldP spid="391173" grpId="0" autoUpdateAnimBg="0"/>
      <p:bldP spid="391174" grpId="0" autoUpdateAnimBg="0"/>
      <p:bldP spid="391175"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2765425" y="331788"/>
            <a:ext cx="3416300" cy="519112"/>
          </a:xfrm>
          <a:prstGeom prst="rect">
            <a:avLst/>
          </a:prstGeom>
          <a:noFill/>
          <a:ln w="9525">
            <a:noFill/>
            <a:miter lim="800000"/>
            <a:headEnd/>
            <a:tailEnd/>
          </a:ln>
        </p:spPr>
        <p:txBody>
          <a:bodyPr wrap="none">
            <a:spAutoFit/>
          </a:bodyPr>
          <a:lstStyle/>
          <a:p>
            <a:pPr algn="ctr">
              <a:spcBef>
                <a:spcPct val="50000"/>
              </a:spcBef>
            </a:pPr>
            <a:r>
              <a:rPr lang="en-US" sz="2800" b="1">
                <a:latin typeface="Comic Sans MS" pitchFamily="66" charset="0"/>
              </a:rPr>
              <a:t>Forest Restoration</a:t>
            </a:r>
          </a:p>
        </p:txBody>
      </p:sp>
      <p:pic>
        <p:nvPicPr>
          <p:cNvPr id="1028" name="Picture 3" descr="ph7"/>
          <p:cNvPicPr>
            <a:picLocks noChangeAspect="1" noChangeArrowheads="1"/>
          </p:cNvPicPr>
          <p:nvPr/>
        </p:nvPicPr>
        <p:blipFill>
          <a:blip r:embed="rId4"/>
          <a:srcRect l="4422" r="864" b="3871"/>
          <a:stretch>
            <a:fillRect/>
          </a:stretch>
        </p:blipFill>
        <p:spPr bwMode="auto">
          <a:xfrm>
            <a:off x="0" y="1292225"/>
            <a:ext cx="3886200" cy="2641600"/>
          </a:xfrm>
          <a:prstGeom prst="rect">
            <a:avLst/>
          </a:prstGeom>
          <a:noFill/>
          <a:ln w="9525">
            <a:noFill/>
            <a:miter lim="800000"/>
            <a:headEnd/>
            <a:tailEnd/>
          </a:ln>
        </p:spPr>
      </p:pic>
      <p:sp>
        <p:nvSpPr>
          <p:cNvPr id="1029" name="Text Box 4"/>
          <p:cNvSpPr txBox="1">
            <a:spLocks noChangeArrowheads="1"/>
          </p:cNvSpPr>
          <p:nvPr/>
        </p:nvSpPr>
        <p:spPr bwMode="auto">
          <a:xfrm>
            <a:off x="4251325" y="2041525"/>
            <a:ext cx="4892675" cy="1768475"/>
          </a:xfrm>
          <a:prstGeom prst="rect">
            <a:avLst/>
          </a:prstGeom>
          <a:noFill/>
          <a:ln w="9525">
            <a:noFill/>
            <a:miter lim="800000"/>
            <a:headEnd/>
            <a:tailEnd/>
          </a:ln>
        </p:spPr>
        <p:txBody>
          <a:bodyPr>
            <a:spAutoFit/>
          </a:bodyPr>
          <a:lstStyle/>
          <a:p>
            <a:pPr algn="ctr">
              <a:spcBef>
                <a:spcPct val="50000"/>
              </a:spcBef>
              <a:buFontTx/>
              <a:buChar char="-"/>
            </a:pPr>
            <a:r>
              <a:rPr lang="en-US" sz="2000" b="1">
                <a:latin typeface="Comic Sans MS" pitchFamily="66" charset="0"/>
              </a:rPr>
              <a:t> Plantation</a:t>
            </a:r>
          </a:p>
          <a:p>
            <a:pPr algn="ctr">
              <a:spcBef>
                <a:spcPct val="50000"/>
              </a:spcBef>
              <a:buFontTx/>
              <a:buChar char="-"/>
            </a:pPr>
            <a:r>
              <a:rPr lang="en-US" sz="2000" b="1">
                <a:latin typeface="Comic Sans MS" pitchFamily="66" charset="0"/>
              </a:rPr>
              <a:t> Natural Regeneration</a:t>
            </a:r>
          </a:p>
          <a:p>
            <a:pPr algn="ctr">
              <a:spcBef>
                <a:spcPct val="50000"/>
              </a:spcBef>
              <a:buFontTx/>
              <a:buChar char="-"/>
            </a:pPr>
            <a:r>
              <a:rPr lang="en-US" sz="2000" b="1">
                <a:latin typeface="Comic Sans MS" pitchFamily="66" charset="0"/>
              </a:rPr>
              <a:t> Community Forestry</a:t>
            </a:r>
          </a:p>
          <a:p>
            <a:pPr algn="ctr">
              <a:spcBef>
                <a:spcPct val="50000"/>
              </a:spcBef>
              <a:buFontTx/>
              <a:buChar char="-"/>
            </a:pPr>
            <a:r>
              <a:rPr lang="en-US" sz="2000" b="1">
                <a:latin typeface="Comic Sans MS" pitchFamily="66" charset="0"/>
              </a:rPr>
              <a:t> Capacity Building</a:t>
            </a:r>
          </a:p>
        </p:txBody>
      </p:sp>
      <p:pic>
        <p:nvPicPr>
          <p:cNvPr id="1030" name="Picture 5" descr="Discussion on CF workplan,Krishnapur-2,khalagoth"/>
          <p:cNvPicPr>
            <a:picLocks noChangeAspect="1" noChangeArrowheads="1"/>
          </p:cNvPicPr>
          <p:nvPr/>
        </p:nvPicPr>
        <p:blipFill>
          <a:blip r:embed="rId5"/>
          <a:srcRect r="2805"/>
          <a:stretch>
            <a:fillRect/>
          </a:stretch>
        </p:blipFill>
        <p:spPr bwMode="auto">
          <a:xfrm>
            <a:off x="0" y="4348163"/>
            <a:ext cx="3924300" cy="2536825"/>
          </a:xfrm>
          <a:prstGeom prst="rect">
            <a:avLst/>
          </a:prstGeom>
          <a:noFill/>
          <a:ln w="9525">
            <a:noFill/>
            <a:miter lim="800000"/>
            <a:headEnd/>
            <a:tailEnd/>
          </a:ln>
        </p:spPr>
      </p:pic>
      <p:graphicFrame>
        <p:nvGraphicFramePr>
          <p:cNvPr id="1026" name="Object 6"/>
          <p:cNvGraphicFramePr>
            <a:graphicFrameLocks noChangeAspect="1"/>
          </p:cNvGraphicFramePr>
          <p:nvPr/>
        </p:nvGraphicFramePr>
        <p:xfrm>
          <a:off x="5461000" y="4110038"/>
          <a:ext cx="3683000" cy="2747962"/>
        </p:xfrm>
        <a:graphic>
          <a:graphicData uri="http://schemas.openxmlformats.org/presentationml/2006/ole">
            <p:oleObj spid="_x0000_s1026" name="Slide" r:id="rId6" imgW="4543143" imgH="3391200" progId="PowerPoint.Slide.8">
              <p:embed/>
            </p:oleObj>
          </a:graphicData>
        </a:graphic>
      </p:graphicFrame>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4327525" y="242888"/>
            <a:ext cx="184150" cy="304800"/>
          </a:xfrm>
          <a:prstGeom prst="rect">
            <a:avLst/>
          </a:prstGeom>
          <a:noFill/>
          <a:ln w="9525">
            <a:noFill/>
            <a:miter lim="800000"/>
            <a:headEnd/>
            <a:tailEnd/>
          </a:ln>
        </p:spPr>
        <p:txBody>
          <a:bodyPr wrap="none">
            <a:spAutoFit/>
          </a:bodyPr>
          <a:lstStyle/>
          <a:p>
            <a:pPr algn="ctr" eaLnBrk="0" hangingPunct="0">
              <a:spcBef>
                <a:spcPct val="50000"/>
              </a:spcBef>
            </a:pPr>
            <a:endParaRPr lang="en-GB" sz="1400">
              <a:solidFill>
                <a:schemeClr val="bg1"/>
              </a:solidFill>
              <a:latin typeface="Comic Sans MS" pitchFamily="66" charset="0"/>
            </a:endParaRPr>
          </a:p>
        </p:txBody>
      </p:sp>
      <p:sp>
        <p:nvSpPr>
          <p:cNvPr id="49155" name="Text Box 3"/>
          <p:cNvSpPr txBox="1">
            <a:spLocks noChangeArrowheads="1"/>
          </p:cNvSpPr>
          <p:nvPr/>
        </p:nvSpPr>
        <p:spPr bwMode="auto">
          <a:xfrm>
            <a:off x="5791200" y="155575"/>
            <a:ext cx="184150" cy="366713"/>
          </a:xfrm>
          <a:prstGeom prst="rect">
            <a:avLst/>
          </a:prstGeom>
          <a:noFill/>
          <a:ln w="9525">
            <a:noFill/>
            <a:miter lim="800000"/>
            <a:headEnd/>
            <a:tailEnd/>
          </a:ln>
        </p:spPr>
        <p:txBody>
          <a:bodyPr wrap="none">
            <a:spAutoFit/>
          </a:bodyPr>
          <a:lstStyle/>
          <a:p>
            <a:pPr algn="ctr" eaLnBrk="0" hangingPunct="0">
              <a:spcBef>
                <a:spcPct val="50000"/>
              </a:spcBef>
            </a:pPr>
            <a:endParaRPr lang="en-GB">
              <a:solidFill>
                <a:schemeClr val="bg1"/>
              </a:solidFill>
              <a:latin typeface="Comic Sans MS" pitchFamily="66" charset="0"/>
            </a:endParaRPr>
          </a:p>
        </p:txBody>
      </p:sp>
      <p:pic>
        <p:nvPicPr>
          <p:cNvPr id="49156" name="Picture 4" descr="ph2"/>
          <p:cNvPicPr>
            <a:picLocks noChangeAspect="1" noChangeArrowheads="1"/>
          </p:cNvPicPr>
          <p:nvPr/>
        </p:nvPicPr>
        <p:blipFill>
          <a:blip r:embed="rId3"/>
          <a:srcRect l="7364" r="8527"/>
          <a:stretch>
            <a:fillRect/>
          </a:stretch>
        </p:blipFill>
        <p:spPr bwMode="auto">
          <a:xfrm>
            <a:off x="0" y="1268413"/>
            <a:ext cx="3429000" cy="2695575"/>
          </a:xfrm>
          <a:prstGeom prst="rect">
            <a:avLst/>
          </a:prstGeom>
          <a:noFill/>
          <a:ln w="9525">
            <a:noFill/>
            <a:miter lim="800000"/>
            <a:headEnd/>
            <a:tailEnd/>
          </a:ln>
        </p:spPr>
      </p:pic>
      <p:pic>
        <p:nvPicPr>
          <p:cNvPr id="49157" name="Picture 5" descr="ICS%20in%20Dovan"/>
          <p:cNvPicPr>
            <a:picLocks noChangeAspect="1" noChangeArrowheads="1"/>
          </p:cNvPicPr>
          <p:nvPr/>
        </p:nvPicPr>
        <p:blipFill>
          <a:blip r:embed="rId4"/>
          <a:srcRect b="10060"/>
          <a:stretch>
            <a:fillRect/>
          </a:stretch>
        </p:blipFill>
        <p:spPr bwMode="auto">
          <a:xfrm>
            <a:off x="0" y="3962400"/>
            <a:ext cx="3429000" cy="3006725"/>
          </a:xfrm>
          <a:prstGeom prst="rect">
            <a:avLst/>
          </a:prstGeom>
          <a:noFill/>
          <a:ln w="9525">
            <a:noFill/>
            <a:miter lim="800000"/>
            <a:headEnd/>
            <a:tailEnd/>
          </a:ln>
        </p:spPr>
      </p:pic>
      <p:sp>
        <p:nvSpPr>
          <p:cNvPr id="49158" name="Text Box 6"/>
          <p:cNvSpPr txBox="1">
            <a:spLocks noChangeArrowheads="1"/>
          </p:cNvSpPr>
          <p:nvPr/>
        </p:nvSpPr>
        <p:spPr bwMode="auto">
          <a:xfrm>
            <a:off x="3708400" y="1628775"/>
            <a:ext cx="4892675" cy="1768475"/>
          </a:xfrm>
          <a:prstGeom prst="rect">
            <a:avLst/>
          </a:prstGeom>
          <a:noFill/>
          <a:ln w="9525">
            <a:noFill/>
            <a:miter lim="800000"/>
            <a:headEnd/>
            <a:tailEnd/>
          </a:ln>
        </p:spPr>
        <p:txBody>
          <a:bodyPr>
            <a:spAutoFit/>
          </a:bodyPr>
          <a:lstStyle/>
          <a:p>
            <a:pPr algn="ctr">
              <a:spcBef>
                <a:spcPct val="50000"/>
              </a:spcBef>
            </a:pPr>
            <a:r>
              <a:rPr lang="en-US" sz="2000" b="1">
                <a:latin typeface="Comic Sans MS" pitchFamily="66" charset="0"/>
              </a:rPr>
              <a:t>- Alternate energy</a:t>
            </a:r>
          </a:p>
          <a:p>
            <a:pPr algn="ctr">
              <a:spcBef>
                <a:spcPct val="50000"/>
              </a:spcBef>
            </a:pPr>
            <a:r>
              <a:rPr lang="en-US" sz="2000" b="1">
                <a:latin typeface="Comic Sans MS" pitchFamily="66" charset="0"/>
              </a:rPr>
              <a:t>- Agro-forestry</a:t>
            </a:r>
          </a:p>
          <a:p>
            <a:pPr algn="ctr">
              <a:spcBef>
                <a:spcPct val="50000"/>
              </a:spcBef>
            </a:pPr>
            <a:r>
              <a:rPr lang="en-US" sz="2000" b="1">
                <a:latin typeface="Comic Sans MS" pitchFamily="66" charset="0"/>
              </a:rPr>
              <a:t>- Income generation</a:t>
            </a:r>
          </a:p>
          <a:p>
            <a:pPr algn="ctr">
              <a:spcBef>
                <a:spcPct val="50000"/>
              </a:spcBef>
            </a:pPr>
            <a:r>
              <a:rPr lang="en-US" sz="2000" b="1">
                <a:latin typeface="Comic Sans MS" pitchFamily="66" charset="0"/>
              </a:rPr>
              <a:t>- Local capacity building</a:t>
            </a:r>
          </a:p>
        </p:txBody>
      </p:sp>
      <p:pic>
        <p:nvPicPr>
          <p:cNvPr id="49159" name="Picture 7" descr="ph11"/>
          <p:cNvPicPr>
            <a:picLocks noChangeAspect="1" noChangeArrowheads="1"/>
          </p:cNvPicPr>
          <p:nvPr/>
        </p:nvPicPr>
        <p:blipFill>
          <a:blip r:embed="rId5"/>
          <a:srcRect l="11858" r="5788"/>
          <a:stretch>
            <a:fillRect/>
          </a:stretch>
        </p:blipFill>
        <p:spPr bwMode="auto">
          <a:xfrm>
            <a:off x="5943600" y="4170363"/>
            <a:ext cx="3200400" cy="2687637"/>
          </a:xfrm>
          <a:prstGeom prst="rect">
            <a:avLst/>
          </a:prstGeom>
          <a:noFill/>
          <a:ln w="9525">
            <a:noFill/>
            <a:miter lim="800000"/>
            <a:headEnd/>
            <a:tailEnd/>
          </a:ln>
        </p:spPr>
      </p:pic>
      <p:sp>
        <p:nvSpPr>
          <p:cNvPr id="49160" name="Text Box 8"/>
          <p:cNvSpPr txBox="1">
            <a:spLocks noChangeArrowheads="1"/>
          </p:cNvSpPr>
          <p:nvPr/>
        </p:nvSpPr>
        <p:spPr bwMode="auto">
          <a:xfrm>
            <a:off x="2411413" y="284163"/>
            <a:ext cx="4275137" cy="519112"/>
          </a:xfrm>
          <a:prstGeom prst="rect">
            <a:avLst/>
          </a:prstGeom>
          <a:noFill/>
          <a:ln w="9525">
            <a:noFill/>
            <a:miter lim="800000"/>
            <a:headEnd/>
            <a:tailEnd/>
          </a:ln>
        </p:spPr>
        <p:txBody>
          <a:bodyPr wrap="none">
            <a:spAutoFit/>
          </a:bodyPr>
          <a:lstStyle/>
          <a:p>
            <a:pPr algn="ctr">
              <a:spcBef>
                <a:spcPct val="50000"/>
              </a:spcBef>
            </a:pPr>
            <a:r>
              <a:rPr lang="en-US" sz="2800" b="1">
                <a:latin typeface="Comic Sans MS" pitchFamily="66" charset="0"/>
              </a:rPr>
              <a:t>Sustainable Livelihoods</a:t>
            </a:r>
            <a:r>
              <a:rPr lang="en-US" sz="2800" b="1">
                <a:solidFill>
                  <a:srgbClr val="FFFF00"/>
                </a:solidFill>
                <a:latin typeface="Comic Sans MS" pitchFamily="66" charset="0"/>
              </a:rPr>
              <a:t> </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a:xfrm>
            <a:off x="685800" y="533400"/>
            <a:ext cx="7924800" cy="838200"/>
          </a:xfrm>
        </p:spPr>
        <p:txBody>
          <a:bodyPr/>
          <a:lstStyle/>
          <a:p>
            <a:pPr eaLnBrk="1" hangingPunct="1">
              <a:buFontTx/>
              <a:buNone/>
            </a:pPr>
            <a:r>
              <a:rPr lang="en-US" sz="2800" b="1" smtClean="0">
                <a:solidFill>
                  <a:srgbClr val="CCFF66"/>
                </a:solidFill>
              </a:rPr>
              <a:t>Establishing Network of “Village  Rangers”</a:t>
            </a:r>
          </a:p>
        </p:txBody>
      </p:sp>
      <p:pic>
        <p:nvPicPr>
          <p:cNvPr id="50179" name="Picture 4" descr="enchroa"/>
          <p:cNvPicPr>
            <a:picLocks noChangeAspect="1" noChangeArrowheads="1"/>
          </p:cNvPicPr>
          <p:nvPr/>
        </p:nvPicPr>
        <p:blipFill>
          <a:blip r:embed="rId3"/>
          <a:srcRect/>
          <a:stretch>
            <a:fillRect/>
          </a:stretch>
        </p:blipFill>
        <p:spPr bwMode="auto">
          <a:xfrm>
            <a:off x="762000" y="1676400"/>
            <a:ext cx="7772400" cy="5065713"/>
          </a:xfrm>
          <a:prstGeom prst="rect">
            <a:avLst/>
          </a:prstGeom>
          <a:noFill/>
          <a:ln w="9525">
            <a:noFill/>
            <a:miter lim="800000"/>
            <a:headEnd/>
            <a:tailEnd/>
          </a:ln>
        </p:spPr>
      </p:pic>
      <p:pic>
        <p:nvPicPr>
          <p:cNvPr id="50180" name="Picture 4" descr="VR2"/>
          <p:cNvPicPr>
            <a:picLocks noChangeAspect="1" noChangeArrowheads="1"/>
          </p:cNvPicPr>
          <p:nvPr/>
        </p:nvPicPr>
        <p:blipFill>
          <a:blip r:embed="rId4"/>
          <a:srcRect/>
          <a:stretch>
            <a:fillRect/>
          </a:stretch>
        </p:blipFill>
        <p:spPr bwMode="auto">
          <a:xfrm>
            <a:off x="228600" y="1752600"/>
            <a:ext cx="8534400" cy="54022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7" name="Rectangle 5"/>
          <p:cNvSpPr>
            <a:spLocks noGrp="1" noChangeArrowheads="1"/>
          </p:cNvSpPr>
          <p:nvPr>
            <p:ph type="title"/>
          </p:nvPr>
        </p:nvSpPr>
        <p:spPr>
          <a:xfrm>
            <a:off x="457200" y="228600"/>
            <a:ext cx="8229600" cy="838200"/>
          </a:xfrm>
        </p:spPr>
        <p:txBody>
          <a:bodyPr/>
          <a:lstStyle/>
          <a:p>
            <a:pPr algn="l" eaLnBrk="1" hangingPunct="1">
              <a:defRPr/>
            </a:pPr>
            <a:r>
              <a:rPr lang="en-US" sz="3600" smtClean="0"/>
              <a:t>Participatory mapping tiger distribution</a:t>
            </a:r>
          </a:p>
        </p:txBody>
      </p:sp>
      <p:pic>
        <p:nvPicPr>
          <p:cNvPr id="51203" name="Picture 10" descr="bh"/>
          <p:cNvPicPr>
            <a:picLocks noGrp="1" noChangeAspect="1" noChangeArrowheads="1"/>
          </p:cNvPicPr>
          <p:nvPr>
            <p:ph idx="1"/>
          </p:nvPr>
        </p:nvPicPr>
        <p:blipFill>
          <a:blip r:embed="rId3"/>
          <a:srcRect/>
          <a:stretch>
            <a:fillRect/>
          </a:stretch>
        </p:blipFill>
        <p:spPr>
          <a:xfrm>
            <a:off x="762000" y="969963"/>
            <a:ext cx="7620000" cy="5888037"/>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body" idx="1"/>
          </p:nvPr>
        </p:nvSpPr>
        <p:spPr>
          <a:xfrm>
            <a:off x="990600" y="228600"/>
            <a:ext cx="5791200" cy="1219200"/>
          </a:xfrm>
        </p:spPr>
        <p:txBody>
          <a:bodyPr/>
          <a:lstStyle/>
          <a:p>
            <a:pPr eaLnBrk="1" hangingPunct="1">
              <a:buFontTx/>
              <a:buNone/>
            </a:pPr>
            <a:r>
              <a:rPr lang="en-US" sz="2800" b="1" smtClean="0">
                <a:solidFill>
                  <a:srgbClr val="FFFF00"/>
                </a:solidFill>
              </a:rPr>
              <a:t>Training and Capacity Building of “Village Rangers"</a:t>
            </a:r>
          </a:p>
        </p:txBody>
      </p:sp>
      <p:pic>
        <p:nvPicPr>
          <p:cNvPr id="52227" name="Picture 4" descr="vrtraining"/>
          <p:cNvPicPr>
            <a:picLocks noChangeAspect="1" noChangeArrowheads="1"/>
          </p:cNvPicPr>
          <p:nvPr/>
        </p:nvPicPr>
        <p:blipFill>
          <a:blip r:embed="rId3"/>
          <a:srcRect/>
          <a:stretch>
            <a:fillRect/>
          </a:stretch>
        </p:blipFill>
        <p:spPr bwMode="auto">
          <a:xfrm>
            <a:off x="990600" y="1447800"/>
            <a:ext cx="7315200" cy="5191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1026"/>
          <p:cNvSpPr>
            <a:spLocks noGrp="1" noChangeArrowheads="1"/>
          </p:cNvSpPr>
          <p:nvPr>
            <p:ph type="title"/>
          </p:nvPr>
        </p:nvSpPr>
        <p:spPr>
          <a:xfrm>
            <a:off x="457200" y="228600"/>
            <a:ext cx="4343400" cy="1143000"/>
          </a:xfrm>
        </p:spPr>
        <p:txBody>
          <a:bodyPr/>
          <a:lstStyle/>
          <a:p>
            <a:pPr algn="l" eaLnBrk="1" hangingPunct="1">
              <a:defRPr/>
            </a:pPr>
            <a:r>
              <a:rPr lang="en-US" sz="2800" b="1" smtClean="0">
                <a:solidFill>
                  <a:srgbClr val="FFFF00"/>
                </a:solidFill>
              </a:rPr>
              <a:t>Pugmark Measurement</a:t>
            </a:r>
          </a:p>
        </p:txBody>
      </p:sp>
      <p:pic>
        <p:nvPicPr>
          <p:cNvPr id="53251" name="Picture 1028" descr="tigtr4"/>
          <p:cNvPicPr>
            <a:picLocks noGrp="1" noChangeAspect="1" noChangeArrowheads="1"/>
          </p:cNvPicPr>
          <p:nvPr>
            <p:ph sz="half" idx="1"/>
          </p:nvPr>
        </p:nvPicPr>
        <p:blipFill>
          <a:blip r:embed="rId3">
            <a:lum contrast="36000"/>
          </a:blip>
          <a:srcRect/>
          <a:stretch>
            <a:fillRect/>
          </a:stretch>
        </p:blipFill>
        <p:spPr>
          <a:xfrm>
            <a:off x="76200" y="1676400"/>
            <a:ext cx="5791200" cy="3778250"/>
          </a:xfrm>
        </p:spPr>
      </p:pic>
      <p:pic>
        <p:nvPicPr>
          <p:cNvPr id="53252" name="Picture 1029" descr="trmm"/>
          <p:cNvPicPr>
            <a:picLocks noGrp="1" noChangeAspect="1" noChangeArrowheads="1"/>
          </p:cNvPicPr>
          <p:nvPr>
            <p:ph sz="half" idx="2"/>
          </p:nvPr>
        </p:nvPicPr>
        <p:blipFill>
          <a:blip r:embed="rId4"/>
          <a:srcRect/>
          <a:stretch>
            <a:fillRect/>
          </a:stretch>
        </p:blipFill>
        <p:spPr>
          <a:xfrm>
            <a:off x="5872163" y="1676400"/>
            <a:ext cx="2747962" cy="3810000"/>
          </a:xfr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457200" y="1524000"/>
            <a:ext cx="8229600" cy="1736725"/>
          </a:xfrm>
        </p:spPr>
        <p:txBody>
          <a:bodyPr/>
          <a:lstStyle/>
          <a:p>
            <a:pPr>
              <a:defRPr/>
            </a:pPr>
            <a:r>
              <a:rPr lang="en-US" sz="3600" dirty="0" smtClean="0"/>
              <a:t>Status of tigers in response to Nepalese and US foreign policy </a:t>
            </a:r>
            <a:endParaRPr lang="en-US" sz="36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152400" y="0"/>
            <a:ext cx="4495800" cy="4800600"/>
          </a:xfrm>
        </p:spPr>
        <p:txBody>
          <a:bodyPr/>
          <a:lstStyle/>
          <a:p>
            <a:pPr algn="l" eaLnBrk="1" hangingPunct="1">
              <a:defRPr/>
            </a:pPr>
            <a:r>
              <a:rPr lang="en-US" sz="3100" b="1" dirty="0" smtClean="0">
                <a:solidFill>
                  <a:srgbClr val="CCFF66"/>
                </a:solidFill>
              </a:rPr>
              <a:t/>
            </a:r>
            <a:br>
              <a:rPr lang="en-US" sz="3100" b="1" dirty="0" smtClean="0">
                <a:solidFill>
                  <a:srgbClr val="CCFF66"/>
                </a:solidFill>
              </a:rPr>
            </a:br>
            <a:r>
              <a:rPr lang="en-US" sz="3100" b="1" dirty="0" smtClean="0">
                <a:solidFill>
                  <a:srgbClr val="CCFF66"/>
                </a:solidFill>
              </a:rPr>
              <a:t/>
            </a:r>
            <a:br>
              <a:rPr lang="en-US" sz="3100" b="1" dirty="0" smtClean="0">
                <a:solidFill>
                  <a:srgbClr val="CCFF66"/>
                </a:solidFill>
              </a:rPr>
            </a:br>
            <a:r>
              <a:rPr lang="en-US" sz="2800" b="1" dirty="0" smtClean="0">
                <a:solidFill>
                  <a:srgbClr val="99FFCC"/>
                </a:solidFill>
              </a:rPr>
              <a:t>Villagers report livestock</a:t>
            </a:r>
            <a:br>
              <a:rPr lang="en-US" sz="2800" b="1" dirty="0" smtClean="0">
                <a:solidFill>
                  <a:srgbClr val="99FFCC"/>
                </a:solidFill>
              </a:rPr>
            </a:br>
            <a:r>
              <a:rPr lang="en-US" sz="2800" b="1" dirty="0" smtClean="0">
                <a:solidFill>
                  <a:srgbClr val="99FFCC"/>
                </a:solidFill>
              </a:rPr>
              <a:t>kills to the Village Rangers</a:t>
            </a:r>
            <a:br>
              <a:rPr lang="en-US" sz="2800" b="1" dirty="0" smtClean="0">
                <a:solidFill>
                  <a:srgbClr val="99FFCC"/>
                </a:solidFill>
              </a:rPr>
            </a:br>
            <a:r>
              <a:rPr lang="en-US" sz="2800" b="1" dirty="0" smtClean="0">
                <a:solidFill>
                  <a:srgbClr val="99FFCC"/>
                </a:solidFill>
              </a:rPr>
              <a:t/>
            </a:r>
            <a:br>
              <a:rPr lang="en-US" sz="2800" b="1" dirty="0" smtClean="0">
                <a:solidFill>
                  <a:srgbClr val="99FFCC"/>
                </a:solidFill>
              </a:rPr>
            </a:br>
            <a:r>
              <a:rPr lang="en-US" sz="2800" b="1" dirty="0" smtClean="0">
                <a:solidFill>
                  <a:srgbClr val="99FFCC"/>
                </a:solidFill>
              </a:rPr>
              <a:t>Together they visit the site and investigate the kill and measure pugmarks</a:t>
            </a:r>
            <a:r>
              <a:rPr lang="en-US" sz="2400" dirty="0" smtClean="0">
                <a:solidFill>
                  <a:srgbClr val="99FFCC"/>
                </a:solidFill>
              </a:rPr>
              <a:t/>
            </a:r>
            <a:br>
              <a:rPr lang="en-US" sz="2400" dirty="0" smtClean="0">
                <a:solidFill>
                  <a:srgbClr val="99FFCC"/>
                </a:solidFill>
              </a:rPr>
            </a:br>
            <a:endParaRPr lang="en-US" sz="2400" dirty="0" smtClean="0">
              <a:solidFill>
                <a:srgbClr val="99FFCC"/>
              </a:solidFill>
            </a:endParaRPr>
          </a:p>
        </p:txBody>
      </p:sp>
      <p:pic>
        <p:nvPicPr>
          <p:cNvPr id="54275" name="Picture 3" descr="Inftrack"/>
          <p:cNvPicPr>
            <a:picLocks noChangeAspect="1" noChangeArrowheads="1"/>
          </p:cNvPicPr>
          <p:nvPr/>
        </p:nvPicPr>
        <p:blipFill>
          <a:blip r:embed="rId3"/>
          <a:srcRect/>
          <a:stretch>
            <a:fillRect/>
          </a:stretch>
        </p:blipFill>
        <p:spPr bwMode="auto">
          <a:xfrm>
            <a:off x="4746625" y="76200"/>
            <a:ext cx="4321175" cy="6629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8600" y="609600"/>
            <a:ext cx="4114800" cy="1219200"/>
          </a:xfrm>
        </p:spPr>
        <p:txBody>
          <a:bodyPr/>
          <a:lstStyle/>
          <a:p>
            <a:pPr algn="l" eaLnBrk="1" hangingPunct="1">
              <a:spcBef>
                <a:spcPct val="20000"/>
              </a:spcBef>
              <a:defRPr/>
            </a:pPr>
            <a:r>
              <a:rPr lang="en-US" sz="2800" b="1" dirty="0" smtClean="0">
                <a:solidFill>
                  <a:srgbClr val="CCFF66"/>
                </a:solidFill>
              </a:rPr>
              <a:t/>
            </a:r>
            <a:br>
              <a:rPr lang="en-US" sz="2800" b="1" dirty="0" smtClean="0">
                <a:solidFill>
                  <a:srgbClr val="CCFF66"/>
                </a:solidFill>
              </a:rPr>
            </a:br>
            <a:r>
              <a:rPr lang="en-US" sz="2800" b="1" dirty="0" smtClean="0">
                <a:solidFill>
                  <a:srgbClr val="FFFF00"/>
                </a:solidFill>
              </a:rPr>
              <a:t>To Provide Quality </a:t>
            </a:r>
            <a:br>
              <a:rPr lang="en-US" sz="2800" b="1" dirty="0" smtClean="0">
                <a:solidFill>
                  <a:srgbClr val="FFFF00"/>
                </a:solidFill>
              </a:rPr>
            </a:br>
            <a:r>
              <a:rPr lang="en-US" sz="2800" b="1" dirty="0" smtClean="0">
                <a:solidFill>
                  <a:srgbClr val="FFFF00"/>
                </a:solidFill>
              </a:rPr>
              <a:t>Control</a:t>
            </a:r>
            <a:r>
              <a:rPr lang="en-US" sz="2800" b="1" dirty="0" smtClean="0">
                <a:solidFill>
                  <a:srgbClr val="CCFF66"/>
                </a:solidFill>
              </a:rPr>
              <a:t>    </a:t>
            </a:r>
            <a:br>
              <a:rPr lang="en-US" sz="2800" b="1" dirty="0" smtClean="0">
                <a:solidFill>
                  <a:srgbClr val="CCFF66"/>
                </a:solidFill>
              </a:rPr>
            </a:br>
            <a:r>
              <a:rPr lang="en-US" sz="2800" b="1" dirty="0" smtClean="0">
                <a:solidFill>
                  <a:srgbClr val="CCFF66"/>
                </a:solidFill>
              </a:rPr>
              <a:t>                     </a:t>
            </a:r>
            <a:r>
              <a:rPr lang="en-US" dirty="0" smtClean="0"/>
              <a:t> </a:t>
            </a:r>
          </a:p>
        </p:txBody>
      </p:sp>
      <p:sp>
        <p:nvSpPr>
          <p:cNvPr id="55299" name="Rectangle 3"/>
          <p:cNvSpPr>
            <a:spLocks noGrp="1" noChangeArrowheads="1"/>
          </p:cNvSpPr>
          <p:nvPr>
            <p:ph type="body" idx="1"/>
          </p:nvPr>
        </p:nvSpPr>
        <p:spPr>
          <a:xfrm>
            <a:off x="152400" y="1906588"/>
            <a:ext cx="4343400" cy="2284412"/>
          </a:xfrm>
        </p:spPr>
        <p:txBody>
          <a:bodyPr/>
          <a:lstStyle/>
          <a:p>
            <a:pPr eaLnBrk="1" hangingPunct="1">
              <a:buFontTx/>
              <a:buNone/>
            </a:pPr>
            <a:r>
              <a:rPr lang="en-US" sz="2800" b="1" smtClean="0">
                <a:solidFill>
                  <a:srgbClr val="99FFCC"/>
                </a:solidFill>
              </a:rPr>
              <a:t>Coordinators visit each</a:t>
            </a:r>
          </a:p>
          <a:p>
            <a:pPr eaLnBrk="1" hangingPunct="1">
              <a:buFontTx/>
              <a:buNone/>
            </a:pPr>
            <a:r>
              <a:rPr lang="en-US" sz="2800" b="1" smtClean="0">
                <a:solidFill>
                  <a:srgbClr val="99FFCC"/>
                </a:solidFill>
              </a:rPr>
              <a:t>“Ranger” monthly to:</a:t>
            </a:r>
          </a:p>
          <a:p>
            <a:pPr lvl="1" eaLnBrk="1" hangingPunct="1"/>
            <a:r>
              <a:rPr lang="en-US" sz="2400" b="1" smtClean="0">
                <a:solidFill>
                  <a:srgbClr val="99FFCC"/>
                </a:solidFill>
              </a:rPr>
              <a:t>Confirm data</a:t>
            </a:r>
          </a:p>
          <a:p>
            <a:pPr lvl="1" eaLnBrk="1" hangingPunct="1"/>
            <a:r>
              <a:rPr lang="en-US" sz="2400" b="1" smtClean="0">
                <a:solidFill>
                  <a:srgbClr val="99FFCC"/>
                </a:solidFill>
              </a:rPr>
              <a:t>And record location</a:t>
            </a:r>
            <a:r>
              <a:rPr lang="en-US" smtClean="0"/>
              <a:t> </a:t>
            </a:r>
          </a:p>
        </p:txBody>
      </p:sp>
      <p:pic>
        <p:nvPicPr>
          <p:cNvPr id="55300" name="Picture 4" descr="TrackGPS"/>
          <p:cNvPicPr>
            <a:picLocks noChangeAspect="1" noChangeArrowheads="1"/>
          </p:cNvPicPr>
          <p:nvPr/>
        </p:nvPicPr>
        <p:blipFill>
          <a:blip r:embed="rId3">
            <a:lum bright="6000" contrast="12000"/>
          </a:blip>
          <a:srcRect l="35" t="2222" b="2222"/>
          <a:stretch>
            <a:fillRect/>
          </a:stretch>
        </p:blipFill>
        <p:spPr bwMode="auto">
          <a:xfrm>
            <a:off x="4495800" y="152400"/>
            <a:ext cx="4495800" cy="6553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09600" y="685800"/>
            <a:ext cx="7848600" cy="815975"/>
          </a:xfrm>
        </p:spPr>
        <p:txBody>
          <a:bodyPr/>
          <a:lstStyle/>
          <a:p>
            <a:pPr algn="l" eaLnBrk="1" hangingPunct="1">
              <a:defRPr/>
            </a:pPr>
            <a:r>
              <a:rPr lang="en-US" sz="2800" b="1" dirty="0" smtClean="0">
                <a:solidFill>
                  <a:srgbClr val="FFFF00"/>
                </a:solidFill>
              </a:rPr>
              <a:t>Social Aspects of “Village Rangers”</a:t>
            </a:r>
            <a:endParaRPr lang="en-US" sz="2800" dirty="0" smtClean="0">
              <a:solidFill>
                <a:srgbClr val="FFFF00"/>
              </a:solidFill>
            </a:endParaRPr>
          </a:p>
        </p:txBody>
      </p:sp>
      <p:sp>
        <p:nvSpPr>
          <p:cNvPr id="56323" name="Rectangle 3"/>
          <p:cNvSpPr>
            <a:spLocks noGrp="1" noChangeArrowheads="1"/>
          </p:cNvSpPr>
          <p:nvPr>
            <p:ph type="body" idx="1"/>
          </p:nvPr>
        </p:nvSpPr>
        <p:spPr>
          <a:xfrm>
            <a:off x="533400" y="1752600"/>
            <a:ext cx="7772400" cy="3962400"/>
          </a:xfrm>
        </p:spPr>
        <p:txBody>
          <a:bodyPr/>
          <a:lstStyle/>
          <a:p>
            <a:pPr eaLnBrk="1" hangingPunct="1">
              <a:spcBef>
                <a:spcPts val="1200"/>
              </a:spcBef>
              <a:buFontTx/>
              <a:buNone/>
            </a:pPr>
            <a:r>
              <a:rPr lang="en-US" sz="2800" b="1" smtClean="0">
                <a:solidFill>
                  <a:srgbClr val="99FFCC"/>
                </a:solidFill>
              </a:rPr>
              <a:t>“Village Rangers” is a new approach</a:t>
            </a:r>
          </a:p>
          <a:p>
            <a:pPr lvl="1" eaLnBrk="1" hangingPunct="1">
              <a:spcBef>
                <a:spcPts val="1200"/>
              </a:spcBef>
            </a:pPr>
            <a:r>
              <a:rPr lang="en-US" sz="2400" b="1" smtClean="0">
                <a:solidFill>
                  <a:srgbClr val="99FFCC"/>
                </a:solidFill>
              </a:rPr>
              <a:t>They have a strong professional pride about their work</a:t>
            </a:r>
          </a:p>
          <a:p>
            <a:pPr lvl="1" eaLnBrk="1" hangingPunct="1">
              <a:spcBef>
                <a:spcPts val="1200"/>
              </a:spcBef>
            </a:pPr>
            <a:r>
              <a:rPr lang="en-US" sz="2400" b="1" smtClean="0">
                <a:solidFill>
                  <a:srgbClr val="99FFCC"/>
                </a:solidFill>
              </a:rPr>
              <a:t>The project increased their understanding of tiger biology and conservation issues</a:t>
            </a:r>
          </a:p>
          <a:p>
            <a:pPr lvl="1" eaLnBrk="1" hangingPunct="1">
              <a:spcBef>
                <a:spcPts val="1200"/>
              </a:spcBef>
            </a:pPr>
            <a:r>
              <a:rPr lang="en-US" sz="2400" b="1" smtClean="0">
                <a:solidFill>
                  <a:srgbClr val="99FFCC"/>
                </a:solidFill>
              </a:rPr>
              <a:t>We hypothesize and plan to examine if local villagers also have increased understanding of tigers and conservation issues</a:t>
            </a:r>
            <a:endParaRPr lang="en-US" sz="3200" smtClean="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685800" y="0"/>
            <a:ext cx="7772400" cy="1143000"/>
          </a:xfrm>
        </p:spPr>
        <p:txBody>
          <a:bodyPr lIns="90000" tIns="46800" rIns="90000" bIns="46800"/>
          <a:lstStyle/>
          <a:p>
            <a:pPr algn="l" defTabSz="449263" eaLnBrk="1" hangingPunct="1">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800" b="1" smtClean="0">
                <a:solidFill>
                  <a:srgbClr val="FFFF00"/>
                </a:solidFill>
              </a:rPr>
              <a:t>Future Directions of citizen envolvement</a:t>
            </a:r>
            <a:r>
              <a:rPr lang="en-GB" sz="3200" b="1" smtClean="0">
                <a:solidFill>
                  <a:srgbClr val="FFFF00"/>
                </a:solidFill>
              </a:rPr>
              <a:t> </a:t>
            </a:r>
            <a:r>
              <a:rPr lang="en-GB" sz="2800" b="1" smtClean="0">
                <a:solidFill>
                  <a:srgbClr val="FFFF00"/>
                </a:solidFill>
              </a:rPr>
              <a:t> </a:t>
            </a:r>
          </a:p>
        </p:txBody>
      </p:sp>
      <p:sp>
        <p:nvSpPr>
          <p:cNvPr id="57347" name="Rectangle 3"/>
          <p:cNvSpPr>
            <a:spLocks noGrp="1" noChangeArrowheads="1"/>
          </p:cNvSpPr>
          <p:nvPr>
            <p:ph type="body" idx="1"/>
          </p:nvPr>
        </p:nvSpPr>
        <p:spPr>
          <a:xfrm>
            <a:off x="685800" y="1219200"/>
            <a:ext cx="8077200" cy="5638800"/>
          </a:xfrm>
        </p:spPr>
        <p:txBody>
          <a:bodyPr lIns="90000" tIns="46800" rIns="90000" bIns="46800"/>
          <a:lstStyle/>
          <a:p>
            <a:pPr marL="339725" indent="-339725" defTabSz="449263" eaLnBrk="1" hangingPunct="1">
              <a:spcBef>
                <a:spcPts val="675"/>
              </a:spcBef>
              <a:buClr>
                <a:srgbClr val="99FFCC"/>
              </a:buClr>
              <a:buSzPct val="76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800" b="1" smtClean="0">
                <a:solidFill>
                  <a:srgbClr val="99FFCC"/>
                </a:solidFill>
              </a:rPr>
              <a:t>Expand the duties of Village Rangers to include prey assessment</a:t>
            </a:r>
          </a:p>
          <a:p>
            <a:pPr marL="339725" indent="-339725" defTabSz="449263" eaLnBrk="1" hangingPunct="1">
              <a:spcBef>
                <a:spcPts val="675"/>
              </a:spcBef>
              <a:buClr>
                <a:srgbClr val="99FFCC"/>
              </a:buClr>
              <a:buSzPct val="7600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b="1" smtClean="0">
              <a:solidFill>
                <a:srgbClr val="99FFCC"/>
              </a:solidFill>
            </a:endParaRPr>
          </a:p>
        </p:txBody>
      </p:sp>
      <p:pic>
        <p:nvPicPr>
          <p:cNvPr id="57348" name="Picture 4" descr="Picture1"/>
          <p:cNvPicPr>
            <a:picLocks noChangeAspect="1" noChangeArrowheads="1"/>
          </p:cNvPicPr>
          <p:nvPr/>
        </p:nvPicPr>
        <p:blipFill>
          <a:blip r:embed="rId3"/>
          <a:srcRect/>
          <a:stretch>
            <a:fillRect/>
          </a:stretch>
        </p:blipFill>
        <p:spPr bwMode="auto">
          <a:xfrm>
            <a:off x="1447800" y="2286000"/>
            <a:ext cx="6324600" cy="44989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p:txBody>
          <a:bodyPr/>
          <a:lstStyle/>
          <a:p>
            <a:pPr algn="l" eaLnBrk="1" hangingPunct="1">
              <a:defRPr/>
            </a:pPr>
            <a:r>
              <a:rPr lang="en-US" sz="3200" dirty="0" smtClean="0">
                <a:solidFill>
                  <a:srgbClr val="FFFF00"/>
                </a:solidFill>
              </a:rPr>
              <a:t>Payments for biological services</a:t>
            </a:r>
          </a:p>
        </p:txBody>
      </p:sp>
      <p:sp>
        <p:nvSpPr>
          <p:cNvPr id="58371" name="Rectangle 3"/>
          <p:cNvSpPr>
            <a:spLocks noGrp="1" noChangeArrowheads="1"/>
          </p:cNvSpPr>
          <p:nvPr>
            <p:ph type="body" sz="half" idx="1"/>
          </p:nvPr>
        </p:nvSpPr>
        <p:spPr>
          <a:xfrm>
            <a:off x="304800" y="1066800"/>
            <a:ext cx="4038600" cy="4525963"/>
          </a:xfrm>
        </p:spPr>
        <p:txBody>
          <a:bodyPr/>
          <a:lstStyle/>
          <a:p>
            <a:pPr eaLnBrk="1" hangingPunct="1"/>
            <a:r>
              <a:rPr lang="en-US" sz="2400" smtClean="0">
                <a:solidFill>
                  <a:srgbClr val="99FFCC"/>
                </a:solidFill>
              </a:rPr>
              <a:t>Why not make direct payments to local community forest user groups for measuring tiger prey abundance</a:t>
            </a:r>
          </a:p>
          <a:p>
            <a:pPr eaLnBrk="1" hangingPunct="1"/>
            <a:r>
              <a:rPr lang="en-US" sz="2400" smtClean="0">
                <a:solidFill>
                  <a:srgbClr val="99FFCC"/>
                </a:solidFill>
              </a:rPr>
              <a:t>And then provide them payments for maintaining</a:t>
            </a:r>
            <a:endParaRPr lang="en-US" sz="2800" smtClean="0"/>
          </a:p>
        </p:txBody>
      </p:sp>
      <p:pic>
        <p:nvPicPr>
          <p:cNvPr id="58372" name="Picture 4" descr="Pellet count"/>
          <p:cNvPicPr>
            <a:picLocks noGrp="1" noChangeAspect="1" noChangeArrowheads="1"/>
          </p:cNvPicPr>
          <p:nvPr>
            <p:ph sz="quarter" idx="2"/>
          </p:nvPr>
        </p:nvPicPr>
        <p:blipFill>
          <a:blip r:embed="rId3"/>
          <a:srcRect/>
          <a:stretch>
            <a:fillRect/>
          </a:stretch>
        </p:blipFill>
        <p:spPr>
          <a:xfrm>
            <a:off x="152400" y="3875088"/>
            <a:ext cx="4191000" cy="2779712"/>
          </a:xfrm>
        </p:spPr>
      </p:pic>
      <p:pic>
        <p:nvPicPr>
          <p:cNvPr id="58373" name="Picture 5"/>
          <p:cNvPicPr preferRelativeResize="0">
            <a:picLocks noGrp="1" noChangeArrowheads="1"/>
          </p:cNvPicPr>
          <p:nvPr>
            <p:ph sz="quarter" idx="3"/>
          </p:nvPr>
        </p:nvPicPr>
        <p:blipFill>
          <a:blip r:embed="rId4"/>
          <a:srcRect/>
          <a:stretch>
            <a:fillRect/>
          </a:stretch>
        </p:blipFill>
        <p:spPr>
          <a:xfrm>
            <a:off x="4343400" y="1828800"/>
            <a:ext cx="4648200" cy="4800600"/>
          </a:xfrm>
          <a:solidFill>
            <a:schemeClr val="accent1"/>
          </a:solidFill>
          <a:ln w="0" algn="in">
            <a:solidFill>
              <a:schemeClr val="accent1"/>
            </a:solidFill>
          </a:ln>
        </p:spPr>
      </p:pic>
      <p:pic>
        <p:nvPicPr>
          <p:cNvPr id="58374" name="Picture 6"/>
          <p:cNvPicPr>
            <a:picLocks noChangeAspect="1" noChangeArrowheads="1"/>
          </p:cNvPicPr>
          <p:nvPr/>
        </p:nvPicPr>
        <p:blipFill>
          <a:blip r:embed="rId5"/>
          <a:srcRect/>
          <a:stretch>
            <a:fillRect/>
          </a:stretch>
        </p:blipFill>
        <p:spPr bwMode="auto">
          <a:xfrm>
            <a:off x="8305800" y="0"/>
            <a:ext cx="838200" cy="811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685800" y="0"/>
            <a:ext cx="7772400" cy="1143000"/>
          </a:xfrm>
        </p:spPr>
        <p:txBody>
          <a:bodyPr/>
          <a:lstStyle/>
          <a:p>
            <a:pPr algn="l" eaLnBrk="1" hangingPunct="1">
              <a:defRPr/>
            </a:pPr>
            <a:r>
              <a:rPr lang="en-US" sz="2800" b="1" smtClean="0">
                <a:solidFill>
                  <a:srgbClr val="FFFF00"/>
                </a:solidFill>
              </a:rPr>
              <a:t>Conclusions from citizen based distribution mapping</a:t>
            </a:r>
          </a:p>
        </p:txBody>
      </p:sp>
      <p:sp>
        <p:nvSpPr>
          <p:cNvPr id="59395" name="Rectangle 3"/>
          <p:cNvSpPr>
            <a:spLocks noGrp="1" noChangeArrowheads="1"/>
          </p:cNvSpPr>
          <p:nvPr>
            <p:ph type="body" idx="1"/>
          </p:nvPr>
        </p:nvSpPr>
        <p:spPr>
          <a:xfrm>
            <a:off x="685800" y="1219200"/>
            <a:ext cx="7772400" cy="3429000"/>
          </a:xfrm>
        </p:spPr>
        <p:txBody>
          <a:bodyPr/>
          <a:lstStyle/>
          <a:p>
            <a:pPr eaLnBrk="1" hangingPunct="1">
              <a:lnSpc>
                <a:spcPct val="80000"/>
              </a:lnSpc>
            </a:pPr>
            <a:r>
              <a:rPr lang="en-US" sz="2400" b="1" smtClean="0">
                <a:solidFill>
                  <a:srgbClr val="99FFCC"/>
                </a:solidFill>
              </a:rPr>
              <a:t>Establishing the  Village Rangers biodiversity monitoring system created a strong link between citizens and governemnt</a:t>
            </a:r>
          </a:p>
          <a:p>
            <a:pPr eaLnBrk="1" hangingPunct="1">
              <a:lnSpc>
                <a:spcPct val="80000"/>
              </a:lnSpc>
            </a:pPr>
            <a:endParaRPr lang="en-US" sz="2400" b="1" smtClean="0">
              <a:solidFill>
                <a:srgbClr val="99FFCC"/>
              </a:solidFill>
            </a:endParaRPr>
          </a:p>
          <a:p>
            <a:pPr eaLnBrk="1" hangingPunct="1">
              <a:lnSpc>
                <a:spcPct val="80000"/>
              </a:lnSpc>
            </a:pPr>
            <a:r>
              <a:rPr lang="en-US" sz="2400" b="1" smtClean="0">
                <a:solidFill>
                  <a:srgbClr val="99FFCC"/>
                </a:solidFill>
              </a:rPr>
              <a:t>Currently joint monitoring of carnivore and prey is by forest guards and Village Rangers </a:t>
            </a:r>
          </a:p>
          <a:p>
            <a:pPr eaLnBrk="1" hangingPunct="1">
              <a:lnSpc>
                <a:spcPct val="80000"/>
              </a:lnSpc>
              <a:buFontTx/>
              <a:buNone/>
            </a:pPr>
            <a:r>
              <a:rPr lang="en-US" sz="2400" b="1" smtClean="0">
                <a:solidFill>
                  <a:srgbClr val="99FFCC"/>
                </a:solidFill>
              </a:rPr>
              <a:t> </a:t>
            </a:r>
            <a:r>
              <a:rPr lang="en-US" sz="2800" smtClean="0">
                <a:solidFill>
                  <a:srgbClr val="99FFCC"/>
                </a:solidFill>
              </a:rPr>
              <a:t> </a:t>
            </a:r>
            <a:endParaRPr lang="en-US" sz="2400" b="1" smtClean="0">
              <a:solidFill>
                <a:srgbClr val="99FFCC"/>
              </a:solidFill>
            </a:endParaRPr>
          </a:p>
          <a:p>
            <a:pPr eaLnBrk="1" hangingPunct="1">
              <a:lnSpc>
                <a:spcPct val="80000"/>
              </a:lnSpc>
            </a:pPr>
            <a:r>
              <a:rPr lang="en-US" sz="2400" b="1" smtClean="0">
                <a:solidFill>
                  <a:srgbClr val="99FFCC"/>
                </a:solidFill>
              </a:rPr>
              <a:t>Model tiger dynamics in relation to livestock grazing practices, natural prey and ecoloical variables</a:t>
            </a:r>
          </a:p>
          <a:p>
            <a:pPr eaLnBrk="1" hangingPunct="1">
              <a:lnSpc>
                <a:spcPct val="80000"/>
              </a:lnSpc>
            </a:pPr>
            <a:endParaRPr lang="en-US" sz="2400" b="1" smtClean="0">
              <a:solidFill>
                <a:srgbClr val="99FFCC"/>
              </a:solidFill>
            </a:endParaRPr>
          </a:p>
          <a:p>
            <a:pPr eaLnBrk="1" hangingPunct="1">
              <a:lnSpc>
                <a:spcPct val="80000"/>
              </a:lnSpc>
              <a:buFontTx/>
              <a:buNone/>
            </a:pPr>
            <a:endParaRPr lang="en-US" sz="2400" smtClean="0">
              <a:solidFill>
                <a:srgbClr val="99FFCC"/>
              </a:solidFill>
            </a:endParaRPr>
          </a:p>
          <a:p>
            <a:pPr eaLnBrk="1" hangingPunct="1">
              <a:lnSpc>
                <a:spcPct val="80000"/>
              </a:lnSpc>
            </a:pPr>
            <a:endParaRPr lang="en-US" sz="2800" smtClean="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bs in den 3jpg"/>
          <p:cNvPicPr>
            <a:picLocks noChangeAspect="1" noChangeArrowheads="1"/>
          </p:cNvPicPr>
          <p:nvPr/>
        </p:nvPicPr>
        <p:blipFill>
          <a:blip r:embed="rId3"/>
          <a:srcRect/>
          <a:stretch>
            <a:fillRect/>
          </a:stretch>
        </p:blipFill>
        <p:spPr bwMode="auto">
          <a:xfrm>
            <a:off x="0" y="304800"/>
            <a:ext cx="9448800" cy="6207125"/>
          </a:xfrm>
          <a:prstGeom prst="rect">
            <a:avLst/>
          </a:prstGeom>
          <a:noFill/>
          <a:ln w="9525">
            <a:noFill/>
            <a:miter lim="800000"/>
            <a:headEnd/>
            <a:tailEnd/>
          </a:ln>
        </p:spPr>
      </p:pic>
      <p:sp>
        <p:nvSpPr>
          <p:cNvPr id="60419" name="Rectangle 4"/>
          <p:cNvSpPr>
            <a:spLocks noChangeArrowheads="1"/>
          </p:cNvSpPr>
          <p:nvPr/>
        </p:nvSpPr>
        <p:spPr bwMode="auto">
          <a:xfrm>
            <a:off x="0" y="0"/>
            <a:ext cx="9448800" cy="1066800"/>
          </a:xfrm>
          <a:prstGeom prst="rect">
            <a:avLst/>
          </a:prstGeom>
          <a:solidFill>
            <a:srgbClr val="000000"/>
          </a:solidFill>
          <a:ln w="9525">
            <a:noFill/>
            <a:miter lim="800000"/>
            <a:headEnd/>
            <a:tailEnd/>
          </a:ln>
        </p:spPr>
        <p:txBody>
          <a:bodyPr>
            <a:spAutoFit/>
          </a:bodyPr>
          <a:lstStyle/>
          <a:p>
            <a:r>
              <a:rPr lang="en-US" sz="3200">
                <a:solidFill>
                  <a:srgbClr val="FFFF00"/>
                </a:solidFill>
              </a:rPr>
              <a:t>The tiger’s future depends on humans using land sustainably for their benefit as well as the tigers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685800" y="304800"/>
            <a:ext cx="8001000" cy="646113"/>
          </a:xfrm>
          <a:prstGeom prst="rect">
            <a:avLst/>
          </a:prstGeom>
          <a:noFill/>
          <a:ln w="9525">
            <a:noFill/>
            <a:miter lim="800000"/>
            <a:headEnd/>
            <a:tailEnd/>
          </a:ln>
        </p:spPr>
        <p:txBody>
          <a:bodyPr>
            <a:spAutoFit/>
          </a:bodyPr>
          <a:lstStyle/>
          <a:p>
            <a:pPr algn="ctr" eaLnBrk="0" hangingPunct="0"/>
            <a:r>
              <a:rPr lang="en-US" sz="3600"/>
              <a:t>Foreign policy and tiger conservation</a:t>
            </a:r>
          </a:p>
        </p:txBody>
      </p:sp>
      <p:sp>
        <p:nvSpPr>
          <p:cNvPr id="3" name="TextBox 2"/>
          <p:cNvSpPr txBox="1"/>
          <p:nvPr/>
        </p:nvSpPr>
        <p:spPr>
          <a:xfrm>
            <a:off x="457200" y="1447800"/>
            <a:ext cx="8382000" cy="5140325"/>
          </a:xfrm>
          <a:prstGeom prst="rect">
            <a:avLst/>
          </a:prstGeom>
          <a:noFill/>
        </p:spPr>
        <p:txBody>
          <a:bodyPr>
            <a:spAutoFit/>
          </a:bodyPr>
          <a:lstStyle/>
          <a:p>
            <a:pPr eaLnBrk="0" hangingPunct="0">
              <a:defRPr/>
            </a:pPr>
            <a:r>
              <a:rPr lang="en-US" sz="2400" dirty="0">
                <a:cs typeface="+mn-cs"/>
              </a:rPr>
              <a:t>Prior to the mid-1950s, Nepal’s foreign policy inadvertently protected tigers:</a:t>
            </a:r>
          </a:p>
          <a:p>
            <a:pPr algn="ctr" eaLnBrk="0" hangingPunct="0">
              <a:defRPr/>
            </a:pPr>
            <a:endParaRPr lang="en-US" sz="2400" dirty="0">
              <a:cs typeface="+mn-cs"/>
            </a:endParaRPr>
          </a:p>
          <a:p>
            <a:pPr marL="342900" indent="-342900" eaLnBrk="0" hangingPunct="0">
              <a:spcBef>
                <a:spcPts val="1200"/>
              </a:spcBef>
              <a:buFont typeface="Arial" pitchFamily="34" charset="0"/>
              <a:buChar char="•"/>
              <a:defRPr/>
            </a:pPr>
            <a:r>
              <a:rPr lang="en-US" sz="2400" dirty="0" err="1">
                <a:cs typeface="+mn-cs"/>
              </a:rPr>
              <a:t>Rana</a:t>
            </a:r>
            <a:r>
              <a:rPr lang="en-US" sz="2400" dirty="0">
                <a:cs typeface="+mn-cs"/>
              </a:rPr>
              <a:t> rulers maintained a belt of forests in the Nepalese lowlands  to serve as a malaria barrier to prevent human invasions and migration from India</a:t>
            </a:r>
          </a:p>
          <a:p>
            <a:pPr marL="342900" indent="-342900" eaLnBrk="0" hangingPunct="0">
              <a:spcBef>
                <a:spcPts val="1200"/>
              </a:spcBef>
              <a:buFont typeface="Arial" pitchFamily="34" charset="0"/>
              <a:buChar char="•"/>
              <a:defRPr/>
            </a:pPr>
            <a:r>
              <a:rPr lang="en-US" sz="2400" dirty="0">
                <a:cs typeface="+mn-cs"/>
              </a:rPr>
              <a:t>These malaria infested forests also support large numbers of deer and forest bison, the primary prey of tigers</a:t>
            </a:r>
          </a:p>
          <a:p>
            <a:pPr marL="342900" indent="-342900" eaLnBrk="0" hangingPunct="0">
              <a:spcBef>
                <a:spcPts val="1200"/>
              </a:spcBef>
              <a:buFont typeface="Arial" pitchFamily="34" charset="0"/>
              <a:buChar char="•"/>
              <a:defRPr/>
            </a:pPr>
            <a:r>
              <a:rPr lang="en-US" sz="2400" dirty="0">
                <a:cs typeface="+mn-cs"/>
              </a:rPr>
              <a:t>Consequently, this anti-invasion policy created a high density of tigers across the Nepalese </a:t>
            </a:r>
            <a:r>
              <a:rPr lang="en-US" sz="2400" dirty="0" err="1">
                <a:cs typeface="+mn-cs"/>
              </a:rPr>
              <a:t>Terai</a:t>
            </a:r>
            <a:endParaRPr lang="en-US" sz="2400" dirty="0">
              <a:cs typeface="+mn-cs"/>
            </a:endParaRPr>
          </a:p>
          <a:p>
            <a:pPr marL="342900" indent="-342900" eaLnBrk="0" hangingPunct="0">
              <a:spcBef>
                <a:spcPts val="1200"/>
              </a:spcBef>
              <a:buFont typeface="Arial" pitchFamily="34" charset="0"/>
              <a:buChar char="•"/>
              <a:defRPr/>
            </a:pPr>
            <a:endParaRPr lang="en-US" sz="2400" dirty="0">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57200" y="228600"/>
            <a:ext cx="8229600" cy="762000"/>
          </a:xfrm>
        </p:spPr>
        <p:txBody>
          <a:bodyPr/>
          <a:lstStyle/>
          <a:p>
            <a:pPr eaLnBrk="1" hangingPunct="1">
              <a:defRPr/>
            </a:pPr>
            <a:r>
              <a:rPr lang="en-US" sz="3200" dirty="0" smtClean="0">
                <a:solidFill>
                  <a:srgbClr val="FFFF00"/>
                </a:solidFill>
              </a:rPr>
              <a:t/>
            </a:r>
            <a:br>
              <a:rPr lang="en-US" sz="3200" dirty="0" smtClean="0">
                <a:solidFill>
                  <a:srgbClr val="FFFF00"/>
                </a:solidFill>
              </a:rPr>
            </a:br>
            <a:r>
              <a:rPr lang="en-US" sz="3200" dirty="0" smtClean="0">
                <a:solidFill>
                  <a:srgbClr val="FFFF00"/>
                </a:solidFill>
              </a:rPr>
              <a:t/>
            </a:r>
            <a:br>
              <a:rPr lang="en-US" sz="3200" dirty="0" smtClean="0">
                <a:solidFill>
                  <a:srgbClr val="FFFF00"/>
                </a:solidFill>
              </a:rPr>
            </a:br>
            <a:r>
              <a:rPr lang="en-US" sz="3200" dirty="0" smtClean="0">
                <a:solidFill>
                  <a:srgbClr val="FFFF00"/>
                </a:solidFill>
              </a:rPr>
              <a:t/>
            </a:r>
            <a:br>
              <a:rPr lang="en-US" sz="3200" dirty="0" smtClean="0">
                <a:solidFill>
                  <a:srgbClr val="FFFF00"/>
                </a:solidFill>
              </a:rPr>
            </a:br>
            <a:r>
              <a:rPr lang="en-US" sz="3200" dirty="0" smtClean="0">
                <a:solidFill>
                  <a:schemeClr val="tx1"/>
                </a:solidFill>
              </a:rPr>
              <a:t>Tiger abundance was truly amazing</a:t>
            </a:r>
            <a:br>
              <a:rPr lang="en-US" sz="3200" dirty="0" smtClean="0">
                <a:solidFill>
                  <a:schemeClr val="tx1"/>
                </a:solidFill>
              </a:rPr>
            </a:br>
            <a:r>
              <a:rPr lang="en-US" sz="3200" dirty="0" smtClean="0">
                <a:solidFill>
                  <a:srgbClr val="FFFF00"/>
                </a:solidFill>
              </a:rPr>
              <a:t/>
            </a:r>
            <a:br>
              <a:rPr lang="en-US" sz="3200" dirty="0" smtClean="0">
                <a:solidFill>
                  <a:srgbClr val="FFFF00"/>
                </a:solidFill>
              </a:rPr>
            </a:br>
            <a:endParaRPr lang="en-US" sz="3200" dirty="0" smtClean="0">
              <a:solidFill>
                <a:srgbClr val="FFFF00"/>
              </a:solidFill>
            </a:endParaRPr>
          </a:p>
        </p:txBody>
      </p:sp>
      <p:pic>
        <p:nvPicPr>
          <p:cNvPr id="11267" name="Picture 4"/>
          <p:cNvPicPr>
            <a:picLocks noGrp="1" noChangeAspect="1" noChangeArrowheads="1"/>
          </p:cNvPicPr>
          <p:nvPr>
            <p:ph type="body" idx="1"/>
          </p:nvPr>
        </p:nvPicPr>
        <p:blipFill>
          <a:blip r:embed="rId3"/>
          <a:srcRect/>
          <a:stretch>
            <a:fillRect/>
          </a:stretch>
        </p:blipFill>
        <p:spPr>
          <a:xfrm>
            <a:off x="3048000" y="1905000"/>
            <a:ext cx="5451475" cy="3962400"/>
          </a:xfrm>
        </p:spPr>
      </p:pic>
      <p:sp>
        <p:nvSpPr>
          <p:cNvPr id="11268" name="TextBox 3"/>
          <p:cNvSpPr txBox="1">
            <a:spLocks noChangeArrowheads="1"/>
          </p:cNvSpPr>
          <p:nvPr/>
        </p:nvSpPr>
        <p:spPr bwMode="auto">
          <a:xfrm>
            <a:off x="152400" y="1676400"/>
            <a:ext cx="2590800" cy="4462463"/>
          </a:xfrm>
          <a:prstGeom prst="rect">
            <a:avLst/>
          </a:prstGeom>
          <a:noFill/>
          <a:ln w="9525">
            <a:noFill/>
            <a:miter lim="800000"/>
            <a:headEnd/>
            <a:tailEnd/>
          </a:ln>
        </p:spPr>
        <p:txBody>
          <a:bodyPr>
            <a:spAutoFit/>
          </a:bodyPr>
          <a:lstStyle/>
          <a:p>
            <a:pPr eaLnBrk="0" hangingPunct="0">
              <a:spcBef>
                <a:spcPts val="1200"/>
              </a:spcBef>
            </a:pPr>
            <a:r>
              <a:rPr lang="en-US" sz="2400"/>
              <a:t>Hunts like these continued from the 1860s to the late 1930s</a:t>
            </a:r>
          </a:p>
          <a:p>
            <a:pPr eaLnBrk="0" hangingPunct="0">
              <a:spcBef>
                <a:spcPts val="1200"/>
              </a:spcBef>
              <a:buFont typeface="Wingdings" pitchFamily="2" charset="2"/>
              <a:buChar char="q"/>
            </a:pPr>
            <a:endParaRPr lang="en-US" sz="2400"/>
          </a:p>
          <a:p>
            <a:pPr eaLnBrk="0" hangingPunct="0">
              <a:spcBef>
                <a:spcPts val="1200"/>
              </a:spcBef>
            </a:pPr>
            <a:r>
              <a:rPr lang="en-US" sz="2400">
                <a:solidFill>
                  <a:srgbClr val="FFFF00"/>
                </a:solidFill>
              </a:rPr>
              <a:t> </a:t>
            </a:r>
            <a:r>
              <a:rPr lang="en-US" sz="2400"/>
              <a:t>The last great hunt (1960) hosted Queen Elizabeth and used 300 elephants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p:cNvSpPr txBox="1">
            <a:spLocks noChangeArrowheads="1"/>
          </p:cNvSpPr>
          <p:nvPr/>
        </p:nvSpPr>
        <p:spPr bwMode="auto">
          <a:xfrm>
            <a:off x="533400" y="381000"/>
            <a:ext cx="8153400" cy="954088"/>
          </a:xfrm>
          <a:prstGeom prst="rect">
            <a:avLst/>
          </a:prstGeom>
          <a:noFill/>
          <a:ln w="9525">
            <a:noFill/>
            <a:miter lim="800000"/>
            <a:headEnd/>
            <a:tailEnd/>
          </a:ln>
        </p:spPr>
        <p:txBody>
          <a:bodyPr>
            <a:spAutoFit/>
          </a:bodyPr>
          <a:lstStyle/>
          <a:p>
            <a:pPr algn="ctr" eaLnBrk="0" hangingPunct="0"/>
            <a:r>
              <a:rPr lang="en-US" sz="2800"/>
              <a:t>The United States Agency for International Development : An agent of US Foreign policy</a:t>
            </a:r>
          </a:p>
        </p:txBody>
      </p:sp>
      <p:sp>
        <p:nvSpPr>
          <p:cNvPr id="12291" name="TextBox 2"/>
          <p:cNvSpPr txBox="1">
            <a:spLocks noChangeArrowheads="1"/>
          </p:cNvSpPr>
          <p:nvPr/>
        </p:nvSpPr>
        <p:spPr bwMode="auto">
          <a:xfrm>
            <a:off x="152400" y="1600200"/>
            <a:ext cx="8686800" cy="4186238"/>
          </a:xfrm>
          <a:prstGeom prst="rect">
            <a:avLst/>
          </a:prstGeom>
          <a:noFill/>
          <a:ln w="9525">
            <a:noFill/>
            <a:miter lim="800000"/>
            <a:headEnd/>
            <a:tailEnd/>
          </a:ln>
        </p:spPr>
        <p:txBody>
          <a:bodyPr>
            <a:spAutoFit/>
          </a:bodyPr>
          <a:lstStyle/>
          <a:p>
            <a:pPr marL="514350" indent="-514350" eaLnBrk="0" hangingPunct="0">
              <a:spcBef>
                <a:spcPts val="1200"/>
              </a:spcBef>
              <a:buFont typeface="Arial" charset="0"/>
              <a:buChar char="•"/>
            </a:pPr>
            <a:r>
              <a:rPr lang="en-US" sz="2400"/>
              <a:t>In the mid 1950s  USAID  encouraged Nepal to nationalize its forests and build a modern timber industry</a:t>
            </a:r>
          </a:p>
          <a:p>
            <a:pPr marL="514350" indent="-514350" eaLnBrk="0" hangingPunct="0">
              <a:spcBef>
                <a:spcPts val="1200"/>
              </a:spcBef>
              <a:buFont typeface="Arial" charset="0"/>
              <a:buChar char="•"/>
            </a:pPr>
            <a:r>
              <a:rPr lang="en-US" sz="2400"/>
              <a:t>Why was this a good idea? What were the US goals?</a:t>
            </a:r>
          </a:p>
          <a:p>
            <a:pPr marL="514350" indent="-514350" eaLnBrk="0" hangingPunct="0">
              <a:spcBef>
                <a:spcPts val="1200"/>
              </a:spcBef>
              <a:buFont typeface="Arial" charset="0"/>
              <a:buChar char="•"/>
            </a:pPr>
            <a:r>
              <a:rPr lang="en-US" sz="2400"/>
              <a:t>What were the implications of this policy?</a:t>
            </a:r>
          </a:p>
          <a:p>
            <a:pPr marL="971550" lvl="1" indent="-514350" eaLnBrk="0" hangingPunct="0">
              <a:spcBef>
                <a:spcPts val="1200"/>
              </a:spcBef>
              <a:buFont typeface="Arial" charset="0"/>
              <a:buAutoNum type="arabicPeriod"/>
            </a:pPr>
            <a:r>
              <a:rPr lang="en-US" sz="2400"/>
              <a:t>Social	: traditional forest management  abandoned</a:t>
            </a:r>
          </a:p>
          <a:p>
            <a:pPr marL="971550" lvl="1" indent="-514350" eaLnBrk="0" hangingPunct="0">
              <a:spcBef>
                <a:spcPts val="1200"/>
              </a:spcBef>
              <a:buFont typeface="Arial" charset="0"/>
              <a:buAutoNum type="arabicPeriod"/>
            </a:pPr>
            <a:r>
              <a:rPr lang="en-US" sz="2400"/>
              <a:t>Economic: No economic benefit to local communities</a:t>
            </a:r>
          </a:p>
          <a:p>
            <a:pPr marL="971550" lvl="1" indent="-514350" eaLnBrk="0" hangingPunct="0">
              <a:spcBef>
                <a:spcPts val="1200"/>
              </a:spcBef>
              <a:buFont typeface="Arial" charset="0"/>
              <a:buAutoNum type="arabicPeriod"/>
            </a:pPr>
            <a:r>
              <a:rPr lang="en-US" sz="2400"/>
              <a:t>Ecological: Forests without local management and beyond the reach of the Forest Dept.became highly degraded</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533400" y="381000"/>
            <a:ext cx="8229600" cy="1077913"/>
          </a:xfrm>
          <a:prstGeom prst="rect">
            <a:avLst/>
          </a:prstGeom>
          <a:noFill/>
          <a:ln w="9525">
            <a:noFill/>
            <a:miter lim="800000"/>
            <a:headEnd/>
            <a:tailEnd/>
          </a:ln>
        </p:spPr>
        <p:txBody>
          <a:bodyPr>
            <a:spAutoFit/>
          </a:bodyPr>
          <a:lstStyle/>
          <a:p>
            <a:pPr algn="ctr" eaLnBrk="0" hangingPunct="0"/>
            <a:r>
              <a:rPr lang="en-US" sz="3200"/>
              <a:t>Even when USAID was extending a helping hand there were unforeseen consequences</a:t>
            </a:r>
          </a:p>
        </p:txBody>
      </p:sp>
      <p:sp>
        <p:nvSpPr>
          <p:cNvPr id="13315" name="TextBox 3"/>
          <p:cNvSpPr txBox="1">
            <a:spLocks noChangeArrowheads="1"/>
          </p:cNvSpPr>
          <p:nvPr/>
        </p:nvSpPr>
        <p:spPr bwMode="auto">
          <a:xfrm>
            <a:off x="228600" y="1600200"/>
            <a:ext cx="4343400" cy="4462463"/>
          </a:xfrm>
          <a:prstGeom prst="rect">
            <a:avLst/>
          </a:prstGeom>
          <a:noFill/>
          <a:ln w="9525">
            <a:noFill/>
            <a:miter lim="800000"/>
            <a:headEnd/>
            <a:tailEnd/>
          </a:ln>
        </p:spPr>
        <p:txBody>
          <a:bodyPr>
            <a:spAutoFit/>
          </a:bodyPr>
          <a:lstStyle/>
          <a:p>
            <a:pPr marL="514350" indent="-514350" eaLnBrk="0" hangingPunct="0">
              <a:spcBef>
                <a:spcPts val="1200"/>
              </a:spcBef>
              <a:buFont typeface="Arial" charset="0"/>
              <a:buChar char="•"/>
            </a:pPr>
            <a:r>
              <a:rPr lang="en-US" sz="2400"/>
              <a:t>Also in the 1950s  USAID helped eradicated malaria in the Nepalese lowlands </a:t>
            </a:r>
          </a:p>
          <a:p>
            <a:pPr marL="514350" indent="-514350" eaLnBrk="0" hangingPunct="0">
              <a:spcBef>
                <a:spcPts val="1200"/>
              </a:spcBef>
              <a:buFont typeface="Arial" charset="0"/>
              <a:buChar char="•"/>
            </a:pPr>
            <a:r>
              <a:rPr lang="en-US" sz="2400"/>
              <a:t>This seemingly good deed led to a massive  human transmigration  from  the middle hills to the lowlands </a:t>
            </a:r>
          </a:p>
          <a:p>
            <a:pPr marL="514350" indent="-514350" eaLnBrk="0" hangingPunct="0">
              <a:spcBef>
                <a:spcPts val="1200"/>
              </a:spcBef>
              <a:buFont typeface="Arial" charset="0"/>
              <a:buChar char="•"/>
            </a:pPr>
            <a:r>
              <a:rPr lang="en-US" sz="2400"/>
              <a:t>The influx of humans led to  even more widespread clearing and degradation of forests and loss of tigers</a:t>
            </a:r>
          </a:p>
        </p:txBody>
      </p:sp>
      <p:pic>
        <p:nvPicPr>
          <p:cNvPr id="13316" name="Picture 2" descr="degfor"/>
          <p:cNvPicPr>
            <a:picLocks noChangeAspect="1" noChangeArrowheads="1"/>
          </p:cNvPicPr>
          <p:nvPr/>
        </p:nvPicPr>
        <p:blipFill>
          <a:blip r:embed="rId2"/>
          <a:srcRect/>
          <a:stretch>
            <a:fillRect/>
          </a:stretch>
        </p:blipFill>
        <p:spPr bwMode="auto">
          <a:xfrm>
            <a:off x="4572000" y="2133600"/>
            <a:ext cx="4398963" cy="3241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5430</TotalTime>
  <Words>2148</Words>
  <Application>Microsoft Office PowerPoint</Application>
  <PresentationFormat>On-screen Show (4:3)</PresentationFormat>
  <Paragraphs>345</Paragraphs>
  <Slides>56</Slides>
  <Notes>41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3" baseType="lpstr">
      <vt:lpstr>Arial</vt:lpstr>
      <vt:lpstr>Times New Roman</vt:lpstr>
      <vt:lpstr>Wingdings</vt:lpstr>
      <vt:lpstr>Calibri</vt:lpstr>
      <vt:lpstr>Comic Sans MS</vt:lpstr>
      <vt:lpstr>Mountain Top</vt:lpstr>
      <vt:lpstr>Microsoft PowerPoint Slide</vt:lpstr>
      <vt:lpstr>Citizen participation: a key to tiger conservation</vt:lpstr>
      <vt:lpstr>Ecology and Buddhism</vt:lpstr>
      <vt:lpstr>Slide 3</vt:lpstr>
      <vt:lpstr>Key points of my presentation</vt:lpstr>
      <vt:lpstr>Status of tigers in response to Nepalese and US foreign policy </vt:lpstr>
      <vt:lpstr>Slide 6</vt:lpstr>
      <vt:lpstr>   Tiger abundance was truly amazing  </vt:lpstr>
      <vt:lpstr>Slide 8</vt:lpstr>
      <vt:lpstr>Slide 9</vt:lpstr>
      <vt:lpstr>So What! Do we really need tigers?</vt:lpstr>
      <vt:lpstr>What do we need to know to help conserve tigers?</vt:lpstr>
      <vt:lpstr>To address these questions</vt:lpstr>
      <vt:lpstr>The setting was Chitwan National Park</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Using what we know about tigers we would like to build tiger Sim City models</vt:lpstr>
      <vt:lpstr>Slide 34</vt:lpstr>
      <vt:lpstr>Slide 35</vt:lpstr>
      <vt:lpstr>Slide 36</vt:lpstr>
      <vt:lpstr>Slide 37</vt:lpstr>
      <vt:lpstr>Movement pattern of Tiger</vt:lpstr>
      <vt:lpstr>With knowledge of tiger behavior and ecology and our Sim City tiger models Nepal is developing a participatory managed tiger human landscape</vt:lpstr>
      <vt:lpstr>Slide 40</vt:lpstr>
      <vt:lpstr>Here are some ecological services the landscape needs to provide humans</vt:lpstr>
      <vt:lpstr>Slide 42</vt:lpstr>
      <vt:lpstr>Slide 43</vt:lpstr>
      <vt:lpstr>Slide 44</vt:lpstr>
      <vt:lpstr>Slide 45</vt:lpstr>
      <vt:lpstr>Slide 46</vt:lpstr>
      <vt:lpstr>Participatory mapping tiger distribution</vt:lpstr>
      <vt:lpstr>Slide 48</vt:lpstr>
      <vt:lpstr>Pugmark Measurement</vt:lpstr>
      <vt:lpstr>  Villagers report livestock kills to the Village Rangers  Together they visit the site and investigate the kill and measure pugmarks </vt:lpstr>
      <vt:lpstr> To Provide Quality  Control                           </vt:lpstr>
      <vt:lpstr>Social Aspects of “Village Rangers”</vt:lpstr>
      <vt:lpstr>Future Directions of citizen envolvement  </vt:lpstr>
      <vt:lpstr>Payments for biological services</vt:lpstr>
      <vt:lpstr>Conclusions from citizen based distribution mapping</vt:lpstr>
      <vt:lpstr>Slide 56</vt:lpstr>
    </vt:vector>
  </TitlesOfParts>
  <Company>Univ.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Bhim Gurung</dc:creator>
  <cp:lastModifiedBy>Holy Cross</cp:lastModifiedBy>
  <cp:revision>219</cp:revision>
  <cp:lastPrinted>2001-07-28T17:10:05Z</cp:lastPrinted>
  <dcterms:created xsi:type="dcterms:W3CDTF">2001-07-21T19:28:26Z</dcterms:created>
  <dcterms:modified xsi:type="dcterms:W3CDTF">2011-07-26T01:21:35Z</dcterms:modified>
</cp:coreProperties>
</file>