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25" r:id="rId2"/>
    <p:sldId id="495" r:id="rId3"/>
    <p:sldId id="569" r:id="rId4"/>
    <p:sldId id="493" r:id="rId5"/>
    <p:sldId id="499" r:id="rId6"/>
    <p:sldId id="496" r:id="rId7"/>
    <p:sldId id="492" r:id="rId8"/>
    <p:sldId id="501" r:id="rId9"/>
    <p:sldId id="441" r:id="rId10"/>
    <p:sldId id="504" r:id="rId11"/>
    <p:sldId id="505" r:id="rId12"/>
    <p:sldId id="511" r:id="rId13"/>
    <p:sldId id="512" r:id="rId14"/>
    <p:sldId id="513" r:id="rId15"/>
    <p:sldId id="428" r:id="rId16"/>
    <p:sldId id="396" r:id="rId17"/>
    <p:sldId id="401" r:id="rId18"/>
    <p:sldId id="411" r:id="rId19"/>
    <p:sldId id="375" r:id="rId20"/>
    <p:sldId id="514" r:id="rId21"/>
    <p:sldId id="515" r:id="rId22"/>
    <p:sldId id="516" r:id="rId23"/>
    <p:sldId id="517" r:id="rId24"/>
    <p:sldId id="520" r:id="rId25"/>
    <p:sldId id="518" r:id="rId26"/>
    <p:sldId id="521" r:id="rId27"/>
    <p:sldId id="522" r:id="rId28"/>
    <p:sldId id="519" r:id="rId29"/>
    <p:sldId id="357" r:id="rId30"/>
    <p:sldId id="358" r:id="rId31"/>
    <p:sldId id="359" r:id="rId32"/>
    <p:sldId id="467" r:id="rId33"/>
    <p:sldId id="466" r:id="rId34"/>
    <p:sldId id="364" r:id="rId35"/>
    <p:sldId id="476" r:id="rId36"/>
    <p:sldId id="477" r:id="rId37"/>
    <p:sldId id="478" r:id="rId38"/>
    <p:sldId id="438" r:id="rId39"/>
    <p:sldId id="535" r:id="rId40"/>
    <p:sldId id="538" r:id="rId41"/>
    <p:sldId id="536" r:id="rId42"/>
    <p:sldId id="537" r:id="rId43"/>
    <p:sldId id="563" r:id="rId44"/>
    <p:sldId id="541" r:id="rId45"/>
    <p:sldId id="542" r:id="rId46"/>
    <p:sldId id="543" r:id="rId47"/>
    <p:sldId id="544" r:id="rId48"/>
    <p:sldId id="545" r:id="rId49"/>
    <p:sldId id="546" r:id="rId50"/>
    <p:sldId id="547" r:id="rId51"/>
    <p:sldId id="548" r:id="rId52"/>
    <p:sldId id="549" r:id="rId53"/>
    <p:sldId id="550" r:id="rId54"/>
    <p:sldId id="551" r:id="rId55"/>
    <p:sldId id="558" r:id="rId56"/>
    <p:sldId id="552" r:id="rId57"/>
    <p:sldId id="553" r:id="rId58"/>
    <p:sldId id="554" r:id="rId59"/>
    <p:sldId id="555" r:id="rId60"/>
    <p:sldId id="556" r:id="rId61"/>
    <p:sldId id="567" r:id="rId62"/>
    <p:sldId id="566" r:id="rId63"/>
    <p:sldId id="557" r:id="rId64"/>
    <p:sldId id="564" r:id="rId65"/>
    <p:sldId id="565" r:id="rId66"/>
    <p:sldId id="559" r:id="rId67"/>
    <p:sldId id="568" r:id="rId68"/>
    <p:sldId id="560" r:id="rId69"/>
    <p:sldId id="561"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AD6A"/>
    <a:srgbClr val="1F0402"/>
    <a:srgbClr val="030617"/>
    <a:srgbClr val="FFCB77"/>
    <a:srgbClr val="FFD693"/>
    <a:srgbClr val="FFB67D"/>
    <a:srgbClr val="FFEDC6"/>
    <a:srgbClr val="030303"/>
    <a:srgbClr val="1E1504"/>
    <a:srgbClr val="17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49" autoAdjust="0"/>
    <p:restoredTop sz="94660"/>
  </p:normalViewPr>
  <p:slideViewPr>
    <p:cSldViewPr snapToObjects="1">
      <p:cViewPr varScale="1">
        <p:scale>
          <a:sx n="66" d="100"/>
          <a:sy n="66" d="100"/>
        </p:scale>
        <p:origin x="-45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8641A9-5548-4AAA-9FA2-B1233AE25E1D}" type="datetimeFigureOut">
              <a:rPr lang="en-US" smtClean="0"/>
              <a:pPr/>
              <a:t>7/25/2011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B1612-432B-4261-8214-C6947928CE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EBF39B1-5F74-4438-A496-5B5D31B83991}" type="slidenum">
              <a:rPr lang="en-US">
                <a:latin typeface="Arial" pitchFamily="-40" charset="0"/>
                <a:ea typeface="Arial" pitchFamily="-40" charset="0"/>
                <a:cs typeface="Arial" pitchFamily="-40" charset="0"/>
              </a:rPr>
              <a:pPr/>
              <a:t>1</a:t>
            </a:fld>
            <a:endParaRPr lang="en-US">
              <a:latin typeface="Arial" pitchFamily="-40" charset="0"/>
              <a:ea typeface="Arial" pitchFamily="-40" charset="0"/>
              <a:cs typeface="Arial" pitchFamily="-40" charset="0"/>
            </a:endParaRPr>
          </a:p>
        </p:txBody>
      </p:sp>
      <p:sp>
        <p:nvSpPr>
          <p:cNvPr id="163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3A4BF9B-6656-475F-818D-FF32730B5EE9}" type="slidenum">
              <a:rPr lang="en-US" sz="1200"/>
              <a:pPr algn="r"/>
              <a:t>1</a:t>
            </a:fld>
            <a:endParaRPr lang="en-US" sz="1200"/>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p:spPr>
        <p:txBody>
          <a:bodyPr/>
          <a:lstStyle/>
          <a:p>
            <a:pPr eaLnBrk="1" hangingPunct="1"/>
            <a:endParaRPr lang="en-US">
              <a:latin typeface="Arial" pitchFamily="-40" charset="0"/>
              <a:ea typeface="Arial" pitchFamily="-40" charset="0"/>
              <a:cs typeface="Arial" pitchFamily="-40"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BFA93623-1EF6-DC47-AE36-E2D76F166DEA}" type="slidenum">
              <a:rPr lang="en-US"/>
              <a:pPr/>
              <a:t>51</a:t>
            </a:fld>
            <a:endParaRPr 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5613C004-BA89-C44B-9E32-4E45AB499601}" type="slidenum">
              <a:rPr lang="en-US"/>
              <a:pPr/>
              <a:t>52</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612BD081-CD59-F44C-8307-55B1C541DA0C}" type="slidenum">
              <a:rPr lang="en-US"/>
              <a:pPr/>
              <a:t>53</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EB563CA4-E2B0-0F48-BDBB-E4179286ADEA}" type="slidenum">
              <a:rPr lang="en-US"/>
              <a:pPr/>
              <a:t>54</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FF08E855-28C1-4A40-B5E0-4C5214C81665}" type="slidenum">
              <a:rPr lang="en-US"/>
              <a:pPr/>
              <a:t>55</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D7904E47-55A8-864A-8234-EE567148249F}" type="slidenum">
              <a:rPr lang="en-US"/>
              <a:pPr/>
              <a:t>56</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D53A5462-E6C2-9140-BF58-64D8CCA76277}" type="slidenum">
              <a:rPr lang="en-US"/>
              <a:pPr/>
              <a:t>57</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86DE9A05-15E8-FA45-AE9F-13A14BDCF63B}" type="slidenum">
              <a:rPr lang="en-US"/>
              <a:pPr/>
              <a:t>58</a:t>
            </a:fld>
            <a:endParaRPr 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2BE8C18-C32C-1B44-ADC5-BC115394E923}" type="slidenum">
              <a:rPr lang="en-US"/>
              <a:pPr/>
              <a:t>60</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882DA3BE-571C-3642-9F3A-98E8955F2885}" type="slidenum">
              <a:rPr lang="en-US"/>
              <a:pPr/>
              <a:t>63</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PATA : </a:t>
            </a:r>
            <a:r>
              <a:rPr lang="en-US" dirty="0" err="1" smtClean="0"/>
              <a:t>Manjusrimulakalpa</a:t>
            </a:r>
            <a:endParaRPr lang="en-US" dirty="0"/>
          </a:p>
        </p:txBody>
      </p:sp>
      <p:sp>
        <p:nvSpPr>
          <p:cNvPr id="4" name="Slide Number Placeholder 3"/>
          <p:cNvSpPr>
            <a:spLocks noGrp="1"/>
          </p:cNvSpPr>
          <p:nvPr>
            <p:ph type="sldNum" sz="quarter" idx="10"/>
          </p:nvPr>
        </p:nvSpPr>
        <p:spPr/>
        <p:txBody>
          <a:bodyPr/>
          <a:lstStyle/>
          <a:p>
            <a:fld id="{4AEB1612-432B-4261-8214-C6947928CEF5}"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4F19ED3-EE48-FE45-9353-911C3414770A}" type="slidenum">
              <a:rPr lang="en-US"/>
              <a:pPr/>
              <a:t>66</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E814FC8-7C19-484A-A07C-2AA458C0C869}" type="slidenum">
              <a:rPr lang="en-US"/>
              <a:pPr/>
              <a:t>68</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A69FC21B-CCE7-8642-AD59-C5ACBA9DA485}" type="slidenum">
              <a:rPr lang="en-US"/>
              <a:pPr/>
              <a:t>69</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816DDC1C-A381-5A4A-BAB8-3EEE272AEA39}" type="slidenum">
              <a:rPr lang="en-US"/>
              <a:pPr/>
              <a:t>44</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88E7E3A6-C9B8-7043-BCDD-BBD69B2F35DE}" type="slidenum">
              <a:rPr lang="en-US"/>
              <a:pPr/>
              <a:t>45</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3D88472E-9170-DA41-BF8F-A1CA106BFCF7}" type="slidenum">
              <a:rPr lang="en-US"/>
              <a:pPr/>
              <a:t>46</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E5A924AB-81E9-1D4C-B5E3-4ECC2A939EA0}" type="slidenum">
              <a:rPr lang="en-US"/>
              <a:pPr/>
              <a:t>47</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E28707D-2A69-A241-A9B1-E474A193198F}" type="slidenum">
              <a:rPr lang="en-US"/>
              <a:pPr/>
              <a:t>48</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4D0FC54B-E52D-D847-B7AF-F070A4F6CE2E}" type="slidenum">
              <a:rPr lang="en-US"/>
              <a:pPr/>
              <a:t>49</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EE01C1BD-B9C2-A34C-9EFA-FF6592BEC5B2}" type="slidenum">
              <a:rPr lang="en-US"/>
              <a:pPr/>
              <a:t>50</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72F5FF-85A4-BC4D-8189-CC366E0ED632}"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2F5FF-85A4-BC4D-8189-CC366E0ED632}"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2F5FF-85A4-BC4D-8189-CC366E0ED632}"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2F5FF-85A4-BC4D-8189-CC366E0ED632}"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72F5FF-85A4-BC4D-8189-CC366E0ED632}"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72F5FF-85A4-BC4D-8189-CC366E0ED632}"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72F5FF-85A4-BC4D-8189-CC366E0ED632}" type="datetimeFigureOut">
              <a:rPr lang="en-US" smtClean="0"/>
              <a:pPr/>
              <a:t>7/25/2011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72F5FF-85A4-BC4D-8189-CC366E0ED632}" type="datetimeFigureOut">
              <a:rPr lang="en-US" smtClean="0"/>
              <a:pPr/>
              <a:t>7/25/2011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2F5FF-85A4-BC4D-8189-CC366E0ED632}" type="datetimeFigureOut">
              <a:rPr lang="en-US" smtClean="0"/>
              <a:pPr/>
              <a:t>7/25/2011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72F5FF-85A4-BC4D-8189-CC366E0ED632}"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72F5FF-85A4-BC4D-8189-CC366E0ED632}"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C1C54-BA1B-4844-9C9F-1EF5596C4C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040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2F5FF-85A4-BC4D-8189-CC366E0ED632}" type="datetimeFigureOut">
              <a:rPr lang="en-US" smtClean="0"/>
              <a:pPr/>
              <a:t>7/25/2011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1C54-BA1B-4844-9C9F-1EF5596C4C2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228600" y="571500"/>
            <a:ext cx="8686800" cy="1143000"/>
          </a:xfrm>
        </p:spPr>
        <p:txBody>
          <a:bodyPr>
            <a:normAutofit/>
          </a:bodyPr>
          <a:lstStyle/>
          <a:p>
            <a:endParaRPr lang="en-US" sz="3200" dirty="0" smtClean="0">
              <a:solidFill>
                <a:srgbClr val="000000"/>
              </a:solidFill>
            </a:endParaRPr>
          </a:p>
        </p:txBody>
      </p:sp>
      <p:sp>
        <p:nvSpPr>
          <p:cNvPr id="15363" name="Rectangle 3"/>
          <p:cNvSpPr>
            <a:spLocks noGrp="1" noChangeArrowheads="1"/>
          </p:cNvSpPr>
          <p:nvPr>
            <p:ph type="subTitle" idx="4294967295"/>
          </p:nvPr>
        </p:nvSpPr>
        <p:spPr>
          <a:xfrm>
            <a:off x="0" y="1143000"/>
            <a:ext cx="9144000" cy="5715000"/>
          </a:xfrm>
        </p:spPr>
        <p:txBody>
          <a:bodyPr>
            <a:normAutofit/>
          </a:bodyPr>
          <a:lstStyle/>
          <a:p>
            <a:pPr marL="0" indent="0" algn="ctr">
              <a:lnSpc>
                <a:spcPct val="90000"/>
              </a:lnSpc>
              <a:buNone/>
            </a:pPr>
            <a:r>
              <a:rPr lang="en-US" sz="3600" b="1" i="1" dirty="0" smtClean="0">
                <a:solidFill>
                  <a:srgbClr val="FFCB77"/>
                </a:solidFill>
              </a:rPr>
              <a:t>In the Legacy of </a:t>
            </a:r>
            <a:r>
              <a:rPr lang="en-US" sz="3600" b="1" i="1" dirty="0" err="1" smtClean="0">
                <a:solidFill>
                  <a:srgbClr val="FFCB77"/>
                </a:solidFill>
              </a:rPr>
              <a:t>Arniko</a:t>
            </a:r>
            <a:r>
              <a:rPr lang="en-US" sz="3600" b="1" i="1" dirty="0" smtClean="0">
                <a:solidFill>
                  <a:srgbClr val="FFCB77"/>
                </a:solidFill>
              </a:rPr>
              <a:t>: </a:t>
            </a:r>
            <a:br>
              <a:rPr lang="en-US" sz="3600" b="1" i="1" dirty="0" smtClean="0">
                <a:solidFill>
                  <a:srgbClr val="FFCB77"/>
                </a:solidFill>
              </a:rPr>
            </a:br>
            <a:r>
              <a:rPr lang="en-US" sz="3600" b="1" i="1" dirty="0" smtClean="0">
                <a:solidFill>
                  <a:srgbClr val="FFCB77"/>
                </a:solidFill>
              </a:rPr>
              <a:t>Newar </a:t>
            </a:r>
            <a:r>
              <a:rPr lang="en-US" sz="3600" b="1" i="1" dirty="0" err="1" smtClean="0">
                <a:solidFill>
                  <a:srgbClr val="FFCB77"/>
                </a:solidFill>
              </a:rPr>
              <a:t>Paubha</a:t>
            </a:r>
            <a:r>
              <a:rPr lang="en-US" sz="3600" b="1" i="1" dirty="0" smtClean="0">
                <a:solidFill>
                  <a:srgbClr val="FFCB77"/>
                </a:solidFill>
              </a:rPr>
              <a:t> Painting</a:t>
            </a:r>
            <a:endParaRPr lang="en-US" sz="4000" dirty="0" smtClean="0">
              <a:solidFill>
                <a:srgbClr val="000000"/>
              </a:solidFill>
            </a:endParaRPr>
          </a:p>
          <a:p>
            <a:pPr marL="0" indent="0" algn="ctr" eaLnBrk="1" hangingPunct="1">
              <a:lnSpc>
                <a:spcPct val="90000"/>
              </a:lnSpc>
              <a:buFontTx/>
              <a:buNone/>
            </a:pPr>
            <a:endParaRPr lang="en-US" sz="3600" dirty="0" smtClean="0">
              <a:solidFill>
                <a:srgbClr val="FFA013"/>
              </a:solidFill>
            </a:endParaRPr>
          </a:p>
          <a:p>
            <a:pPr>
              <a:buNone/>
            </a:pPr>
            <a:endParaRPr lang="en-US" sz="2400" dirty="0" smtClean="0">
              <a:solidFill>
                <a:srgbClr val="B76D00"/>
              </a:solidFill>
            </a:endParaRPr>
          </a:p>
          <a:p>
            <a:pPr marL="0" indent="0" algn="ctr" eaLnBrk="1" hangingPunct="1">
              <a:lnSpc>
                <a:spcPct val="90000"/>
              </a:lnSpc>
              <a:buFontTx/>
              <a:buNone/>
            </a:pPr>
            <a:endParaRPr lang="en-US" sz="2400" dirty="0" smtClean="0">
              <a:solidFill>
                <a:srgbClr val="B76D00"/>
              </a:solidFill>
            </a:endParaRPr>
          </a:p>
          <a:p>
            <a:pPr marL="0" indent="0" algn="ctr" eaLnBrk="1" hangingPunct="1">
              <a:lnSpc>
                <a:spcPct val="90000"/>
              </a:lnSpc>
              <a:buFontTx/>
              <a:buNone/>
            </a:pPr>
            <a:endParaRPr lang="en-US" sz="2400" dirty="0" smtClean="0">
              <a:solidFill>
                <a:srgbClr val="B76D00"/>
              </a:solidFill>
            </a:endParaRPr>
          </a:p>
          <a:p>
            <a:pPr marL="0" indent="0" algn="ctr" eaLnBrk="1" hangingPunct="1">
              <a:lnSpc>
                <a:spcPct val="90000"/>
              </a:lnSpc>
              <a:buFontTx/>
              <a:buNone/>
            </a:pPr>
            <a:endParaRPr lang="en-US" sz="2400" dirty="0" smtClean="0">
              <a:solidFill>
                <a:srgbClr val="B76D00"/>
              </a:solidFill>
            </a:endParaRPr>
          </a:p>
          <a:p>
            <a:pPr marL="0" indent="0" algn="ctr" eaLnBrk="1" hangingPunct="1">
              <a:lnSpc>
                <a:spcPct val="90000"/>
              </a:lnSpc>
              <a:buFontTx/>
              <a:buNone/>
            </a:pPr>
            <a:endParaRPr lang="en-US" sz="2400" dirty="0" smtClean="0">
              <a:solidFill>
                <a:srgbClr val="DDDDDD"/>
              </a:solidFill>
            </a:endParaRPr>
          </a:p>
          <a:p>
            <a:pPr marL="0" indent="0" algn="ctr" eaLnBrk="1" hangingPunct="1">
              <a:lnSpc>
                <a:spcPct val="90000"/>
              </a:lnSpc>
              <a:buFontTx/>
              <a:buNone/>
            </a:pPr>
            <a:r>
              <a:rPr lang="en-US" sz="2000" dirty="0" smtClean="0">
                <a:solidFill>
                  <a:srgbClr val="DDDDDD"/>
                </a:solidFill>
              </a:rPr>
              <a:t>Dina Bangdel, PhD</a:t>
            </a:r>
          </a:p>
          <a:p>
            <a:pPr marL="0" indent="0" algn="ctr" eaLnBrk="1" hangingPunct="1">
              <a:lnSpc>
                <a:spcPct val="90000"/>
              </a:lnSpc>
              <a:buFontTx/>
              <a:buNone/>
            </a:pPr>
            <a:r>
              <a:rPr lang="en-US" sz="2000" dirty="0" smtClean="0">
                <a:solidFill>
                  <a:srgbClr val="DDDDDD"/>
                </a:solidFill>
              </a:rPr>
              <a:t>Department of Art History</a:t>
            </a:r>
          </a:p>
          <a:p>
            <a:pPr marL="0" indent="0" algn="ctr" eaLnBrk="1" hangingPunct="1">
              <a:lnSpc>
                <a:spcPct val="90000"/>
              </a:lnSpc>
              <a:buFontTx/>
              <a:buNone/>
            </a:pPr>
            <a:r>
              <a:rPr lang="en-US" sz="2000" dirty="0" smtClean="0">
                <a:solidFill>
                  <a:srgbClr val="DDDDDD"/>
                </a:solidFill>
              </a:rPr>
              <a:t>Virginia Commonwealth University, USA</a:t>
            </a:r>
          </a:p>
          <a:p>
            <a:pPr marL="0" indent="0" algn="ctr" eaLnBrk="1" hangingPunct="1">
              <a:lnSpc>
                <a:spcPct val="90000"/>
              </a:lnSpc>
              <a:buFontTx/>
              <a:buNone/>
            </a:pPr>
            <a:endParaRPr lang="en-US" sz="2000" dirty="0" smtClean="0">
              <a:solidFill>
                <a:srgbClr val="DDDDDD"/>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S MANDALA"/>
          <p:cNvPicPr>
            <a:picLocks noChangeAspect="1" noChangeArrowheads="1"/>
          </p:cNvPicPr>
          <p:nvPr/>
        </p:nvPicPr>
        <p:blipFill>
          <a:blip r:embed="rId2"/>
          <a:srcRect/>
          <a:stretch>
            <a:fillRect/>
          </a:stretch>
        </p:blipFill>
        <p:spPr bwMode="auto">
          <a:xfrm>
            <a:off x="3371850" y="1588"/>
            <a:ext cx="5162550" cy="6856412"/>
          </a:xfrm>
          <a:prstGeom prst="rect">
            <a:avLst/>
          </a:prstGeom>
          <a:noFill/>
        </p:spPr>
      </p:pic>
      <p:sp>
        <p:nvSpPr>
          <p:cNvPr id="3" name="Rectangle 6"/>
          <p:cNvSpPr>
            <a:spLocks noChangeArrowheads="1"/>
          </p:cNvSpPr>
          <p:nvPr/>
        </p:nvSpPr>
        <p:spPr bwMode="auto">
          <a:xfrm>
            <a:off x="439738" y="3048000"/>
            <a:ext cx="2486791" cy="369332"/>
          </a:xfrm>
          <a:prstGeom prst="rect">
            <a:avLst/>
          </a:prstGeom>
          <a:noFill/>
          <a:ln w="9525">
            <a:noFill/>
            <a:miter lim="800000"/>
            <a:headEnd/>
            <a:tailEnd/>
          </a:ln>
        </p:spPr>
        <p:txBody>
          <a:bodyPr wrap="none">
            <a:prstTxWarp prst="textNoShape">
              <a:avLst/>
            </a:prstTxWarp>
            <a:spAutoFit/>
          </a:bodyPr>
          <a:lstStyle/>
          <a:p>
            <a:r>
              <a:rPr lang="en-US" dirty="0" err="1" smtClean="0"/>
              <a:t>ChakrasamvaraMandala</a:t>
            </a:r>
            <a:endParaRPr lang="en-US" dirty="0"/>
          </a:p>
        </p:txBody>
      </p:sp>
      <p:sp>
        <p:nvSpPr>
          <p:cNvPr id="4" name="Rectangle 7"/>
          <p:cNvSpPr>
            <a:spLocks noChangeArrowheads="1"/>
          </p:cNvSpPr>
          <p:nvPr/>
        </p:nvSpPr>
        <p:spPr bwMode="auto">
          <a:xfrm>
            <a:off x="228600" y="228600"/>
            <a:ext cx="1454150" cy="457200"/>
          </a:xfrm>
          <a:prstGeom prst="rect">
            <a:avLst/>
          </a:prstGeom>
          <a:noFill/>
          <a:ln w="9525">
            <a:noFill/>
            <a:miter lim="800000"/>
            <a:headEnd/>
            <a:tailEnd/>
          </a:ln>
        </p:spPr>
        <p:txBody>
          <a:bodyPr wrap="none">
            <a:prstTxWarp prst="textNoShape">
              <a:avLst/>
            </a:prstTxWarp>
            <a:spAutoFit/>
          </a:bodyPr>
          <a:lstStyle/>
          <a:p>
            <a:r>
              <a:rPr lang="en-US"/>
              <a:t>Teachers</a:t>
            </a:r>
          </a:p>
        </p:txBody>
      </p:sp>
      <p:sp>
        <p:nvSpPr>
          <p:cNvPr id="5" name="Line 8"/>
          <p:cNvSpPr>
            <a:spLocks noChangeShapeType="1"/>
          </p:cNvSpPr>
          <p:nvPr/>
        </p:nvSpPr>
        <p:spPr bwMode="auto">
          <a:xfrm>
            <a:off x="1752600" y="533400"/>
            <a:ext cx="990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 name="Rectangle 9"/>
          <p:cNvSpPr>
            <a:spLocks noChangeArrowheads="1"/>
          </p:cNvSpPr>
          <p:nvPr/>
        </p:nvSpPr>
        <p:spPr bwMode="auto">
          <a:xfrm>
            <a:off x="152400" y="6172200"/>
            <a:ext cx="2020392" cy="369332"/>
          </a:xfrm>
          <a:prstGeom prst="rect">
            <a:avLst/>
          </a:prstGeom>
          <a:noFill/>
          <a:ln w="9525">
            <a:noFill/>
            <a:miter lim="800000"/>
            <a:headEnd/>
            <a:tailEnd/>
          </a:ln>
        </p:spPr>
        <p:txBody>
          <a:bodyPr wrap="none">
            <a:prstTxWarp prst="textNoShape">
              <a:avLst/>
            </a:prstTxWarp>
            <a:spAutoFit/>
          </a:bodyPr>
          <a:lstStyle/>
          <a:p>
            <a:r>
              <a:rPr lang="en-US" dirty="0" smtClean="0"/>
              <a:t>Donors / Protectors</a:t>
            </a:r>
            <a:endParaRPr lang="en-US" dirty="0"/>
          </a:p>
        </p:txBody>
      </p:sp>
      <p:sp>
        <p:nvSpPr>
          <p:cNvPr id="7" name="Line 10"/>
          <p:cNvSpPr>
            <a:spLocks noChangeShapeType="1"/>
          </p:cNvSpPr>
          <p:nvPr/>
        </p:nvSpPr>
        <p:spPr bwMode="auto">
          <a:xfrm>
            <a:off x="2247900" y="6400800"/>
            <a:ext cx="990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8" name="Line 11"/>
          <p:cNvSpPr>
            <a:spLocks noChangeShapeType="1"/>
          </p:cNvSpPr>
          <p:nvPr/>
        </p:nvSpPr>
        <p:spPr bwMode="auto">
          <a:xfrm>
            <a:off x="6019800" y="533400"/>
            <a:ext cx="76200" cy="5867400"/>
          </a:xfrm>
          <a:prstGeom prst="line">
            <a:avLst/>
          </a:prstGeom>
          <a:noFill/>
          <a:ln w="57150">
            <a:solidFill>
              <a:srgbClr val="FFFF00"/>
            </a:solidFill>
            <a:round/>
            <a:headEnd type="triangle" w="med" len="med"/>
            <a:tailEnd type="triangle" w="med" len="med"/>
          </a:ln>
        </p:spPr>
        <p:txBody>
          <a:bodyPr wrap="none" anchor="ctr">
            <a:prstTxWarp prst="textNoShape">
              <a:avLst/>
            </a:prstTxWarp>
          </a:bodyPr>
          <a:lstStyle/>
          <a:p>
            <a:endParaRPr lang="en-US"/>
          </a:p>
        </p:txBody>
      </p:sp>
      <p:sp>
        <p:nvSpPr>
          <p:cNvPr id="9" name="Rectangle 12"/>
          <p:cNvSpPr>
            <a:spLocks noChangeArrowheads="1"/>
          </p:cNvSpPr>
          <p:nvPr/>
        </p:nvSpPr>
        <p:spPr bwMode="auto">
          <a:xfrm>
            <a:off x="238125" y="4662488"/>
            <a:ext cx="2269259"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EAAE"/>
                </a:solidFill>
              </a:rPr>
              <a:t>READING A MANDALA</a:t>
            </a:r>
            <a:endParaRPr lang="en-US" dirty="0">
              <a:solidFill>
                <a:srgbClr val="FFEAA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smtClean="0"/>
              <a:t>2. Newar </a:t>
            </a:r>
            <a:r>
              <a:rPr lang="en-US" sz="2800" dirty="0" err="1" smtClean="0"/>
              <a:t>Paubha</a:t>
            </a:r>
            <a:r>
              <a:rPr lang="en-US" sz="2800" dirty="0" smtClean="0"/>
              <a:t> Painting</a:t>
            </a:r>
            <a:endParaRPr lang="en-US" sz="2800" dirty="0"/>
          </a:p>
        </p:txBody>
      </p:sp>
      <p:pic>
        <p:nvPicPr>
          <p:cNvPr id="3" name="Picture 2" descr="palaOV"/>
          <p:cNvPicPr>
            <a:picLocks noChangeAspect="1" noChangeArrowheads="1"/>
          </p:cNvPicPr>
          <p:nvPr/>
        </p:nvPicPr>
        <p:blipFill>
          <a:blip r:embed="rId3"/>
          <a:srcRect/>
          <a:stretch>
            <a:fillRect/>
          </a:stretch>
        </p:blipFill>
        <p:spPr bwMode="auto">
          <a:xfrm>
            <a:off x="2324767" y="1295400"/>
            <a:ext cx="4847961" cy="5562600"/>
          </a:xfrm>
          <a:prstGeom prst="rect">
            <a:avLst/>
          </a:prstGeom>
          <a:noFill/>
        </p:spPr>
      </p:pic>
      <p:sp>
        <p:nvSpPr>
          <p:cNvPr id="4" name="Line 3"/>
          <p:cNvSpPr>
            <a:spLocks noChangeShapeType="1"/>
          </p:cNvSpPr>
          <p:nvPr/>
        </p:nvSpPr>
        <p:spPr bwMode="auto">
          <a:xfrm flipH="1" flipV="1">
            <a:off x="5029200" y="2666999"/>
            <a:ext cx="521172" cy="716271"/>
          </a:xfrm>
          <a:prstGeom prst="line">
            <a:avLst/>
          </a:prstGeom>
          <a:noFill/>
          <a:ln w="28575">
            <a:solidFill>
              <a:srgbClr val="FF1C16"/>
            </a:solidFill>
            <a:round/>
            <a:headEnd/>
            <a:tailEnd type="triangle" w="med" len="med"/>
          </a:ln>
        </p:spPr>
        <p:txBody>
          <a:bodyPr wrap="none" anchor="ctr">
            <a:prstTxWarp prst="textNoShape">
              <a:avLst/>
            </a:prstTxWarp>
          </a:bodyPr>
          <a:lstStyle/>
          <a:p>
            <a:endParaRPr lang="en-US"/>
          </a:p>
        </p:txBody>
      </p:sp>
      <p:sp>
        <p:nvSpPr>
          <p:cNvPr id="5" name="Line 4"/>
          <p:cNvSpPr>
            <a:spLocks noChangeShapeType="1"/>
          </p:cNvSpPr>
          <p:nvPr/>
        </p:nvSpPr>
        <p:spPr bwMode="auto">
          <a:xfrm flipH="1" flipV="1">
            <a:off x="5504652" y="2336939"/>
            <a:ext cx="45719" cy="1018893"/>
          </a:xfrm>
          <a:prstGeom prst="line">
            <a:avLst/>
          </a:prstGeom>
          <a:noFill/>
          <a:ln w="28575">
            <a:solidFill>
              <a:srgbClr val="FF1C16"/>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32 Sakyamuni 0050627"/>
          <p:cNvPicPr>
            <a:picLocks noChangeAspect="1" noChangeArrowheads="1"/>
          </p:cNvPicPr>
          <p:nvPr/>
        </p:nvPicPr>
        <p:blipFill>
          <a:blip r:embed="rId2"/>
          <a:srcRect/>
          <a:stretch>
            <a:fillRect/>
          </a:stretch>
        </p:blipFill>
        <p:spPr bwMode="auto">
          <a:xfrm>
            <a:off x="304800" y="76200"/>
            <a:ext cx="5719763" cy="6859588"/>
          </a:xfrm>
          <a:prstGeom prst="rect">
            <a:avLst/>
          </a:prstGeom>
          <a:noFill/>
        </p:spPr>
      </p:pic>
      <p:sp>
        <p:nvSpPr>
          <p:cNvPr id="3" name="TextBox 2"/>
          <p:cNvSpPr txBox="1"/>
          <p:nvPr/>
        </p:nvSpPr>
        <p:spPr>
          <a:xfrm>
            <a:off x="6172200" y="4826675"/>
            <a:ext cx="1679216" cy="2031325"/>
          </a:xfrm>
          <a:prstGeom prst="rect">
            <a:avLst/>
          </a:prstGeom>
          <a:noFill/>
        </p:spPr>
        <p:txBody>
          <a:bodyPr wrap="none" rtlCol="0">
            <a:spAutoFit/>
          </a:bodyPr>
          <a:lstStyle/>
          <a:p>
            <a:r>
              <a:rPr lang="en-US" dirty="0" err="1" smtClean="0"/>
              <a:t>Jokhang</a:t>
            </a:r>
            <a:r>
              <a:rPr lang="en-US" dirty="0" smtClean="0"/>
              <a:t> Temple</a:t>
            </a:r>
          </a:p>
          <a:p>
            <a:r>
              <a:rPr lang="en-US" dirty="0" smtClean="0"/>
              <a:t>Lhasa, Tibet</a:t>
            </a:r>
          </a:p>
          <a:p>
            <a:r>
              <a:rPr lang="en-US" dirty="0" smtClean="0"/>
              <a:t>Ca. 7</a:t>
            </a:r>
            <a:r>
              <a:rPr lang="en-US" baseline="30000" dirty="0" smtClean="0"/>
              <a:t>th</a:t>
            </a:r>
            <a:r>
              <a:rPr lang="en-US" dirty="0" smtClean="0"/>
              <a:t> century</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68" y="-326136"/>
            <a:ext cx="9241536" cy="75102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SakyaInteriorDB.jpg"/>
          <p:cNvPicPr>
            <a:picLocks noChangeAspect="1"/>
          </p:cNvPicPr>
          <p:nvPr/>
        </p:nvPicPr>
        <p:blipFill>
          <a:blip r:embed="rId2"/>
          <a:stretch>
            <a:fillRect/>
          </a:stretch>
        </p:blipFill>
        <p:spPr>
          <a:xfrm>
            <a:off x="0" y="0"/>
            <a:ext cx="7016496" cy="6858000"/>
          </a:xfrm>
          <a:prstGeom prst="rect">
            <a:avLst/>
          </a:prstGeom>
        </p:spPr>
      </p:pic>
      <p:sp>
        <p:nvSpPr>
          <p:cNvPr id="3" name="Rectangle 2"/>
          <p:cNvSpPr/>
          <p:nvPr/>
        </p:nvSpPr>
        <p:spPr>
          <a:xfrm>
            <a:off x="7162800" y="5867400"/>
            <a:ext cx="1859666" cy="923330"/>
          </a:xfrm>
          <a:prstGeom prst="rect">
            <a:avLst/>
          </a:prstGeom>
        </p:spPr>
        <p:txBody>
          <a:bodyPr wrap="none">
            <a:spAutoFit/>
          </a:bodyPr>
          <a:lstStyle/>
          <a:p>
            <a:r>
              <a:rPr lang="en-US" dirty="0" err="1" smtClean="0"/>
              <a:t>Sakya</a:t>
            </a:r>
            <a:r>
              <a:rPr lang="en-US" dirty="0" smtClean="0"/>
              <a:t> Monastery</a:t>
            </a:r>
          </a:p>
          <a:p>
            <a:r>
              <a:rPr lang="en-US" dirty="0" smtClean="0"/>
              <a:t>Lhasa, Tibet</a:t>
            </a:r>
          </a:p>
          <a:p>
            <a:r>
              <a:rPr lang="en-US" dirty="0" smtClean="0"/>
              <a:t>Ca. 13thc / </a:t>
            </a:r>
            <a:r>
              <a:rPr lang="en-US" dirty="0" err="1" smtClean="0"/>
              <a:t>Arniko</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4444"/>
          <a:stretch>
            <a:fillRect/>
          </a:stretch>
        </p:blipFill>
        <p:spPr>
          <a:xfrm>
            <a:off x="0" y="0"/>
            <a:ext cx="6553200" cy="6806464"/>
          </a:xfrm>
          <a:prstGeom prst="rect">
            <a:avLst/>
          </a:prstGeom>
        </p:spPr>
      </p:pic>
      <p:sp>
        <p:nvSpPr>
          <p:cNvPr id="3" name="TextBox 2"/>
          <p:cNvSpPr txBox="1"/>
          <p:nvPr/>
        </p:nvSpPr>
        <p:spPr>
          <a:xfrm>
            <a:off x="6553200" y="5852357"/>
            <a:ext cx="1644977" cy="954107"/>
          </a:xfrm>
          <a:prstGeom prst="rect">
            <a:avLst/>
          </a:prstGeom>
          <a:noFill/>
        </p:spPr>
        <p:txBody>
          <a:bodyPr wrap="none" rtlCol="0">
            <a:spAutoFit/>
          </a:bodyPr>
          <a:lstStyle/>
          <a:p>
            <a:r>
              <a:rPr lang="en-US" sz="1400" dirty="0" err="1" smtClean="0"/>
              <a:t>Arniko</a:t>
            </a:r>
            <a:r>
              <a:rPr lang="en-US" sz="1400" dirty="0" smtClean="0"/>
              <a:t> (attributed) </a:t>
            </a:r>
          </a:p>
          <a:p>
            <a:r>
              <a:rPr lang="en-US" sz="1400" dirty="0" smtClean="0"/>
              <a:t>Kublai Khan</a:t>
            </a:r>
          </a:p>
          <a:p>
            <a:r>
              <a:rPr lang="en-US" sz="1400" dirty="0" smtClean="0"/>
              <a:t>Yuan Dynasty, China</a:t>
            </a:r>
          </a:p>
          <a:p>
            <a:r>
              <a:rPr lang="en-US" sz="1400" dirty="0" smtClean="0"/>
              <a:t>13thc</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0"/>
            <a:ext cx="5010912" cy="6858000"/>
          </a:xfrm>
          <a:prstGeom prst="rect">
            <a:avLst/>
          </a:prstGeom>
        </p:spPr>
      </p:pic>
      <p:sp>
        <p:nvSpPr>
          <p:cNvPr id="3" name="Rectangle 2"/>
          <p:cNvSpPr/>
          <p:nvPr/>
        </p:nvSpPr>
        <p:spPr>
          <a:xfrm>
            <a:off x="5715000" y="5181600"/>
            <a:ext cx="4572000" cy="1477328"/>
          </a:xfrm>
          <a:prstGeom prst="rect">
            <a:avLst/>
          </a:prstGeom>
        </p:spPr>
        <p:txBody>
          <a:bodyPr>
            <a:spAutoFit/>
          </a:bodyPr>
          <a:lstStyle/>
          <a:p>
            <a:r>
              <a:rPr lang="en-US" dirty="0" err="1" smtClean="0"/>
              <a:t>Manjusri</a:t>
            </a:r>
          </a:p>
          <a:p>
            <a:r>
              <a:rPr lang="en-US" dirty="0" smtClean="0"/>
              <a:t>Attributed to workshop of </a:t>
            </a:r>
            <a:r>
              <a:rPr lang="en-US" dirty="0" err="1" smtClean="0"/>
              <a:t>Arniko</a:t>
            </a:r>
            <a:endParaRPr lang="en-US" dirty="0" smtClean="0"/>
          </a:p>
          <a:p>
            <a:r>
              <a:rPr lang="en-US" dirty="0" smtClean="0"/>
              <a:t>Yuan dynasty; dated 1305</a:t>
            </a:r>
          </a:p>
          <a:p>
            <a:r>
              <a:rPr lang="en-US" dirty="0" smtClean="0"/>
              <a:t>Gilt bronze. </a:t>
            </a:r>
          </a:p>
          <a:p>
            <a:r>
              <a:rPr lang="en-US" dirty="0" smtClean="0"/>
              <a:t>Palace Museum, Beijing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rnikosakdasari"/>
          <p:cNvPicPr>
            <a:picLocks noChangeAspect="1" noChangeArrowheads="1"/>
          </p:cNvPicPr>
          <p:nvPr/>
        </p:nvPicPr>
        <p:blipFill>
          <a:blip r:embed="rId2"/>
          <a:srcRect/>
          <a:stretch>
            <a:fillRect/>
          </a:stretch>
        </p:blipFill>
        <p:spPr bwMode="auto">
          <a:xfrm>
            <a:off x="228600" y="0"/>
            <a:ext cx="5062538" cy="6856413"/>
          </a:xfrm>
          <a:prstGeom prst="rect">
            <a:avLst/>
          </a:prstGeom>
          <a:noFill/>
        </p:spPr>
      </p:pic>
      <p:sp>
        <p:nvSpPr>
          <p:cNvPr id="3" name="Rectangle 5"/>
          <p:cNvSpPr>
            <a:spLocks noChangeArrowheads="1"/>
          </p:cNvSpPr>
          <p:nvPr/>
        </p:nvSpPr>
        <p:spPr bwMode="auto">
          <a:xfrm>
            <a:off x="5486400" y="6025416"/>
            <a:ext cx="1636160" cy="830997"/>
          </a:xfrm>
          <a:prstGeom prst="rect">
            <a:avLst/>
          </a:prstGeom>
          <a:noFill/>
          <a:ln w="9525">
            <a:noFill/>
            <a:miter lim="800000"/>
            <a:headEnd/>
            <a:tailEnd/>
          </a:ln>
          <a:effectLst/>
        </p:spPr>
        <p:txBody>
          <a:bodyPr wrap="none">
            <a:prstTxWarp prst="textNoShape">
              <a:avLst/>
            </a:prstTxWarp>
            <a:spAutoFit/>
          </a:bodyPr>
          <a:lstStyle/>
          <a:p>
            <a:r>
              <a:rPr lang="en-US" sz="1200" dirty="0" err="1"/>
              <a:t>SadaksariLokesvara</a:t>
            </a:r>
            <a:endParaRPr lang="en-US" sz="1200" dirty="0"/>
          </a:p>
          <a:p>
            <a:r>
              <a:rPr lang="en-US" sz="1200" dirty="0"/>
              <a:t>China, ca. 13th century</a:t>
            </a:r>
          </a:p>
          <a:p>
            <a:r>
              <a:rPr lang="en-US" sz="1200" dirty="0"/>
              <a:t>Workshop of </a:t>
            </a:r>
            <a:r>
              <a:rPr lang="en-US" sz="1200" dirty="0" err="1"/>
              <a:t>Arniko</a:t>
            </a:r>
            <a:endParaRPr lang="en-US" sz="1200" dirty="0"/>
          </a:p>
          <a:p>
            <a:r>
              <a:rPr lang="en-US" sz="1200" dirty="0"/>
              <a:t>Virginia</a:t>
            </a:r>
            <a:r>
              <a:rPr lang="en-US" sz="1200" dirty="0" smtClean="0"/>
              <a:t> Museum of </a:t>
            </a:r>
            <a:r>
              <a:rPr lang="en-US" sz="1200" dirty="0"/>
              <a:t>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jpg"/>
          <p:cNvPicPr>
            <a:picLocks noChangeAspect="1"/>
          </p:cNvPicPr>
          <p:nvPr/>
        </p:nvPicPr>
        <p:blipFill>
          <a:blip r:embed="rId2"/>
          <a:stretch>
            <a:fillRect/>
          </a:stretch>
        </p:blipFill>
        <p:spPr>
          <a:xfrm>
            <a:off x="914400" y="0"/>
            <a:ext cx="5120640" cy="6858000"/>
          </a:xfrm>
          <a:prstGeom prst="rect">
            <a:avLst/>
          </a:prstGeom>
        </p:spPr>
      </p:pic>
      <p:sp>
        <p:nvSpPr>
          <p:cNvPr id="4" name="TextBox 3"/>
          <p:cNvSpPr txBox="1"/>
          <p:nvPr/>
        </p:nvSpPr>
        <p:spPr>
          <a:xfrm>
            <a:off x="6035040" y="5410200"/>
            <a:ext cx="2956560" cy="1323439"/>
          </a:xfrm>
          <a:prstGeom prst="rect">
            <a:avLst/>
          </a:prstGeom>
          <a:noFill/>
        </p:spPr>
        <p:txBody>
          <a:bodyPr wrap="square" rtlCol="0">
            <a:spAutoFit/>
          </a:bodyPr>
          <a:lstStyle/>
          <a:p>
            <a:r>
              <a:rPr lang="en-US" sz="1600" dirty="0" smtClean="0"/>
              <a:t>Bodhisattva</a:t>
            </a:r>
          </a:p>
          <a:p>
            <a:r>
              <a:rPr lang="en-US" sz="1600" dirty="0" smtClean="0"/>
              <a:t>Attributed to workshop of </a:t>
            </a:r>
            <a:r>
              <a:rPr lang="en-US" sz="1600" dirty="0" err="1" smtClean="0"/>
              <a:t>Arniko</a:t>
            </a:r>
            <a:endParaRPr lang="en-US" sz="1600" dirty="0" smtClean="0"/>
          </a:p>
          <a:p>
            <a:r>
              <a:rPr lang="en-US" sz="1600" dirty="0" smtClean="0"/>
              <a:t>Yuan dynasty</a:t>
            </a:r>
          </a:p>
          <a:p>
            <a:r>
              <a:rPr lang="en-US" sz="1600" dirty="0" smtClean="0"/>
              <a:t>Dry Lacquer</a:t>
            </a:r>
          </a:p>
          <a:p>
            <a:r>
              <a:rPr lang="en-US" sz="1600" dirty="0" smtClean="0"/>
              <a:t>Palace Museum, Beijing</a:t>
            </a:r>
          </a:p>
          <a:p>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3" name="Picture 7" descr="37 Green Tara"/>
          <p:cNvPicPr>
            <a:picLocks noChangeAspect="1" noChangeArrowheads="1"/>
          </p:cNvPicPr>
          <p:nvPr/>
        </p:nvPicPr>
        <p:blipFill>
          <a:blip r:embed="rId2">
            <a:lum bright="6000" contrast="6000"/>
          </a:blip>
          <a:srcRect l="1732" r="1732"/>
          <a:stretch>
            <a:fillRect/>
          </a:stretch>
        </p:blipFill>
        <p:spPr bwMode="auto">
          <a:xfrm>
            <a:off x="762000" y="0"/>
            <a:ext cx="5486400" cy="6859588"/>
          </a:xfrm>
          <a:prstGeom prst="rect">
            <a:avLst/>
          </a:prstGeom>
          <a:noFill/>
        </p:spPr>
      </p:pic>
      <p:sp>
        <p:nvSpPr>
          <p:cNvPr id="3" name="TextBox 2"/>
          <p:cNvSpPr txBox="1"/>
          <p:nvPr/>
        </p:nvSpPr>
        <p:spPr>
          <a:xfrm>
            <a:off x="6248400" y="5105400"/>
            <a:ext cx="3261360" cy="1077218"/>
          </a:xfrm>
          <a:prstGeom prst="rect">
            <a:avLst/>
          </a:prstGeom>
          <a:noFill/>
        </p:spPr>
        <p:txBody>
          <a:bodyPr wrap="square" rtlCol="0">
            <a:spAutoFit/>
          </a:bodyPr>
          <a:lstStyle/>
          <a:p>
            <a:r>
              <a:rPr lang="en-US" sz="1600" dirty="0" smtClean="0"/>
              <a:t>Green Tara</a:t>
            </a:r>
          </a:p>
          <a:p>
            <a:r>
              <a:rPr lang="en-US" sz="1600" dirty="0" smtClean="0"/>
              <a:t>Attributed to workshop of </a:t>
            </a:r>
            <a:r>
              <a:rPr lang="en-US" sz="1600" dirty="0" err="1" smtClean="0"/>
              <a:t>Arniko</a:t>
            </a:r>
            <a:endParaRPr lang="en-US" sz="1600" dirty="0" smtClean="0"/>
          </a:p>
          <a:p>
            <a:r>
              <a:rPr lang="en-US" sz="1600" dirty="0" smtClean="0"/>
              <a:t>Ca. 13</a:t>
            </a:r>
            <a:r>
              <a:rPr lang="en-US" sz="1600" baseline="30000" dirty="0" smtClean="0"/>
              <a:t>th</a:t>
            </a:r>
            <a:r>
              <a:rPr lang="en-US" sz="1600" dirty="0" smtClean="0"/>
              <a:t> century</a:t>
            </a:r>
          </a:p>
          <a:p>
            <a:r>
              <a:rPr lang="en-US" sz="1600" dirty="0" smtClean="0"/>
              <a:t>Cleveland Museum of Art</a:t>
            </a:r>
          </a:p>
          <a:p>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02Zanabazarjpg"/>
          <p:cNvPicPr>
            <a:picLocks noChangeAspect="1" noChangeArrowheads="1"/>
          </p:cNvPicPr>
          <p:nvPr/>
        </p:nvPicPr>
        <p:blipFill>
          <a:blip r:embed="rId2">
            <a:lum bright="-8000" contrast="-2000"/>
          </a:blip>
          <a:srcRect/>
          <a:stretch>
            <a:fillRect/>
          </a:stretch>
        </p:blipFill>
        <p:spPr bwMode="auto">
          <a:xfrm>
            <a:off x="6324601" y="1650462"/>
            <a:ext cx="2743199" cy="4369338"/>
          </a:xfrm>
          <a:prstGeom prst="rect">
            <a:avLst/>
          </a:prstGeom>
          <a:noFill/>
        </p:spPr>
      </p:pic>
      <p:pic>
        <p:nvPicPr>
          <p:cNvPr id="3" name="Picture 2" descr="019fShalu-Ratnasambhava"/>
          <p:cNvPicPr>
            <a:picLocks noChangeAspect="1" noChangeArrowheads="1"/>
          </p:cNvPicPr>
          <p:nvPr/>
        </p:nvPicPr>
        <p:blipFill>
          <a:blip r:embed="rId3">
            <a:lum bright="2000" contrast="20000"/>
          </a:blip>
          <a:srcRect t="6449"/>
          <a:stretch>
            <a:fillRect/>
          </a:stretch>
        </p:blipFill>
        <p:spPr bwMode="auto">
          <a:xfrm>
            <a:off x="3124200" y="152400"/>
            <a:ext cx="2972867" cy="4495800"/>
          </a:xfrm>
          <a:prstGeom prst="rect">
            <a:avLst/>
          </a:prstGeom>
          <a:noFill/>
          <a:ln w="9525">
            <a:noFill/>
            <a:miter lim="800000"/>
            <a:headEnd/>
            <a:tailEnd/>
          </a:ln>
        </p:spPr>
      </p:pic>
      <p:pic>
        <p:nvPicPr>
          <p:cNvPr id="4" name="Picture 3"/>
          <p:cNvPicPr>
            <a:picLocks noChangeAspect="1"/>
          </p:cNvPicPr>
          <p:nvPr/>
        </p:nvPicPr>
        <p:blipFill>
          <a:blip r:embed="rId4"/>
          <a:srcRect r="2242"/>
          <a:stretch>
            <a:fillRect/>
          </a:stretch>
        </p:blipFill>
        <p:spPr>
          <a:xfrm>
            <a:off x="185057" y="1828800"/>
            <a:ext cx="2939143" cy="4114800"/>
          </a:xfrm>
          <a:prstGeom prst="rect">
            <a:avLst/>
          </a:prstGeom>
        </p:spPr>
      </p:pic>
      <p:sp>
        <p:nvSpPr>
          <p:cNvPr id="7" name="Rectangle 6"/>
          <p:cNvSpPr/>
          <p:nvPr/>
        </p:nvSpPr>
        <p:spPr>
          <a:xfrm>
            <a:off x="381000" y="6019800"/>
            <a:ext cx="2491412" cy="646331"/>
          </a:xfrm>
          <a:prstGeom prst="rect">
            <a:avLst/>
          </a:prstGeom>
        </p:spPr>
        <p:txBody>
          <a:bodyPr wrap="none">
            <a:spAutoFit/>
          </a:bodyPr>
          <a:lstStyle/>
          <a:p>
            <a:r>
              <a:rPr lang="en-US" dirty="0" smtClean="0">
                <a:solidFill>
                  <a:srgbClr val="FFCB77"/>
                </a:solidFill>
              </a:rPr>
              <a:t>China, Yuan Court. 1305.</a:t>
            </a:r>
          </a:p>
          <a:p>
            <a:r>
              <a:rPr lang="en-US" dirty="0" smtClean="0">
                <a:solidFill>
                  <a:srgbClr val="FFCB77"/>
                </a:solidFill>
              </a:rPr>
              <a:t>Attributed to </a:t>
            </a:r>
            <a:r>
              <a:rPr lang="en-US" dirty="0" err="1" smtClean="0">
                <a:solidFill>
                  <a:srgbClr val="FFCB77"/>
                </a:solidFill>
              </a:rPr>
              <a:t>Arniko</a:t>
            </a:r>
            <a:endParaRPr lang="en-US" dirty="0"/>
          </a:p>
        </p:txBody>
      </p:sp>
      <p:sp>
        <p:nvSpPr>
          <p:cNvPr id="8" name="Rectangle 7"/>
          <p:cNvSpPr/>
          <p:nvPr/>
        </p:nvSpPr>
        <p:spPr>
          <a:xfrm>
            <a:off x="3124200" y="4800600"/>
            <a:ext cx="3289182" cy="646331"/>
          </a:xfrm>
          <a:prstGeom prst="rect">
            <a:avLst/>
          </a:prstGeom>
        </p:spPr>
        <p:txBody>
          <a:bodyPr wrap="none">
            <a:spAutoFit/>
          </a:bodyPr>
          <a:lstStyle/>
          <a:p>
            <a:r>
              <a:rPr lang="en-US" dirty="0" smtClean="0">
                <a:solidFill>
                  <a:srgbClr val="FFCB77"/>
                </a:solidFill>
              </a:rPr>
              <a:t>Tibet, Murals at </a:t>
            </a:r>
            <a:r>
              <a:rPr lang="en-US" dirty="0" err="1" smtClean="0">
                <a:solidFill>
                  <a:srgbClr val="FFCB77"/>
                </a:solidFill>
              </a:rPr>
              <a:t>Shalu</a:t>
            </a:r>
            <a:r>
              <a:rPr lang="en-US" dirty="0" smtClean="0">
                <a:solidFill>
                  <a:srgbClr val="FFCB77"/>
                </a:solidFill>
              </a:rPr>
              <a:t> Monastery</a:t>
            </a:r>
          </a:p>
          <a:p>
            <a:r>
              <a:rPr lang="en-US" dirty="0" smtClean="0">
                <a:solidFill>
                  <a:srgbClr val="FFCB77"/>
                </a:solidFill>
              </a:rPr>
              <a:t>Ca. 13</a:t>
            </a:r>
            <a:r>
              <a:rPr lang="en-US" baseline="30000" dirty="0" smtClean="0">
                <a:solidFill>
                  <a:srgbClr val="FFCB77"/>
                </a:solidFill>
              </a:rPr>
              <a:t>th</a:t>
            </a:r>
            <a:r>
              <a:rPr lang="en-US" dirty="0" smtClean="0">
                <a:solidFill>
                  <a:srgbClr val="FFCB77"/>
                </a:solidFill>
              </a:rPr>
              <a:t>-14thc</a:t>
            </a:r>
          </a:p>
        </p:txBody>
      </p:sp>
      <p:sp>
        <p:nvSpPr>
          <p:cNvPr id="9" name="Rectangle 8"/>
          <p:cNvSpPr/>
          <p:nvPr/>
        </p:nvSpPr>
        <p:spPr>
          <a:xfrm>
            <a:off x="6324601" y="6096000"/>
            <a:ext cx="3200400" cy="646331"/>
          </a:xfrm>
          <a:prstGeom prst="rect">
            <a:avLst/>
          </a:prstGeom>
        </p:spPr>
        <p:txBody>
          <a:bodyPr wrap="square">
            <a:spAutoFit/>
          </a:bodyPr>
          <a:lstStyle/>
          <a:p>
            <a:r>
              <a:rPr lang="en-US" dirty="0" smtClean="0">
                <a:solidFill>
                  <a:srgbClr val="FFCB77"/>
                </a:solidFill>
              </a:rPr>
              <a:t>Mongolia, </a:t>
            </a:r>
            <a:r>
              <a:rPr lang="en-US" dirty="0" err="1" smtClean="0">
                <a:solidFill>
                  <a:srgbClr val="FFCB77"/>
                </a:solidFill>
              </a:rPr>
              <a:t>Zanabazar</a:t>
            </a:r>
            <a:r>
              <a:rPr lang="en-US" dirty="0" smtClean="0">
                <a:solidFill>
                  <a:srgbClr val="FFCB77"/>
                </a:solidFill>
              </a:rPr>
              <a:t> School.</a:t>
            </a:r>
          </a:p>
          <a:p>
            <a:r>
              <a:rPr lang="en-US" dirty="0" smtClean="0">
                <a:solidFill>
                  <a:srgbClr val="FFCB77"/>
                </a:solidFill>
              </a:rPr>
              <a:t>Ca. 17thc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019a Shalu-EH-DSC_0928"/>
          <p:cNvPicPr>
            <a:picLocks noChangeAspect="1" noChangeArrowheads="1"/>
          </p:cNvPicPr>
          <p:nvPr/>
        </p:nvPicPr>
        <p:blipFill>
          <a:blip r:embed="rId2"/>
          <a:srcRect/>
          <a:stretch>
            <a:fillRect/>
          </a:stretch>
        </p:blipFill>
        <p:spPr bwMode="auto">
          <a:xfrm>
            <a:off x="-1588" y="0"/>
            <a:ext cx="9145588" cy="6078538"/>
          </a:xfrm>
          <a:prstGeom prst="rect">
            <a:avLst/>
          </a:prstGeom>
          <a:noFill/>
        </p:spPr>
      </p:pic>
      <p:sp>
        <p:nvSpPr>
          <p:cNvPr id="123907" name="Rectangle 3"/>
          <p:cNvSpPr>
            <a:spLocks noChangeArrowheads="1"/>
          </p:cNvSpPr>
          <p:nvPr/>
        </p:nvSpPr>
        <p:spPr bwMode="auto">
          <a:xfrm>
            <a:off x="4038600" y="6196013"/>
            <a:ext cx="2471737" cy="457200"/>
          </a:xfrm>
          <a:prstGeom prst="rect">
            <a:avLst/>
          </a:prstGeom>
          <a:noFill/>
          <a:ln w="9525">
            <a:noFill/>
            <a:miter lim="800000"/>
            <a:headEnd/>
            <a:tailEnd/>
          </a:ln>
          <a:effectLst/>
        </p:spPr>
        <p:txBody>
          <a:bodyPr wrap="none">
            <a:prstTxWarp prst="textNoShape">
              <a:avLst/>
            </a:prstTxWarp>
            <a:spAutoFit/>
          </a:bodyPr>
          <a:lstStyle/>
          <a:p>
            <a:r>
              <a:rPr lang="en-US"/>
              <a:t>Shalu</a:t>
            </a:r>
            <a:r>
              <a:rPr lang="en-US" dirty="0"/>
              <a:t> Monastery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halu-2ndPhaseNepali"/>
          <p:cNvPicPr>
            <a:picLocks noChangeAspect="1" noChangeArrowheads="1"/>
          </p:cNvPicPr>
          <p:nvPr/>
        </p:nvPicPr>
        <p:blipFill>
          <a:blip r:embed="rId2"/>
          <a:srcRect/>
          <a:stretch>
            <a:fillRect/>
          </a:stretch>
        </p:blipFill>
        <p:spPr bwMode="auto">
          <a:xfrm>
            <a:off x="0" y="0"/>
            <a:ext cx="9145588" cy="636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haluWall"/>
          <p:cNvPicPr>
            <a:picLocks noChangeAspect="1" noChangeArrowheads="1"/>
          </p:cNvPicPr>
          <p:nvPr/>
        </p:nvPicPr>
        <p:blipFill>
          <a:blip r:embed="rId2"/>
          <a:srcRect/>
          <a:stretch>
            <a:fillRect/>
          </a:stretch>
        </p:blipFill>
        <p:spPr bwMode="auto">
          <a:xfrm>
            <a:off x="-1588" y="1752600"/>
            <a:ext cx="9145588" cy="2878138"/>
          </a:xfrm>
          <a:prstGeom prst="rect">
            <a:avLst/>
          </a:prstGeom>
          <a:noFill/>
          <a:ln w="9525">
            <a:noFill/>
            <a:miter lim="800000"/>
            <a:headEnd/>
            <a:tailEnd/>
          </a:ln>
        </p:spPr>
      </p:pic>
      <p:sp>
        <p:nvSpPr>
          <p:cNvPr id="38915" name="Rectangle 3"/>
          <p:cNvSpPr>
            <a:spLocks noChangeArrowheads="1"/>
          </p:cNvSpPr>
          <p:nvPr/>
        </p:nvSpPr>
        <p:spPr bwMode="auto">
          <a:xfrm>
            <a:off x="3429000" y="4800600"/>
            <a:ext cx="2532852" cy="646331"/>
          </a:xfrm>
          <a:prstGeom prst="rect">
            <a:avLst/>
          </a:prstGeom>
          <a:noFill/>
          <a:ln w="9525">
            <a:noFill/>
            <a:miter lim="800000"/>
            <a:headEnd/>
            <a:tailEnd/>
          </a:ln>
        </p:spPr>
        <p:txBody>
          <a:bodyPr wrap="none">
            <a:prstTxWarp prst="textNoShape">
              <a:avLst/>
            </a:prstTxWarp>
            <a:spAutoFit/>
          </a:bodyPr>
          <a:lstStyle/>
          <a:p>
            <a:r>
              <a:rPr lang="en-US" dirty="0" err="1" smtClean="0">
                <a:latin typeface="Arial" charset="0"/>
                <a:ea typeface="ＭＳ Ｐゴシック" charset="-128"/>
                <a:cs typeface="ＭＳ Ｐゴシック" charset="-128"/>
              </a:rPr>
              <a:t>Shalu</a:t>
            </a:r>
            <a:r>
              <a:rPr lang="en-US" dirty="0" smtClean="0">
                <a:latin typeface="Arial" charset="0"/>
                <a:ea typeface="ＭＳ Ｐゴシック" charset="-128"/>
                <a:cs typeface="ＭＳ Ｐゴシック" charset="-128"/>
              </a:rPr>
              <a:t>. Ca. 13</a:t>
            </a:r>
            <a:r>
              <a:rPr lang="en-US" baseline="30000" dirty="0" smtClean="0">
                <a:latin typeface="Arial" charset="0"/>
                <a:ea typeface="ＭＳ Ｐゴシック" charset="-128"/>
                <a:cs typeface="ＭＳ Ｐゴシック" charset="-128"/>
              </a:rPr>
              <a:t>th</a:t>
            </a:r>
            <a:r>
              <a:rPr lang="en-US" dirty="0" smtClean="0">
                <a:latin typeface="Arial" charset="0"/>
                <a:ea typeface="ＭＳ Ｐゴシック" charset="-128"/>
                <a:cs typeface="ＭＳ Ｐゴシック" charset="-128"/>
              </a:rPr>
              <a:t> century</a:t>
            </a:r>
          </a:p>
          <a:p>
            <a:r>
              <a:rPr lang="en-US" dirty="0" smtClean="0">
                <a:latin typeface="Arial" charset="0"/>
                <a:ea typeface="ＭＳ Ｐゴシック" charset="-128"/>
                <a:cs typeface="ＭＳ Ｐゴシック" charset="-128"/>
              </a:rPr>
              <a:t>Newar influence </a:t>
            </a:r>
            <a:endParaRPr lang="en-US" dirty="0">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19fShalu-Ratnasambhava"/>
          <p:cNvPicPr>
            <a:picLocks noChangeAspect="1" noChangeArrowheads="1"/>
          </p:cNvPicPr>
          <p:nvPr/>
        </p:nvPicPr>
        <p:blipFill>
          <a:blip r:embed="rId2">
            <a:lum bright="2000" contrast="20000"/>
          </a:blip>
          <a:srcRect/>
          <a:stretch>
            <a:fillRect/>
          </a:stretch>
        </p:blipFill>
        <p:spPr bwMode="auto">
          <a:xfrm>
            <a:off x="0" y="0"/>
            <a:ext cx="4243388" cy="6859588"/>
          </a:xfrm>
          <a:prstGeom prst="rect">
            <a:avLst/>
          </a:prstGeom>
          <a:noFill/>
          <a:ln w="9525">
            <a:noFill/>
            <a:miter lim="800000"/>
            <a:headEnd/>
            <a:tailEnd/>
          </a:ln>
        </p:spPr>
      </p:pic>
      <p:pic>
        <p:nvPicPr>
          <p:cNvPr id="39939" name="Picture 3" descr="ShaluRatnaDet"/>
          <p:cNvPicPr>
            <a:picLocks noChangeAspect="1" noChangeArrowheads="1"/>
          </p:cNvPicPr>
          <p:nvPr/>
        </p:nvPicPr>
        <p:blipFill>
          <a:blip r:embed="rId3"/>
          <a:srcRect/>
          <a:stretch>
            <a:fillRect/>
          </a:stretch>
        </p:blipFill>
        <p:spPr bwMode="auto">
          <a:xfrm>
            <a:off x="4876800" y="0"/>
            <a:ext cx="3429000" cy="5791200"/>
          </a:xfrm>
          <a:prstGeom prst="rect">
            <a:avLst/>
          </a:prstGeom>
          <a:noFill/>
          <a:ln w="9525">
            <a:noFill/>
            <a:miter lim="800000"/>
            <a:headEnd/>
            <a:tailEnd/>
          </a:ln>
        </p:spPr>
      </p:pic>
      <p:sp>
        <p:nvSpPr>
          <p:cNvPr id="39940" name="Rectangle 4"/>
          <p:cNvSpPr>
            <a:spLocks noChangeArrowheads="1"/>
          </p:cNvSpPr>
          <p:nvPr/>
        </p:nvSpPr>
        <p:spPr bwMode="auto">
          <a:xfrm>
            <a:off x="4849813" y="5870575"/>
            <a:ext cx="2749183" cy="923330"/>
          </a:xfrm>
          <a:prstGeom prst="rect">
            <a:avLst/>
          </a:prstGeom>
          <a:noFill/>
          <a:ln w="9525">
            <a:noFill/>
            <a:miter lim="800000"/>
            <a:headEnd/>
            <a:tailEnd/>
          </a:ln>
        </p:spPr>
        <p:txBody>
          <a:bodyPr wrap="none">
            <a:prstTxWarp prst="textNoShape">
              <a:avLst/>
            </a:prstTxWarp>
            <a:spAutoFit/>
          </a:bodyPr>
          <a:lstStyle/>
          <a:p>
            <a:r>
              <a:rPr lang="en-US" dirty="0" smtClean="0"/>
              <a:t>Newar painting style: 13thc</a:t>
            </a:r>
          </a:p>
          <a:p>
            <a:r>
              <a:rPr lang="en-US" dirty="0" err="1" smtClean="0"/>
              <a:t>Shalu</a:t>
            </a:r>
            <a:r>
              <a:rPr lang="en-US" dirty="0" smtClean="0"/>
              <a:t> murals</a:t>
            </a:r>
          </a:p>
          <a:p>
            <a:r>
              <a:rPr lang="en-US" dirty="0" err="1" smtClean="0"/>
              <a:t>Ratnasambhava</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019d Shalu-EH DSC_6977 DB"/>
          <p:cNvPicPr>
            <a:picLocks noChangeAspect="1" noChangeArrowheads="1"/>
          </p:cNvPicPr>
          <p:nvPr/>
        </p:nvPicPr>
        <p:blipFill>
          <a:blip r:embed="rId2"/>
          <a:srcRect/>
          <a:stretch>
            <a:fillRect/>
          </a:stretch>
        </p:blipFill>
        <p:spPr bwMode="auto">
          <a:xfrm>
            <a:off x="0" y="304800"/>
            <a:ext cx="4154514" cy="6248400"/>
          </a:xfrm>
          <a:prstGeom prst="rect">
            <a:avLst/>
          </a:prstGeom>
          <a:noFill/>
        </p:spPr>
      </p:pic>
      <p:pic>
        <p:nvPicPr>
          <p:cNvPr id="4" name="Picture 2" descr="019c Shalu EH DSC_6984"/>
          <p:cNvPicPr>
            <a:picLocks noChangeAspect="1" noChangeArrowheads="1"/>
          </p:cNvPicPr>
          <p:nvPr/>
        </p:nvPicPr>
        <p:blipFill>
          <a:blip r:embed="rId3"/>
          <a:srcRect/>
          <a:stretch>
            <a:fillRect/>
          </a:stretch>
        </p:blipFill>
        <p:spPr bwMode="auto">
          <a:xfrm>
            <a:off x="4308221" y="304800"/>
            <a:ext cx="4835779" cy="632618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p:cNvPicPr>
            <a:picLocks noChangeAspect="1" noChangeArrowheads="1"/>
          </p:cNvPicPr>
          <p:nvPr/>
        </p:nvPicPr>
        <p:blipFill>
          <a:blip r:embed="rId2">
            <a:lum contrast="12000"/>
          </a:blip>
          <a:srcRect/>
          <a:stretch>
            <a:fillRect/>
          </a:stretch>
        </p:blipFill>
        <p:spPr bwMode="auto">
          <a:xfrm>
            <a:off x="276225" y="-6350"/>
            <a:ext cx="5514975" cy="7016750"/>
          </a:xfrm>
          <a:prstGeom prst="rect">
            <a:avLst/>
          </a:prstGeom>
          <a:noFill/>
        </p:spPr>
      </p:pic>
      <p:sp>
        <p:nvSpPr>
          <p:cNvPr id="106504" name="Rectangle 8"/>
          <p:cNvSpPr>
            <a:spLocks noChangeArrowheads="1"/>
          </p:cNvSpPr>
          <p:nvPr/>
        </p:nvSpPr>
        <p:spPr bwMode="auto">
          <a:xfrm>
            <a:off x="0" y="3657600"/>
            <a:ext cx="255336" cy="646331"/>
          </a:xfrm>
          <a:prstGeom prst="rect">
            <a:avLst/>
          </a:prstGeom>
          <a:noFill/>
          <a:ln w="9525">
            <a:noFill/>
            <a:miter lim="800000"/>
            <a:headEnd/>
            <a:tailEnd/>
          </a:ln>
          <a:effectLst/>
        </p:spPr>
        <p:txBody>
          <a:bodyPr wrap="none">
            <a:prstTxWarp prst="textNoShape">
              <a:avLst/>
            </a:prstTxWarp>
            <a:spAutoFit/>
          </a:bodyPr>
          <a:lstStyle/>
          <a:p>
            <a:pPr>
              <a:buFontTx/>
              <a:buChar char="-"/>
            </a:pPr>
            <a:endParaRPr lang="en-US" dirty="0"/>
          </a:p>
          <a:p>
            <a:endParaRPr lang="en-US" dirty="0"/>
          </a:p>
        </p:txBody>
      </p:sp>
      <p:sp>
        <p:nvSpPr>
          <p:cNvPr id="5" name="Rectangle 4"/>
          <p:cNvSpPr/>
          <p:nvPr/>
        </p:nvSpPr>
        <p:spPr>
          <a:xfrm>
            <a:off x="5791200" y="5638800"/>
            <a:ext cx="3469181" cy="1200329"/>
          </a:xfrm>
          <a:prstGeom prst="rect">
            <a:avLst/>
          </a:prstGeom>
        </p:spPr>
        <p:txBody>
          <a:bodyPr wrap="none">
            <a:spAutoFit/>
          </a:bodyPr>
          <a:lstStyle/>
          <a:p>
            <a:r>
              <a:rPr lang="en-US" dirty="0" err="1" smtClean="0"/>
              <a:t>Ratnasambhava</a:t>
            </a:r>
            <a:endParaRPr lang="en-US" dirty="0" smtClean="0"/>
          </a:p>
          <a:p>
            <a:r>
              <a:rPr lang="en-US" dirty="0" smtClean="0"/>
              <a:t>Newar artists in Tibet</a:t>
            </a:r>
          </a:p>
          <a:p>
            <a:r>
              <a:rPr lang="en-US" dirty="0" smtClean="0"/>
              <a:t>Ca. 12-13</a:t>
            </a:r>
            <a:r>
              <a:rPr lang="en-US" baseline="30000" dirty="0" smtClean="0"/>
              <a:t>th</a:t>
            </a:r>
            <a:r>
              <a:rPr lang="en-US" dirty="0" smtClean="0"/>
              <a:t> century</a:t>
            </a:r>
          </a:p>
          <a:p>
            <a:r>
              <a:rPr lang="en-US" dirty="0" smtClean="0"/>
              <a:t>Los Angeles County Museum of Art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36a RatnasambhavaPP-detail2"/>
          <p:cNvPicPr>
            <a:picLocks noChangeAspect="1" noChangeArrowheads="1"/>
          </p:cNvPicPr>
          <p:nvPr/>
        </p:nvPicPr>
        <p:blipFill>
          <a:blip r:embed="rId2"/>
          <a:srcRect/>
          <a:stretch>
            <a:fillRect/>
          </a:stretch>
        </p:blipFill>
        <p:spPr bwMode="auto">
          <a:xfrm>
            <a:off x="754063" y="0"/>
            <a:ext cx="7634287" cy="685958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36a RatnasambhavaPP-detail3"/>
          <p:cNvPicPr>
            <a:picLocks noChangeAspect="1" noChangeArrowheads="1"/>
          </p:cNvPicPr>
          <p:nvPr/>
        </p:nvPicPr>
        <p:blipFill>
          <a:blip r:embed="rId2"/>
          <a:srcRect/>
          <a:stretch>
            <a:fillRect/>
          </a:stretch>
        </p:blipFill>
        <p:spPr bwMode="auto">
          <a:xfrm>
            <a:off x="5410200" y="-1588"/>
            <a:ext cx="2925763" cy="6859588"/>
          </a:xfrm>
          <a:prstGeom prst="rect">
            <a:avLst/>
          </a:prstGeom>
          <a:noFill/>
        </p:spPr>
      </p:pic>
      <p:pic>
        <p:nvPicPr>
          <p:cNvPr id="130051" name="Picture 3" descr="36a RatnasambhavaPP-detail"/>
          <p:cNvPicPr>
            <a:picLocks noChangeAspect="1" noChangeArrowheads="1"/>
          </p:cNvPicPr>
          <p:nvPr/>
        </p:nvPicPr>
        <p:blipFill>
          <a:blip r:embed="rId3"/>
          <a:srcRect/>
          <a:stretch>
            <a:fillRect/>
          </a:stretch>
        </p:blipFill>
        <p:spPr bwMode="auto">
          <a:xfrm>
            <a:off x="1219200" y="0"/>
            <a:ext cx="27813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7" name="Picture 7"/>
          <p:cNvPicPr>
            <a:picLocks noChangeAspect="1" noChangeArrowheads="1"/>
          </p:cNvPicPr>
          <p:nvPr/>
        </p:nvPicPr>
        <p:blipFill>
          <a:blip r:embed="rId2">
            <a:lum contrast="17000"/>
          </a:blip>
          <a:srcRect/>
          <a:stretch>
            <a:fillRect/>
          </a:stretch>
        </p:blipFill>
        <p:spPr bwMode="auto">
          <a:xfrm>
            <a:off x="0" y="1214438"/>
            <a:ext cx="3328988" cy="4424362"/>
          </a:xfrm>
          <a:prstGeom prst="rect">
            <a:avLst/>
          </a:prstGeom>
          <a:noFill/>
        </p:spPr>
      </p:pic>
      <p:pic>
        <p:nvPicPr>
          <p:cNvPr id="87048" name="Picture 8"/>
          <p:cNvPicPr>
            <a:picLocks noChangeAspect="1" noChangeArrowheads="1"/>
          </p:cNvPicPr>
          <p:nvPr/>
        </p:nvPicPr>
        <p:blipFill>
          <a:blip r:embed="rId3">
            <a:lum contrast="17000"/>
          </a:blip>
          <a:srcRect/>
          <a:stretch>
            <a:fillRect/>
          </a:stretch>
        </p:blipFill>
        <p:spPr bwMode="auto">
          <a:xfrm>
            <a:off x="3581400" y="0"/>
            <a:ext cx="2913063" cy="6791325"/>
          </a:xfrm>
          <a:prstGeom prst="rect">
            <a:avLst/>
          </a:prstGeom>
          <a:noFill/>
        </p:spPr>
      </p:pic>
      <p:pic>
        <p:nvPicPr>
          <p:cNvPr id="87049" name="Picture 9"/>
          <p:cNvPicPr>
            <a:picLocks noChangeAspect="1" noChangeArrowheads="1"/>
          </p:cNvPicPr>
          <p:nvPr/>
        </p:nvPicPr>
        <p:blipFill>
          <a:blip r:embed="rId4">
            <a:lum contrast="17000"/>
          </a:blip>
          <a:srcRect/>
          <a:stretch>
            <a:fillRect/>
          </a:stretch>
        </p:blipFill>
        <p:spPr bwMode="auto">
          <a:xfrm>
            <a:off x="6715125" y="2057400"/>
            <a:ext cx="2352675" cy="2630488"/>
          </a:xfrm>
          <a:prstGeom prst="rect">
            <a:avLst/>
          </a:prstGeom>
          <a:noFill/>
        </p:spPr>
      </p:pic>
      <p:sp>
        <p:nvSpPr>
          <p:cNvPr id="87050" name="Rectangle 10"/>
          <p:cNvSpPr>
            <a:spLocks noChangeArrowheads="1"/>
          </p:cNvSpPr>
          <p:nvPr/>
        </p:nvSpPr>
        <p:spPr bwMode="auto">
          <a:xfrm>
            <a:off x="669925" y="5940425"/>
            <a:ext cx="1776413" cy="457200"/>
          </a:xfrm>
          <a:prstGeom prst="rect">
            <a:avLst/>
          </a:prstGeom>
          <a:noFill/>
          <a:ln w="9525">
            <a:noFill/>
            <a:miter lim="800000"/>
            <a:headEnd/>
            <a:tailEnd/>
          </a:ln>
          <a:effectLst/>
        </p:spPr>
        <p:txBody>
          <a:bodyPr wrap="none">
            <a:prstTxWarp prst="textNoShape">
              <a:avLst/>
            </a:prstTxWarp>
            <a:spAutoFit/>
          </a:bodyPr>
          <a:lstStyle/>
          <a:p>
            <a:r>
              <a:rPr lang="en-US"/>
              <a:t>Newar style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8" name="Picture 8"/>
          <p:cNvPicPr>
            <a:picLocks noChangeAspect="1" noChangeArrowheads="1"/>
          </p:cNvPicPr>
          <p:nvPr/>
        </p:nvPicPr>
        <p:blipFill>
          <a:blip r:embed="rId2"/>
          <a:srcRect/>
          <a:stretch>
            <a:fillRect/>
          </a:stretch>
        </p:blipFill>
        <p:spPr bwMode="auto">
          <a:xfrm>
            <a:off x="76200" y="0"/>
            <a:ext cx="6757988" cy="6858000"/>
          </a:xfrm>
          <a:prstGeom prst="rect">
            <a:avLst/>
          </a:prstGeom>
          <a:noFill/>
        </p:spPr>
      </p:pic>
      <p:sp>
        <p:nvSpPr>
          <p:cNvPr id="107529" name="Rectangle 9"/>
          <p:cNvSpPr>
            <a:spLocks noChangeArrowheads="1"/>
          </p:cNvSpPr>
          <p:nvPr/>
        </p:nvSpPr>
        <p:spPr bwMode="auto">
          <a:xfrm>
            <a:off x="7285038" y="1657350"/>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7" name="Rectangle 2"/>
          <p:cNvSpPr>
            <a:spLocks noGrp="1" noChangeArrowheads="1"/>
          </p:cNvSpPr>
          <p:nvPr>
            <p:ph type="title"/>
          </p:nvPr>
        </p:nvSpPr>
        <p:spPr>
          <a:xfrm>
            <a:off x="7086600" y="5638800"/>
            <a:ext cx="1981200" cy="685800"/>
          </a:xfrm>
        </p:spPr>
        <p:txBody>
          <a:bodyPr anchor="t">
            <a:normAutofit fontScale="90000"/>
          </a:bodyPr>
          <a:lstStyle/>
          <a:p>
            <a:pPr algn="l"/>
            <a:r>
              <a:rPr lang="en-US" sz="1500" dirty="0" err="1" smtClean="0"/>
              <a:t>RaktaGanapati</a:t>
            </a:r>
            <a:r>
              <a:rPr lang="en-US" sz="1500" dirty="0" smtClean="0"/>
              <a:t/>
            </a:r>
            <a:br>
              <a:rPr lang="en-US" sz="1500" dirty="0" smtClean="0"/>
            </a:br>
            <a:r>
              <a:rPr lang="en-US" sz="1500" dirty="0" smtClean="0"/>
              <a:t>by </a:t>
            </a:r>
            <a:r>
              <a:rPr lang="en-US" sz="1500" dirty="0" err="1" smtClean="0"/>
              <a:t>Jivarama</a:t>
            </a:r>
            <a:r>
              <a:rPr lang="en-US" sz="1500" dirty="0" smtClean="0"/>
              <a:t/>
            </a:r>
            <a:br>
              <a:rPr lang="en-US" sz="1500" dirty="0" smtClean="0"/>
            </a:br>
            <a:r>
              <a:rPr lang="en-US" sz="1500" dirty="0" smtClean="0"/>
              <a:t>Tibet, </a:t>
            </a:r>
            <a:r>
              <a:rPr lang="en-US" sz="1500" dirty="0" err="1" smtClean="0"/>
              <a:t>Shigatse</a:t>
            </a:r>
            <a:r>
              <a:rPr lang="en-US" sz="1500" dirty="0" smtClean="0"/>
              <a:t/>
            </a:r>
            <a:br>
              <a:rPr lang="en-US" sz="1500" dirty="0" smtClean="0"/>
            </a:br>
            <a:r>
              <a:rPr lang="en-US" sz="1500" dirty="0" smtClean="0"/>
              <a:t>Dated 1435</a:t>
            </a:r>
            <a:br>
              <a:rPr lang="en-US" sz="1500" dirty="0" smtClean="0"/>
            </a:br>
            <a:r>
              <a:rPr lang="en-US" sz="1500" dirty="0" smtClean="0"/>
              <a:t>Private Collection</a:t>
            </a:r>
            <a:br>
              <a:rPr lang="en-US" sz="1500" dirty="0" smtClean="0"/>
            </a:br>
            <a:endParaRPr lang="en-US" sz="15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_RajeshAwale_MachigLabdron.jpg"/>
          <p:cNvPicPr>
            <a:picLocks noChangeAspect="1"/>
          </p:cNvPicPr>
          <p:nvPr/>
        </p:nvPicPr>
        <p:blipFill>
          <a:blip r:embed="rId2"/>
          <a:stretch>
            <a:fillRect/>
          </a:stretch>
        </p:blipFill>
        <p:spPr>
          <a:xfrm>
            <a:off x="5185832" y="152400"/>
            <a:ext cx="3958167" cy="6477000"/>
          </a:xfrm>
          <a:prstGeom prst="rect">
            <a:avLst/>
          </a:prstGeom>
        </p:spPr>
      </p:pic>
      <p:pic>
        <p:nvPicPr>
          <p:cNvPr id="3" name="Picture 2" descr="27BodhiRaj_GreenTara.jpg"/>
          <p:cNvPicPr>
            <a:picLocks noChangeAspect="1"/>
          </p:cNvPicPr>
          <p:nvPr/>
        </p:nvPicPr>
        <p:blipFill>
          <a:blip r:embed="rId3"/>
          <a:stretch>
            <a:fillRect/>
          </a:stretch>
        </p:blipFill>
        <p:spPr>
          <a:xfrm>
            <a:off x="0" y="152400"/>
            <a:ext cx="5259070" cy="6248400"/>
          </a:xfrm>
          <a:prstGeom prst="rect">
            <a:avLst/>
          </a:prstGeom>
        </p:spPr>
      </p:pic>
      <p:sp>
        <p:nvSpPr>
          <p:cNvPr id="4" name="TextBox 3"/>
          <p:cNvSpPr txBox="1"/>
          <p:nvPr/>
        </p:nvSpPr>
        <p:spPr>
          <a:xfrm>
            <a:off x="1490843" y="6444734"/>
            <a:ext cx="652643" cy="369332"/>
          </a:xfrm>
          <a:prstGeom prst="rect">
            <a:avLst/>
          </a:prstGeom>
          <a:noFill/>
        </p:spPr>
        <p:txBody>
          <a:bodyPr wrap="none" rtlCol="0">
            <a:spAutoFit/>
          </a:bodyPr>
          <a:lstStyle/>
          <a:p>
            <a:r>
              <a:rPr lang="en-US" dirty="0" smtClean="0"/>
              <a:t>2011</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hidden="1"/>
          <p:cNvSpPr>
            <a:spLocks noGrp="1" noChangeArrowheads="1"/>
          </p:cNvSpPr>
          <p:nvPr>
            <p:ph type="title"/>
          </p:nvPr>
        </p:nvSpPr>
        <p:spPr/>
        <p:txBody>
          <a:bodyPr/>
          <a:lstStyle/>
          <a:p>
            <a:endParaRPr lang="en-US"/>
          </a:p>
        </p:txBody>
      </p:sp>
      <p:sp>
        <p:nvSpPr>
          <p:cNvPr id="183299" name="Rectangle 3" descr="152_0070151 back"/>
          <p:cNvSpPr>
            <a:spLocks noGrp="1" noChangeAspect="1" noChangeArrowheads="1"/>
          </p:cNvSpPr>
          <p:nvPr/>
        </p:nvSpPr>
        <p:spPr bwMode="auto">
          <a:xfrm rot="16200000">
            <a:off x="1580615" y="143219"/>
            <a:ext cx="6868403" cy="6581965"/>
          </a:xfrm>
          <a:prstGeom prst="rect">
            <a:avLst/>
          </a:prstGeom>
          <a:blipFill dpi="0" rotWithShape="1">
            <a:blip r:embed="rId2"/>
            <a:srcRect/>
            <a:stretch>
              <a:fillRect r="-4"/>
            </a:stretch>
          </a:blipFill>
          <a:ln w="9525">
            <a:solidFill>
              <a:schemeClr val="tx1"/>
            </a:solidFill>
            <a:miter lim="800000"/>
            <a:headEnd/>
            <a:tailEnd/>
          </a:ln>
          <a:effectLst/>
        </p:spPr>
        <p:txBody>
          <a:bodyPr>
            <a:prstTxWarp prst="textNoShape">
              <a:avLst/>
            </a:prstTxWarp>
          </a:bodyPr>
          <a:lstStyle/>
          <a:p>
            <a:endParaRPr lang="en-US"/>
          </a:p>
        </p:txBody>
      </p:sp>
      <p:pic>
        <p:nvPicPr>
          <p:cNvPr id="4" name="Picture 8"/>
          <p:cNvPicPr>
            <a:picLocks noChangeAspect="1" noChangeArrowheads="1"/>
          </p:cNvPicPr>
          <p:nvPr/>
        </p:nvPicPr>
        <p:blipFill>
          <a:blip r:embed="rId3"/>
          <a:srcRect/>
          <a:stretch>
            <a:fillRect/>
          </a:stretch>
        </p:blipFill>
        <p:spPr bwMode="auto">
          <a:xfrm>
            <a:off x="76200" y="122237"/>
            <a:ext cx="1600200" cy="162388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324600" y="6019800"/>
            <a:ext cx="2514600" cy="685800"/>
          </a:xfrm>
        </p:spPr>
        <p:txBody>
          <a:bodyPr anchor="t">
            <a:normAutofit fontScale="90000"/>
          </a:bodyPr>
          <a:lstStyle/>
          <a:p>
            <a:pPr algn="l"/>
            <a:r>
              <a:rPr lang="en-US" sz="1500" dirty="0" smtClean="0"/>
              <a:t>Artist </a:t>
            </a:r>
            <a:r>
              <a:rPr lang="en-US" sz="1500" dirty="0" err="1" smtClean="0"/>
              <a:t>Jivarama’s</a:t>
            </a:r>
            <a:r>
              <a:rPr lang="en-US" sz="1500" dirty="0" smtClean="0"/>
              <a:t> Sketchbook</a:t>
            </a:r>
            <a:br>
              <a:rPr lang="en-US" sz="1500" dirty="0" smtClean="0"/>
            </a:br>
            <a:r>
              <a:rPr lang="en-US" sz="1500" dirty="0" smtClean="0"/>
              <a:t>Dated 1435</a:t>
            </a:r>
            <a:br>
              <a:rPr lang="en-US" sz="1500" dirty="0" smtClean="0"/>
            </a:br>
            <a:r>
              <a:rPr lang="en-US" sz="1500" dirty="0" err="1" smtClean="0"/>
              <a:t>Neotia</a:t>
            </a:r>
            <a:r>
              <a:rPr lang="en-US" sz="1500" dirty="0" smtClean="0"/>
              <a:t> Collection</a:t>
            </a:r>
            <a:br>
              <a:rPr lang="en-US" sz="1500" dirty="0" smtClean="0"/>
            </a:br>
            <a:endParaRPr lang="en-US" sz="1500" dirty="0"/>
          </a:p>
        </p:txBody>
      </p:sp>
      <p:pic>
        <p:nvPicPr>
          <p:cNvPr id="144391" name="Picture 7" descr="Back B 33 top - 31"/>
          <p:cNvPicPr>
            <a:picLocks noChangeAspect="1" noChangeArrowheads="1"/>
          </p:cNvPicPr>
          <p:nvPr/>
        </p:nvPicPr>
        <p:blipFill>
          <a:blip r:embed="rId2"/>
          <a:srcRect/>
          <a:stretch>
            <a:fillRect/>
          </a:stretch>
        </p:blipFill>
        <p:spPr bwMode="auto">
          <a:xfrm>
            <a:off x="1752600" y="0"/>
            <a:ext cx="4316413"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1-33 Arhats"/>
          <p:cNvPicPr>
            <a:picLocks noChangeAspect="1" noChangeArrowheads="1"/>
          </p:cNvPicPr>
          <p:nvPr/>
        </p:nvPicPr>
        <p:blipFill>
          <a:blip r:embed="rId2"/>
          <a:srcRect/>
          <a:stretch>
            <a:fillRect/>
          </a:stretch>
        </p:blipFill>
        <p:spPr bwMode="auto">
          <a:xfrm>
            <a:off x="0" y="0"/>
            <a:ext cx="4316413" cy="6859588"/>
          </a:xfrm>
          <a:prstGeom prst="rect">
            <a:avLst/>
          </a:prstGeom>
          <a:noFill/>
          <a:ln w="9525">
            <a:noFill/>
            <a:miter lim="800000"/>
            <a:headEnd/>
            <a:tailEnd/>
          </a:ln>
        </p:spPr>
      </p:pic>
      <p:pic>
        <p:nvPicPr>
          <p:cNvPr id="49155" name="Picture 4" descr="34-36"/>
          <p:cNvPicPr>
            <a:picLocks noChangeAspect="1" noChangeArrowheads="1"/>
          </p:cNvPicPr>
          <p:nvPr/>
        </p:nvPicPr>
        <p:blipFill>
          <a:blip r:embed="rId3"/>
          <a:srcRect/>
          <a:stretch>
            <a:fillRect/>
          </a:stretch>
        </p:blipFill>
        <p:spPr bwMode="auto">
          <a:xfrm>
            <a:off x="4827588" y="0"/>
            <a:ext cx="4316412" cy="68595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27 L -30"/>
          <p:cNvPicPr>
            <a:picLocks noChangeAspect="1" noChangeArrowheads="1"/>
          </p:cNvPicPr>
          <p:nvPr/>
        </p:nvPicPr>
        <p:blipFill>
          <a:blip r:embed="rId2"/>
          <a:srcRect/>
          <a:stretch>
            <a:fillRect/>
          </a:stretch>
        </p:blipFill>
        <p:spPr bwMode="auto">
          <a:xfrm>
            <a:off x="0" y="554038"/>
            <a:ext cx="9145588" cy="57499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jivarama"/>
          <p:cNvPicPr>
            <a:picLocks noChangeAspect="1" noChangeArrowheads="1"/>
          </p:cNvPicPr>
          <p:nvPr/>
        </p:nvPicPr>
        <p:blipFill>
          <a:blip r:embed="rId2"/>
          <a:srcRect/>
          <a:stretch>
            <a:fillRect/>
          </a:stretch>
        </p:blipFill>
        <p:spPr bwMode="auto">
          <a:xfrm>
            <a:off x="1588" y="438150"/>
            <a:ext cx="9140825" cy="59817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Gyantse-Kumbum-0"/>
          <p:cNvPicPr>
            <a:picLocks noChangeAspect="1" noChangeArrowheads="1"/>
          </p:cNvPicPr>
          <p:nvPr/>
        </p:nvPicPr>
        <p:blipFill>
          <a:blip r:embed="rId2"/>
          <a:srcRect/>
          <a:stretch>
            <a:fillRect/>
          </a:stretch>
        </p:blipFill>
        <p:spPr bwMode="auto">
          <a:xfrm>
            <a:off x="0" y="152400"/>
            <a:ext cx="4629150" cy="6172200"/>
          </a:xfrm>
          <a:prstGeom prst="rect">
            <a:avLst/>
          </a:prstGeom>
          <a:noFill/>
        </p:spPr>
      </p:pic>
      <p:pic>
        <p:nvPicPr>
          <p:cNvPr id="135171" name="Picture 3" descr="GyantseKumbumDet"/>
          <p:cNvPicPr>
            <a:picLocks noChangeAspect="1" noChangeArrowheads="1"/>
          </p:cNvPicPr>
          <p:nvPr/>
        </p:nvPicPr>
        <p:blipFill>
          <a:blip r:embed="rId3"/>
          <a:srcRect/>
          <a:stretch>
            <a:fillRect/>
          </a:stretch>
        </p:blipFill>
        <p:spPr bwMode="auto">
          <a:xfrm>
            <a:off x="4629150" y="228600"/>
            <a:ext cx="4514850" cy="6019800"/>
          </a:xfrm>
          <a:prstGeom prst="rect">
            <a:avLst/>
          </a:prstGeom>
          <a:noFill/>
        </p:spPr>
      </p:pic>
      <p:sp>
        <p:nvSpPr>
          <p:cNvPr id="4" name="TextBox 3"/>
          <p:cNvSpPr txBox="1"/>
          <p:nvPr/>
        </p:nvSpPr>
        <p:spPr>
          <a:xfrm>
            <a:off x="3505200" y="6444734"/>
            <a:ext cx="1898777" cy="369332"/>
          </a:xfrm>
          <a:prstGeom prst="rect">
            <a:avLst/>
          </a:prstGeom>
          <a:noFill/>
        </p:spPr>
        <p:txBody>
          <a:bodyPr wrap="none" rtlCol="0">
            <a:spAutoFit/>
          </a:bodyPr>
          <a:lstStyle/>
          <a:p>
            <a:r>
              <a:rPr lang="en-US" dirty="0" err="1" smtClean="0"/>
              <a:t>Kumbum</a:t>
            </a:r>
            <a:r>
              <a:rPr lang="en-US" dirty="0" smtClean="0"/>
              <a:t>, </a:t>
            </a:r>
            <a:r>
              <a:rPr lang="en-US" dirty="0" err="1" smtClean="0"/>
              <a:t>Gyantse</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Gyantse-KumbumShrine"/>
          <p:cNvPicPr>
            <a:picLocks noChangeAspect="1" noChangeArrowheads="1"/>
          </p:cNvPicPr>
          <p:nvPr/>
        </p:nvPicPr>
        <p:blipFill>
          <a:blip r:embed="rId2"/>
          <a:srcRect/>
          <a:stretch>
            <a:fillRect/>
          </a:stretch>
        </p:blipFill>
        <p:spPr bwMode="auto">
          <a:xfrm>
            <a:off x="0" y="304800"/>
            <a:ext cx="9145588" cy="5541963"/>
          </a:xfrm>
          <a:prstGeom prst="rect">
            <a:avLst/>
          </a:prstGeom>
          <a:noFill/>
        </p:spPr>
      </p:pic>
      <p:sp>
        <p:nvSpPr>
          <p:cNvPr id="138243" name="Rectangle 3"/>
          <p:cNvSpPr>
            <a:spLocks noChangeArrowheads="1"/>
          </p:cNvSpPr>
          <p:nvPr/>
        </p:nvSpPr>
        <p:spPr bwMode="auto">
          <a:xfrm>
            <a:off x="3100388" y="5991225"/>
            <a:ext cx="5537200" cy="457200"/>
          </a:xfrm>
          <a:prstGeom prst="rect">
            <a:avLst/>
          </a:prstGeom>
          <a:noFill/>
          <a:ln w="9525">
            <a:noFill/>
            <a:miter lim="800000"/>
            <a:headEnd/>
            <a:tailEnd/>
          </a:ln>
          <a:effectLst/>
        </p:spPr>
        <p:txBody>
          <a:bodyPr wrap="none">
            <a:prstTxWarp prst="textNoShape">
              <a:avLst/>
            </a:prstTxWarp>
            <a:spAutoFit/>
          </a:bodyPr>
          <a:lstStyle/>
          <a:p>
            <a:r>
              <a:rPr lang="en-US"/>
              <a:t>Inner Shrine Rooms: Sculpture/Painting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Gyantse-KumbumShrineMahakalaOV"/>
          <p:cNvPicPr>
            <a:picLocks noChangeAspect="1" noChangeArrowheads="1"/>
          </p:cNvPicPr>
          <p:nvPr/>
        </p:nvPicPr>
        <p:blipFill>
          <a:blip r:embed="rId2"/>
          <a:srcRect/>
          <a:stretch>
            <a:fillRect/>
          </a:stretch>
        </p:blipFill>
        <p:spPr bwMode="auto">
          <a:xfrm>
            <a:off x="0" y="-1588"/>
            <a:ext cx="4376738" cy="6859588"/>
          </a:xfrm>
          <a:prstGeom prst="rect">
            <a:avLst/>
          </a:prstGeom>
          <a:noFill/>
        </p:spPr>
      </p:pic>
      <p:sp>
        <p:nvSpPr>
          <p:cNvPr id="141315" name="Rectangle 3"/>
          <p:cNvSpPr>
            <a:spLocks noChangeArrowheads="1"/>
          </p:cNvSpPr>
          <p:nvPr/>
        </p:nvSpPr>
        <p:spPr bwMode="auto">
          <a:xfrm>
            <a:off x="5408613" y="5270500"/>
            <a:ext cx="2624137" cy="822325"/>
          </a:xfrm>
          <a:prstGeom prst="rect">
            <a:avLst/>
          </a:prstGeom>
          <a:noFill/>
          <a:ln w="9525">
            <a:noFill/>
            <a:miter lim="800000"/>
            <a:headEnd/>
            <a:tailEnd/>
          </a:ln>
          <a:effectLst/>
        </p:spPr>
        <p:txBody>
          <a:bodyPr wrap="none">
            <a:prstTxWarp prst="textNoShape">
              <a:avLst/>
            </a:prstTxWarp>
            <a:spAutoFit/>
          </a:bodyPr>
          <a:lstStyle/>
          <a:p>
            <a:r>
              <a:rPr lang="en-US"/>
              <a:t>Mahakala</a:t>
            </a:r>
          </a:p>
          <a:p>
            <a:r>
              <a:rPr lang="en-US"/>
              <a:t>Kumbum Gyantse</a:t>
            </a:r>
          </a:p>
        </p:txBody>
      </p:sp>
      <p:pic>
        <p:nvPicPr>
          <p:cNvPr id="141316" name="Picture 4" descr="Gyantse-KumbumShrineMahakala"/>
          <p:cNvPicPr>
            <a:picLocks noChangeAspect="1" noChangeArrowheads="1"/>
          </p:cNvPicPr>
          <p:nvPr/>
        </p:nvPicPr>
        <p:blipFill>
          <a:blip r:embed="rId3"/>
          <a:srcRect/>
          <a:stretch>
            <a:fillRect/>
          </a:stretch>
        </p:blipFill>
        <p:spPr bwMode="auto">
          <a:xfrm>
            <a:off x="4724400" y="0"/>
            <a:ext cx="4229100" cy="51816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contrast="12000"/>
          </a:blip>
          <a:stretch>
            <a:fillRect/>
          </a:stretch>
        </p:blipFill>
        <p:spPr>
          <a:xfrm>
            <a:off x="0" y="0"/>
            <a:ext cx="5602224" cy="6858000"/>
          </a:xfrm>
          <a:prstGeom prst="rect">
            <a:avLst/>
          </a:prstGeom>
        </p:spPr>
      </p:pic>
      <p:pic>
        <p:nvPicPr>
          <p:cNvPr id="3" name="Picture 2"/>
          <p:cNvPicPr>
            <a:picLocks noChangeAspect="1"/>
          </p:cNvPicPr>
          <p:nvPr/>
        </p:nvPicPr>
        <p:blipFill>
          <a:blip r:embed="rId3"/>
          <a:stretch>
            <a:fillRect/>
          </a:stretch>
        </p:blipFill>
        <p:spPr>
          <a:xfrm>
            <a:off x="5715000" y="381000"/>
            <a:ext cx="3387141" cy="6019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M-HARIHAR.jpg"/>
          <p:cNvPicPr>
            <a:picLocks noChangeAspect="1"/>
          </p:cNvPicPr>
          <p:nvPr/>
        </p:nvPicPr>
        <p:blipFill>
          <a:blip r:embed="rId2"/>
          <a:stretch>
            <a:fillRect/>
          </a:stretch>
        </p:blipFill>
        <p:spPr>
          <a:xfrm>
            <a:off x="4648200" y="152400"/>
            <a:ext cx="4326284" cy="6248400"/>
          </a:xfrm>
          <a:prstGeom prst="rect">
            <a:avLst/>
          </a:prstGeom>
        </p:spPr>
      </p:pic>
      <p:pic>
        <p:nvPicPr>
          <p:cNvPr id="3" name="Picture 2" descr="premMan.jpg"/>
          <p:cNvPicPr>
            <a:picLocks noChangeAspect="1"/>
          </p:cNvPicPr>
          <p:nvPr/>
        </p:nvPicPr>
        <p:blipFill>
          <a:blip r:embed="rId3"/>
          <a:stretch>
            <a:fillRect/>
          </a:stretch>
        </p:blipFill>
        <p:spPr>
          <a:xfrm>
            <a:off x="152400" y="304799"/>
            <a:ext cx="4343400" cy="59860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dirty="0" smtClean="0"/>
              <a:t>1. The Study of Himalayan Art</a:t>
            </a:r>
            <a:endParaRPr lang="en-US" sz="2800" dirty="0"/>
          </a:p>
        </p:txBody>
      </p:sp>
      <p:pic>
        <p:nvPicPr>
          <p:cNvPr id="3" name="Picture 7" descr="37 Green Tara"/>
          <p:cNvPicPr>
            <a:picLocks noChangeAspect="1" noChangeArrowheads="1"/>
          </p:cNvPicPr>
          <p:nvPr/>
        </p:nvPicPr>
        <p:blipFill>
          <a:blip r:embed="rId2"/>
          <a:srcRect l="1732" r="1732"/>
          <a:stretch>
            <a:fillRect/>
          </a:stretch>
        </p:blipFill>
        <p:spPr bwMode="auto">
          <a:xfrm>
            <a:off x="212993" y="1295400"/>
            <a:ext cx="4266212" cy="5334000"/>
          </a:xfrm>
          <a:prstGeom prst="rect">
            <a:avLst/>
          </a:prstGeom>
          <a:noFill/>
        </p:spPr>
      </p:pic>
      <p:sp>
        <p:nvSpPr>
          <p:cNvPr id="4" name="TextBox 3"/>
          <p:cNvSpPr txBox="1"/>
          <p:nvPr/>
        </p:nvSpPr>
        <p:spPr>
          <a:xfrm>
            <a:off x="4495800" y="1318736"/>
            <a:ext cx="4337477" cy="5401480"/>
          </a:xfrm>
          <a:prstGeom prst="rect">
            <a:avLst/>
          </a:prstGeom>
          <a:noFill/>
        </p:spPr>
        <p:txBody>
          <a:bodyPr wrap="none" rtlCol="0">
            <a:spAutoFit/>
          </a:bodyPr>
          <a:lstStyle/>
          <a:p>
            <a:pPr>
              <a:buFontTx/>
              <a:buChar char="•"/>
            </a:pPr>
            <a:r>
              <a:rPr lang="en-US" sz="2300" dirty="0" smtClean="0">
                <a:solidFill>
                  <a:srgbClr val="FFCB77"/>
                </a:solidFill>
              </a:rPr>
              <a:t>  Style</a:t>
            </a:r>
          </a:p>
          <a:p>
            <a:pPr>
              <a:buFontTx/>
              <a:buChar char="•"/>
            </a:pPr>
            <a:endParaRPr lang="en-US" sz="2300" dirty="0" smtClean="0">
              <a:solidFill>
                <a:srgbClr val="FFCB77"/>
              </a:solidFill>
            </a:endParaRPr>
          </a:p>
          <a:p>
            <a:pPr>
              <a:buFontTx/>
              <a:buChar char="•"/>
            </a:pPr>
            <a:r>
              <a:rPr lang="en-US" sz="2300" dirty="0" smtClean="0">
                <a:solidFill>
                  <a:srgbClr val="FFCB77"/>
                </a:solidFill>
              </a:rPr>
              <a:t>  Iconography  /  Iconology</a:t>
            </a:r>
          </a:p>
          <a:p>
            <a:pPr>
              <a:buFontTx/>
              <a:buChar char="•"/>
            </a:pPr>
            <a:endParaRPr lang="en-US" sz="2300" dirty="0" smtClean="0">
              <a:solidFill>
                <a:srgbClr val="FFCB77"/>
              </a:solidFill>
            </a:endParaRPr>
          </a:p>
          <a:p>
            <a:pPr>
              <a:buFontTx/>
              <a:buChar char="•"/>
            </a:pPr>
            <a:r>
              <a:rPr lang="en-US" sz="2300" dirty="0" smtClean="0">
                <a:solidFill>
                  <a:srgbClr val="FFCB77"/>
                </a:solidFill>
              </a:rPr>
              <a:t>  Function </a:t>
            </a:r>
          </a:p>
          <a:p>
            <a:endParaRPr lang="en-US" sz="2300" dirty="0" smtClean="0"/>
          </a:p>
          <a:p>
            <a:pPr>
              <a:buFontTx/>
              <a:buChar char="•"/>
            </a:pPr>
            <a:endParaRPr lang="en-US" sz="2300" dirty="0" smtClean="0"/>
          </a:p>
          <a:p>
            <a:pPr>
              <a:buFontTx/>
              <a:buChar char="•"/>
            </a:pPr>
            <a:endParaRPr lang="en-US" sz="2300" dirty="0" smtClean="0"/>
          </a:p>
          <a:p>
            <a:endParaRPr lang="en-US" sz="2300" dirty="0" smtClean="0"/>
          </a:p>
          <a:p>
            <a:endParaRPr lang="en-US" sz="2300" dirty="0" smtClean="0"/>
          </a:p>
          <a:p>
            <a:r>
              <a:rPr lang="en-US" sz="2300" dirty="0" smtClean="0"/>
              <a:t>* Artist</a:t>
            </a:r>
          </a:p>
          <a:p>
            <a:endParaRPr lang="en-US" sz="2300" dirty="0" smtClean="0"/>
          </a:p>
          <a:p>
            <a:r>
              <a:rPr lang="en-US" sz="2300" dirty="0" smtClean="0"/>
              <a:t>* Authority (text / priest / teacher)</a:t>
            </a:r>
          </a:p>
          <a:p>
            <a:endParaRPr lang="en-US" sz="2300" dirty="0" smtClean="0"/>
          </a:p>
          <a:p>
            <a:r>
              <a:rPr lang="en-US" sz="2300" dirty="0" smtClean="0"/>
              <a:t>* Donor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kCitrakar-Herambha.jpg"/>
          <p:cNvPicPr>
            <a:picLocks noChangeAspect="1"/>
          </p:cNvPicPr>
          <p:nvPr/>
        </p:nvPicPr>
        <p:blipFill>
          <a:blip r:embed="rId2"/>
          <a:stretch>
            <a:fillRect/>
          </a:stretch>
        </p:blipFill>
        <p:spPr>
          <a:xfrm>
            <a:off x="2554223" y="-75970"/>
            <a:ext cx="4371703" cy="693397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epakJoshi.jpg"/>
          <p:cNvPicPr>
            <a:picLocks noChangeAspect="1"/>
          </p:cNvPicPr>
          <p:nvPr/>
        </p:nvPicPr>
        <p:blipFill>
          <a:blip r:embed="rId2"/>
          <a:stretch>
            <a:fillRect/>
          </a:stretch>
        </p:blipFill>
        <p:spPr>
          <a:xfrm>
            <a:off x="1642110" y="0"/>
            <a:ext cx="585978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mundarMan.jpg"/>
          <p:cNvPicPr>
            <a:picLocks noChangeAspect="1"/>
          </p:cNvPicPr>
          <p:nvPr/>
        </p:nvPicPr>
        <p:blipFill>
          <a:blip r:embed="rId2"/>
          <a:stretch>
            <a:fillRect/>
          </a:stretch>
        </p:blipFill>
        <p:spPr>
          <a:xfrm>
            <a:off x="152400" y="1576"/>
            <a:ext cx="5076497" cy="6854847"/>
          </a:xfrm>
          <a:prstGeom prst="rect">
            <a:avLst/>
          </a:prstGeom>
        </p:spPr>
      </p:pic>
      <p:sp>
        <p:nvSpPr>
          <p:cNvPr id="6" name="Rectangle 5"/>
          <p:cNvSpPr/>
          <p:nvPr/>
        </p:nvSpPr>
        <p:spPr>
          <a:xfrm>
            <a:off x="5486400" y="228600"/>
            <a:ext cx="3048318" cy="923330"/>
          </a:xfrm>
          <a:prstGeom prst="rect">
            <a:avLst/>
          </a:prstGeom>
        </p:spPr>
        <p:txBody>
          <a:bodyPr wrap="none">
            <a:spAutoFit/>
          </a:bodyPr>
          <a:lstStyle/>
          <a:p>
            <a:r>
              <a:rPr lang="en-US" dirty="0" smtClean="0"/>
              <a:t>Wrathful Vajrapani</a:t>
            </a:r>
          </a:p>
          <a:p>
            <a:r>
              <a:rPr lang="en-US" dirty="0" err="1" smtClean="0"/>
              <a:t>Samundra</a:t>
            </a:r>
            <a:r>
              <a:rPr lang="en-US" dirty="0" smtClean="0"/>
              <a:t> Man Singh </a:t>
            </a:r>
            <a:r>
              <a:rPr lang="en-US" dirty="0" err="1" smtClean="0"/>
              <a:t>Shrestha</a:t>
            </a:r>
            <a:endParaRPr lang="en-US" dirty="0" smtClean="0"/>
          </a:p>
          <a:p>
            <a:r>
              <a:rPr lang="en-US" dirty="0" smtClean="0"/>
              <a:t>2011</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Technique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5" descr="canvasmaking"/>
          <p:cNvPicPr>
            <a:picLocks noChangeAspect="1" noChangeArrowheads="1"/>
          </p:cNvPicPr>
          <p:nvPr/>
        </p:nvPicPr>
        <p:blipFill>
          <a:blip r:embed="rId3"/>
          <a:srcRect/>
          <a:stretch>
            <a:fillRect/>
          </a:stretch>
        </p:blipFill>
        <p:spPr bwMode="auto">
          <a:xfrm>
            <a:off x="4075113" y="4038600"/>
            <a:ext cx="4459287" cy="2819400"/>
          </a:xfrm>
          <a:prstGeom prst="rect">
            <a:avLst/>
          </a:prstGeom>
          <a:noFill/>
          <a:ln w="9525">
            <a:noFill/>
            <a:miter lim="800000"/>
            <a:headEnd/>
            <a:tailEnd/>
          </a:ln>
        </p:spPr>
      </p:pic>
      <p:pic>
        <p:nvPicPr>
          <p:cNvPr id="193539" name="Picture 8" descr="12"/>
          <p:cNvPicPr>
            <a:picLocks noChangeAspect="1" noChangeArrowheads="1"/>
          </p:cNvPicPr>
          <p:nvPr/>
        </p:nvPicPr>
        <p:blipFill>
          <a:blip r:embed="rId4"/>
          <a:srcRect/>
          <a:stretch>
            <a:fillRect/>
          </a:stretch>
        </p:blipFill>
        <p:spPr bwMode="auto">
          <a:xfrm>
            <a:off x="228600" y="1981200"/>
            <a:ext cx="3463925" cy="4648200"/>
          </a:xfrm>
          <a:prstGeom prst="rect">
            <a:avLst/>
          </a:prstGeom>
          <a:noFill/>
          <a:ln w="9525">
            <a:noFill/>
            <a:miter lim="800000"/>
            <a:headEnd/>
            <a:tailEnd/>
          </a:ln>
        </p:spPr>
      </p:pic>
      <p:sp>
        <p:nvSpPr>
          <p:cNvPr id="193540" name="Rectangle 9"/>
          <p:cNvSpPr>
            <a:spLocks noChangeArrowheads="1"/>
          </p:cNvSpPr>
          <p:nvPr/>
        </p:nvSpPr>
        <p:spPr bwMode="auto">
          <a:xfrm>
            <a:off x="3048000" y="0"/>
            <a:ext cx="4787900" cy="1262063"/>
          </a:xfrm>
          <a:prstGeom prst="rect">
            <a:avLst/>
          </a:prstGeom>
          <a:noFill/>
          <a:ln w="9525">
            <a:noFill/>
            <a:miter lim="800000"/>
            <a:headEnd/>
            <a:tailEnd/>
          </a:ln>
        </p:spPr>
        <p:txBody>
          <a:bodyPr wrap="none">
            <a:prstTxWarp prst="textNoShape">
              <a:avLst/>
            </a:prstTxWarp>
            <a:spAutoFit/>
          </a:bodyPr>
          <a:lstStyle/>
          <a:p>
            <a:pPr marL="457200" indent="-457200" algn="ctr">
              <a:buFont typeface="Arial" charset="0"/>
              <a:buAutoNum type="arabicPeriod"/>
            </a:pPr>
            <a:r>
              <a:rPr lang="en-US" sz="3800">
                <a:solidFill>
                  <a:srgbClr val="FFFFFF"/>
                </a:solidFill>
              </a:rPr>
              <a:t>Preparing the Canvas</a:t>
            </a:r>
          </a:p>
          <a:p>
            <a:pPr marL="457200" indent="-457200" algn="ctr">
              <a:buFont typeface="Arial" charset="0"/>
              <a:buAutoNum type="arabicPeriod"/>
            </a:pPr>
            <a:endParaRPr lang="en-US" sz="3800">
              <a:solidFill>
                <a:srgbClr val="FFFFFF"/>
              </a:solidFill>
            </a:endParaRPr>
          </a:p>
        </p:txBody>
      </p:sp>
      <p:pic>
        <p:nvPicPr>
          <p:cNvPr id="193541" name="Picture 10" descr="stretch"/>
          <p:cNvPicPr>
            <a:picLocks noChangeAspect="1" noChangeArrowheads="1"/>
          </p:cNvPicPr>
          <p:nvPr/>
        </p:nvPicPr>
        <p:blipFill>
          <a:blip r:embed="rId5"/>
          <a:srcRect/>
          <a:stretch>
            <a:fillRect/>
          </a:stretch>
        </p:blipFill>
        <p:spPr bwMode="auto">
          <a:xfrm>
            <a:off x="4191000" y="749300"/>
            <a:ext cx="4638675"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533400" y="152400"/>
            <a:ext cx="7772400" cy="685800"/>
          </a:xfrm>
        </p:spPr>
        <p:txBody>
          <a:bodyPr/>
          <a:lstStyle/>
          <a:p>
            <a:pPr eaLnBrk="1" hangingPunct="1"/>
            <a:r>
              <a:rPr lang="en-US" sz="3200">
                <a:solidFill>
                  <a:srgbClr val="B75B00"/>
                </a:solidFill>
              </a:rPr>
              <a:t>2. Constructing the grid</a:t>
            </a:r>
            <a:endParaRPr lang="en-US" sz="3200">
              <a:solidFill>
                <a:srgbClr val="000000"/>
              </a:solidFill>
            </a:endParaRPr>
          </a:p>
        </p:txBody>
      </p:sp>
      <p:sp>
        <p:nvSpPr>
          <p:cNvPr id="195587" name="Rectangle 3"/>
          <p:cNvSpPr>
            <a:spLocks noGrp="1" noChangeArrowheads="1"/>
          </p:cNvSpPr>
          <p:nvPr>
            <p:ph type="body" idx="1"/>
          </p:nvPr>
        </p:nvSpPr>
        <p:spPr>
          <a:xfrm>
            <a:off x="762000" y="838200"/>
            <a:ext cx="7772400" cy="1600200"/>
          </a:xfrm>
        </p:spPr>
        <p:txBody>
          <a:bodyPr/>
          <a:lstStyle/>
          <a:p>
            <a:pPr eaLnBrk="1" hangingPunct="1"/>
            <a:r>
              <a:rPr lang="en-US" sz="2400" b="0"/>
              <a:t>The painter plans the initial layout of the proposed painting, deciding upon the composition, layout and size of the deities to be painted. At this point the individual grids are calculated and drawn.</a:t>
            </a:r>
            <a:endParaRPr lang="en-US" sz="2400" b="0">
              <a:solidFill>
                <a:schemeClr val="accent2"/>
              </a:solidFill>
            </a:endParaRPr>
          </a:p>
        </p:txBody>
      </p:sp>
      <p:pic>
        <p:nvPicPr>
          <p:cNvPr id="195588" name="Picture 8" descr="budgrid-l"/>
          <p:cNvPicPr>
            <a:picLocks noChangeAspect="1" noChangeArrowheads="1"/>
          </p:cNvPicPr>
          <p:nvPr/>
        </p:nvPicPr>
        <p:blipFill>
          <a:blip r:embed="rId3"/>
          <a:srcRect/>
          <a:stretch>
            <a:fillRect/>
          </a:stretch>
        </p:blipFill>
        <p:spPr bwMode="auto">
          <a:xfrm>
            <a:off x="1143000" y="2438400"/>
            <a:ext cx="3119438" cy="4419600"/>
          </a:xfrm>
          <a:prstGeom prst="rect">
            <a:avLst/>
          </a:prstGeom>
          <a:noFill/>
          <a:ln w="9525">
            <a:noFill/>
            <a:miter lim="800000"/>
            <a:headEnd/>
            <a:tailEnd/>
          </a:ln>
        </p:spPr>
      </p:pic>
      <p:pic>
        <p:nvPicPr>
          <p:cNvPr id="195589" name="Picture 10" descr="figure1large"/>
          <p:cNvPicPr>
            <a:picLocks noChangeAspect="1" noChangeArrowheads="1"/>
          </p:cNvPicPr>
          <p:nvPr/>
        </p:nvPicPr>
        <p:blipFill>
          <a:blip r:embed="rId4"/>
          <a:srcRect/>
          <a:stretch>
            <a:fillRect/>
          </a:stretch>
        </p:blipFill>
        <p:spPr bwMode="auto">
          <a:xfrm>
            <a:off x="4764088" y="2362200"/>
            <a:ext cx="329565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762000" y="228600"/>
            <a:ext cx="7772400" cy="1143000"/>
          </a:xfrm>
        </p:spPr>
        <p:txBody>
          <a:bodyPr>
            <a:normAutofit fontScale="90000"/>
          </a:bodyPr>
          <a:lstStyle/>
          <a:p>
            <a:pPr eaLnBrk="1" hangingPunct="1"/>
            <a:r>
              <a:rPr lang="en-US" sz="3200">
                <a:solidFill>
                  <a:srgbClr val="B75B00"/>
                </a:solidFill>
              </a:rPr>
              <a:t>3.Initial drawing of the deity/landscape elements</a:t>
            </a:r>
            <a:br>
              <a:rPr lang="en-US" sz="3200">
                <a:solidFill>
                  <a:srgbClr val="B75B00"/>
                </a:solidFill>
              </a:rPr>
            </a:br>
            <a:endParaRPr lang="en-US" sz="3200">
              <a:solidFill>
                <a:srgbClr val="000000"/>
              </a:solidFill>
            </a:endParaRPr>
          </a:p>
        </p:txBody>
      </p:sp>
      <p:sp>
        <p:nvSpPr>
          <p:cNvPr id="197635" name="Rectangle 3"/>
          <p:cNvSpPr>
            <a:spLocks noGrp="1" noChangeArrowheads="1"/>
          </p:cNvSpPr>
          <p:nvPr>
            <p:ph type="body" idx="1"/>
          </p:nvPr>
        </p:nvSpPr>
        <p:spPr>
          <a:xfrm>
            <a:off x="5181600" y="1905000"/>
            <a:ext cx="3962400" cy="3962400"/>
          </a:xfrm>
        </p:spPr>
        <p:txBody>
          <a:bodyPr/>
          <a:lstStyle/>
          <a:p>
            <a:pPr eaLnBrk="1" hangingPunct="1">
              <a:buFontTx/>
              <a:buNone/>
            </a:pPr>
            <a:endParaRPr lang="en-US" sz="2000"/>
          </a:p>
          <a:p>
            <a:pPr eaLnBrk="1" hangingPunct="1"/>
            <a:r>
              <a:rPr lang="en-US" sz="2000"/>
              <a:t>The prerequisite for a thangka is a </a:t>
            </a:r>
            <a:r>
              <a:rPr lang="en-US" sz="2000">
                <a:solidFill>
                  <a:srgbClr val="0000FF"/>
                </a:solidFill>
              </a:rPr>
              <a:t>perfect line drawing</a:t>
            </a:r>
            <a:r>
              <a:rPr lang="en-US" sz="2000"/>
              <a:t>. </a:t>
            </a:r>
          </a:p>
          <a:p>
            <a:pPr eaLnBrk="1" hangingPunct="1"/>
            <a:endParaRPr lang="en-US" sz="2000"/>
          </a:p>
          <a:p>
            <a:pPr eaLnBrk="1" hangingPunct="1"/>
            <a:r>
              <a:rPr lang="en-US" sz="2000"/>
              <a:t>The chosen Buddhas are first drawn according to the iconographic prescription and measurements (</a:t>
            </a:r>
            <a:r>
              <a:rPr lang="en-US" sz="2000" i="1"/>
              <a:t>iconometrics</a:t>
            </a:r>
            <a:r>
              <a:rPr lang="en-US" sz="2000"/>
              <a:t>) within their grids. Landscape details are then added and landscape details are added.</a:t>
            </a:r>
          </a:p>
        </p:txBody>
      </p:sp>
      <p:pic>
        <p:nvPicPr>
          <p:cNvPr id="197636" name="Picture 11" descr="tafacelg"/>
          <p:cNvPicPr>
            <a:picLocks noChangeAspect="1" noChangeArrowheads="1"/>
          </p:cNvPicPr>
          <p:nvPr/>
        </p:nvPicPr>
        <p:blipFill>
          <a:blip r:embed="rId3">
            <a:lum bright="14000" contrast="34000"/>
          </a:blip>
          <a:srcRect/>
          <a:stretch>
            <a:fillRect/>
          </a:stretch>
        </p:blipFill>
        <p:spPr bwMode="auto">
          <a:xfrm>
            <a:off x="0" y="1371600"/>
            <a:ext cx="5354638"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endParaRPr lang="en-US"/>
          </a:p>
        </p:txBody>
      </p:sp>
      <p:pic>
        <p:nvPicPr>
          <p:cNvPr id="199683" name="Picture 3" descr="12 iconometrics"/>
          <p:cNvPicPr>
            <a:picLocks noChangeAspect="1" noChangeArrowheads="1"/>
          </p:cNvPicPr>
          <p:nvPr/>
        </p:nvPicPr>
        <p:blipFill>
          <a:blip r:embed="rId3"/>
          <a:srcRect/>
          <a:stretch>
            <a:fillRect/>
          </a:stretch>
        </p:blipFill>
        <p:spPr bwMode="auto">
          <a:xfrm>
            <a:off x="0" y="609600"/>
            <a:ext cx="8915400" cy="5157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DSC_0496"/>
          <p:cNvPicPr>
            <a:picLocks noChangeAspect="1" noChangeArrowheads="1"/>
          </p:cNvPicPr>
          <p:nvPr/>
        </p:nvPicPr>
        <p:blipFill>
          <a:blip r:embed="rId3">
            <a:lum contrast="52000"/>
          </a:blip>
          <a:srcRect/>
          <a:stretch>
            <a:fillRect/>
          </a:stretch>
        </p:blipFill>
        <p:spPr bwMode="auto">
          <a:xfrm>
            <a:off x="1771650" y="0"/>
            <a:ext cx="5600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dpagmo-l"/>
          <p:cNvPicPr>
            <a:picLocks noChangeAspect="1" noChangeArrowheads="1"/>
          </p:cNvPicPr>
          <p:nvPr/>
        </p:nvPicPr>
        <p:blipFill>
          <a:blip r:embed="rId3"/>
          <a:srcRect/>
          <a:stretch>
            <a:fillRect/>
          </a:stretch>
        </p:blipFill>
        <p:spPr bwMode="auto">
          <a:xfrm>
            <a:off x="304800" y="76200"/>
            <a:ext cx="3759200" cy="6324600"/>
          </a:xfrm>
          <a:prstGeom prst="rect">
            <a:avLst/>
          </a:prstGeom>
          <a:noFill/>
          <a:ln w="9525">
            <a:noFill/>
            <a:miter lim="800000"/>
            <a:headEnd/>
            <a:tailEnd/>
          </a:ln>
        </p:spPr>
      </p:pic>
      <p:pic>
        <p:nvPicPr>
          <p:cNvPr id="203779" name="Picture 4" descr="pagmo-l"/>
          <p:cNvPicPr>
            <a:picLocks noChangeAspect="1" noChangeArrowheads="1"/>
          </p:cNvPicPr>
          <p:nvPr/>
        </p:nvPicPr>
        <p:blipFill>
          <a:blip r:embed="rId4"/>
          <a:srcRect/>
          <a:stretch>
            <a:fillRect/>
          </a:stretch>
        </p:blipFill>
        <p:spPr bwMode="auto">
          <a:xfrm>
            <a:off x="4419600" y="76200"/>
            <a:ext cx="4440238" cy="6324600"/>
          </a:xfrm>
          <a:prstGeom prst="rect">
            <a:avLst/>
          </a:prstGeom>
          <a:noFill/>
          <a:ln w="9525">
            <a:noFill/>
            <a:miter lim="800000"/>
            <a:headEnd/>
            <a:tailEnd/>
          </a:ln>
        </p:spPr>
      </p:pic>
      <p:sp>
        <p:nvSpPr>
          <p:cNvPr id="203780" name="Rectangle 5"/>
          <p:cNvSpPr>
            <a:spLocks noChangeArrowheads="1"/>
          </p:cNvSpPr>
          <p:nvPr/>
        </p:nvSpPr>
        <p:spPr bwMode="auto">
          <a:xfrm>
            <a:off x="3124200" y="6400800"/>
            <a:ext cx="4114800" cy="457200"/>
          </a:xfrm>
          <a:prstGeom prst="rect">
            <a:avLst/>
          </a:prstGeom>
          <a:noFill/>
          <a:ln w="9525">
            <a:noFill/>
            <a:miter lim="800000"/>
            <a:headEnd/>
            <a:tailEnd/>
          </a:ln>
        </p:spPr>
        <p:txBody>
          <a:bodyPr wrap="none">
            <a:prstTxWarp prst="textNoShape">
              <a:avLst/>
            </a:prstTxWarp>
            <a:spAutoFit/>
          </a:bodyPr>
          <a:lstStyle/>
          <a:p>
            <a:r>
              <a:rPr lang="en-US"/>
              <a:t>Female Buddha Vajra-Varahi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177" y="2209800"/>
            <a:ext cx="2321423" cy="4520263"/>
          </a:xfrm>
          <a:prstGeom prst="rect">
            <a:avLst/>
          </a:prstGeom>
        </p:spPr>
      </p:pic>
      <p:pic>
        <p:nvPicPr>
          <p:cNvPr id="3" name="Picture 2" descr="Picture 3.png"/>
          <p:cNvPicPr>
            <a:picLocks noChangeAspect="1"/>
          </p:cNvPicPr>
          <p:nvPr/>
        </p:nvPicPr>
        <p:blipFill>
          <a:blip r:embed="rId3"/>
          <a:stretch>
            <a:fillRect/>
          </a:stretch>
        </p:blipFill>
        <p:spPr>
          <a:xfrm>
            <a:off x="2514600" y="76200"/>
            <a:ext cx="3505200" cy="4026846"/>
          </a:xfrm>
          <a:prstGeom prst="rect">
            <a:avLst/>
          </a:prstGeom>
        </p:spPr>
      </p:pic>
      <p:pic>
        <p:nvPicPr>
          <p:cNvPr id="4" name="Picture 3"/>
          <p:cNvPicPr>
            <a:picLocks noChangeAspect="1"/>
          </p:cNvPicPr>
          <p:nvPr/>
        </p:nvPicPr>
        <p:blipFill>
          <a:blip r:embed="rId4"/>
          <a:stretch>
            <a:fillRect/>
          </a:stretch>
        </p:blipFill>
        <p:spPr>
          <a:xfrm>
            <a:off x="5867400" y="2590800"/>
            <a:ext cx="3276600" cy="416778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tara-l"/>
          <p:cNvPicPr>
            <a:picLocks noChangeAspect="1" noChangeArrowheads="1"/>
          </p:cNvPicPr>
          <p:nvPr/>
        </p:nvPicPr>
        <p:blipFill>
          <a:blip r:embed="rId3"/>
          <a:srcRect r="8257"/>
          <a:stretch>
            <a:fillRect/>
          </a:stretch>
        </p:blipFill>
        <p:spPr bwMode="auto">
          <a:xfrm>
            <a:off x="533400" y="127000"/>
            <a:ext cx="5081588" cy="6731000"/>
          </a:xfrm>
          <a:prstGeom prst="rect">
            <a:avLst/>
          </a:prstGeom>
          <a:noFill/>
          <a:ln w="9525">
            <a:noFill/>
            <a:miter lim="800000"/>
            <a:headEnd/>
            <a:tailEnd/>
          </a:ln>
        </p:spPr>
      </p:pic>
      <p:pic>
        <p:nvPicPr>
          <p:cNvPr id="205827" name="Picture 6" descr="taragrid-l"/>
          <p:cNvPicPr>
            <a:picLocks noChangeAspect="1" noChangeArrowheads="1"/>
          </p:cNvPicPr>
          <p:nvPr/>
        </p:nvPicPr>
        <p:blipFill>
          <a:blip r:embed="rId4"/>
          <a:srcRect/>
          <a:stretch>
            <a:fillRect/>
          </a:stretch>
        </p:blipFill>
        <p:spPr bwMode="auto">
          <a:xfrm>
            <a:off x="5867400" y="1676400"/>
            <a:ext cx="3217863" cy="4114800"/>
          </a:xfrm>
          <a:prstGeom prst="rect">
            <a:avLst/>
          </a:prstGeom>
          <a:noFill/>
          <a:ln w="9525">
            <a:noFill/>
            <a:miter lim="800000"/>
            <a:headEnd/>
            <a:tailEnd/>
          </a:ln>
        </p:spPr>
      </p:pic>
      <p:sp>
        <p:nvSpPr>
          <p:cNvPr id="205828" name="Rectangle 7"/>
          <p:cNvSpPr>
            <a:spLocks noChangeArrowheads="1"/>
          </p:cNvSpPr>
          <p:nvPr/>
        </p:nvSpPr>
        <p:spPr bwMode="auto">
          <a:xfrm>
            <a:off x="6386513" y="520700"/>
            <a:ext cx="811212" cy="457200"/>
          </a:xfrm>
          <a:prstGeom prst="rect">
            <a:avLst/>
          </a:prstGeom>
          <a:noFill/>
          <a:ln w="9525">
            <a:noFill/>
            <a:miter lim="800000"/>
            <a:headEnd/>
            <a:tailEnd/>
          </a:ln>
        </p:spPr>
        <p:txBody>
          <a:bodyPr wrap="none">
            <a:prstTxWarp prst="textNoShape">
              <a:avLst/>
            </a:prstTxWarp>
            <a:spAutoFit/>
          </a:bodyPr>
          <a:lstStyle/>
          <a:p>
            <a:r>
              <a:rPr lang="en-US"/>
              <a:t>Tara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descr="17eyes"/>
          <p:cNvPicPr>
            <a:picLocks noChangeAspect="1" noChangeArrowheads="1"/>
          </p:cNvPicPr>
          <p:nvPr/>
        </p:nvPicPr>
        <p:blipFill>
          <a:blip r:embed="rId3"/>
          <a:srcRect/>
          <a:stretch>
            <a:fillRect/>
          </a:stretch>
        </p:blipFill>
        <p:spPr bwMode="auto">
          <a:xfrm>
            <a:off x="2282825" y="0"/>
            <a:ext cx="4597400" cy="688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18peaceful"/>
          <p:cNvPicPr>
            <a:picLocks noChangeAspect="1" noChangeArrowheads="1"/>
          </p:cNvPicPr>
          <p:nvPr/>
        </p:nvPicPr>
        <p:blipFill>
          <a:blip r:embed="rId3"/>
          <a:srcRect/>
          <a:stretch>
            <a:fillRect/>
          </a:stretch>
        </p:blipFill>
        <p:spPr bwMode="auto">
          <a:xfrm>
            <a:off x="304800" y="0"/>
            <a:ext cx="4575175" cy="614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20Sketchbook"/>
          <p:cNvPicPr>
            <a:picLocks noChangeAspect="1" noChangeArrowheads="1"/>
          </p:cNvPicPr>
          <p:nvPr/>
        </p:nvPicPr>
        <p:blipFill>
          <a:blip r:embed="rId3"/>
          <a:srcRect/>
          <a:stretch>
            <a:fillRect/>
          </a:stretch>
        </p:blipFill>
        <p:spPr bwMode="auto">
          <a:xfrm>
            <a:off x="2116138" y="101600"/>
            <a:ext cx="4911725" cy="665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a19 Artist sketchbook"/>
          <p:cNvPicPr>
            <a:picLocks noChangeAspect="1" noChangeArrowheads="1"/>
          </p:cNvPicPr>
          <p:nvPr/>
        </p:nvPicPr>
        <p:blipFill>
          <a:blip r:embed="rId3"/>
          <a:srcRect/>
          <a:stretch>
            <a:fillRect/>
          </a:stretch>
        </p:blipFill>
        <p:spPr bwMode="auto">
          <a:xfrm>
            <a:off x="1944688" y="131763"/>
            <a:ext cx="5253037" cy="659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3446463" y="742950"/>
            <a:ext cx="1741487" cy="457200"/>
          </a:xfrm>
          <a:prstGeom prst="rect">
            <a:avLst/>
          </a:prstGeom>
          <a:noFill/>
          <a:ln w="9525">
            <a:noFill/>
            <a:miter lim="800000"/>
            <a:headEnd/>
            <a:tailEnd/>
          </a:ln>
        </p:spPr>
        <p:txBody>
          <a:bodyPr wrap="none">
            <a:prstTxWarp prst="textNoShape">
              <a:avLst/>
            </a:prstTxWarp>
            <a:spAutoFit/>
          </a:bodyPr>
          <a:lstStyle/>
          <a:p>
            <a:r>
              <a:rPr lang="en-US">
                <a:solidFill>
                  <a:srgbClr val="FF8000"/>
                </a:solidFill>
              </a:rPr>
              <a:t>SHADING</a:t>
            </a:r>
            <a:r>
              <a:rPr lang="en-US"/>
              <a:t>: </a:t>
            </a:r>
          </a:p>
        </p:txBody>
      </p:sp>
      <p:pic>
        <p:nvPicPr>
          <p:cNvPr id="227331" name="Picture 3" descr="Eyes"/>
          <p:cNvPicPr>
            <a:picLocks noChangeAspect="1" noChangeArrowheads="1"/>
          </p:cNvPicPr>
          <p:nvPr/>
        </p:nvPicPr>
        <p:blipFill>
          <a:blip r:embed="rId3"/>
          <a:srcRect/>
          <a:stretch>
            <a:fillRect/>
          </a:stretch>
        </p:blipFill>
        <p:spPr bwMode="auto">
          <a:xfrm>
            <a:off x="0" y="0"/>
            <a:ext cx="3236913" cy="6859588"/>
          </a:xfrm>
          <a:prstGeom prst="rect">
            <a:avLst/>
          </a:prstGeom>
          <a:noFill/>
          <a:ln w="9525">
            <a:noFill/>
            <a:miter lim="800000"/>
            <a:headEnd/>
            <a:tailEnd/>
          </a:ln>
        </p:spPr>
      </p:pic>
      <p:pic>
        <p:nvPicPr>
          <p:cNvPr id="227332" name="Picture 5" descr="shading_face"/>
          <p:cNvPicPr>
            <a:picLocks noChangeAspect="1" noChangeArrowheads="1"/>
          </p:cNvPicPr>
          <p:nvPr/>
        </p:nvPicPr>
        <p:blipFill>
          <a:blip r:embed="rId4"/>
          <a:srcRect/>
          <a:stretch>
            <a:fillRect/>
          </a:stretch>
        </p:blipFill>
        <p:spPr bwMode="auto">
          <a:xfrm>
            <a:off x="3962400" y="1431925"/>
            <a:ext cx="4648200" cy="5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r>
              <a:rPr lang="en-US" sz="3200">
                <a:solidFill>
                  <a:srgbClr val="000000"/>
                </a:solidFill>
              </a:rPr>
              <a:t>4. Inking the Sketch</a:t>
            </a:r>
          </a:p>
        </p:txBody>
      </p:sp>
      <p:sp>
        <p:nvSpPr>
          <p:cNvPr id="216067" name="Rectangle 5"/>
          <p:cNvSpPr>
            <a:spLocks noChangeArrowheads="1"/>
          </p:cNvSpPr>
          <p:nvPr/>
        </p:nvSpPr>
        <p:spPr bwMode="auto">
          <a:xfrm>
            <a:off x="609600" y="274638"/>
            <a:ext cx="8153400" cy="861774"/>
          </a:xfrm>
          <a:prstGeom prst="rect">
            <a:avLst/>
          </a:prstGeom>
          <a:noFill/>
          <a:ln w="9525">
            <a:noFill/>
            <a:miter lim="800000"/>
            <a:headEnd/>
            <a:tailEnd/>
          </a:ln>
        </p:spPr>
        <p:txBody>
          <a:bodyPr>
            <a:prstTxWarp prst="textNoShape">
              <a:avLst/>
            </a:prstTxWarp>
            <a:spAutoFit/>
          </a:bodyPr>
          <a:lstStyle/>
          <a:p>
            <a:endParaRPr lang="en-US" sz="3200" dirty="0">
              <a:solidFill>
                <a:srgbClr val="000000"/>
              </a:solidFill>
            </a:endParaRPr>
          </a:p>
          <a:p>
            <a:r>
              <a:rPr lang="en-US" dirty="0">
                <a:solidFill>
                  <a:srgbClr val="B7AA68"/>
                </a:solidFill>
              </a:rPr>
              <a:t>The initial sketch is outlined in ink allowing the removal of the calculated grids.</a:t>
            </a:r>
          </a:p>
        </p:txBody>
      </p:sp>
      <p:pic>
        <p:nvPicPr>
          <p:cNvPr id="216068" name="Picture 6" descr="inking"/>
          <p:cNvPicPr>
            <a:picLocks noChangeAspect="1" noChangeArrowheads="1"/>
          </p:cNvPicPr>
          <p:nvPr/>
        </p:nvPicPr>
        <p:blipFill>
          <a:blip r:embed="rId3"/>
          <a:srcRect/>
          <a:stretch>
            <a:fillRect/>
          </a:stretch>
        </p:blipFill>
        <p:spPr bwMode="auto">
          <a:xfrm>
            <a:off x="2209800" y="1417638"/>
            <a:ext cx="4904650"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Grp="1" noChangeArrowheads="1"/>
          </p:cNvSpPr>
          <p:nvPr>
            <p:ph type="body" idx="1"/>
          </p:nvPr>
        </p:nvSpPr>
        <p:spPr>
          <a:xfrm>
            <a:off x="5029200" y="1447800"/>
            <a:ext cx="2057400" cy="4419600"/>
          </a:xfrm>
        </p:spPr>
        <p:txBody>
          <a:bodyPr/>
          <a:lstStyle/>
          <a:p>
            <a:pPr eaLnBrk="1" hangingPunct="1"/>
            <a:r>
              <a:rPr lang="en-US" sz="1300">
                <a:solidFill>
                  <a:srgbClr val="000000"/>
                </a:solidFill>
              </a:rPr>
              <a:t>The pigments are prepared by the artists, who grind and heat natural minerals or organic dyes and mix the resultant powder with a binder. Pigments include indigo, lapis, turquoise, gold, silver, lac dye, red sandal wood, saffron, and mountain plants.</a:t>
            </a:r>
            <a:endParaRPr lang="en-US" sz="1600">
              <a:solidFill>
                <a:srgbClr val="000000"/>
              </a:solidFill>
            </a:endParaRPr>
          </a:p>
          <a:p>
            <a:pPr eaLnBrk="1" hangingPunct="1"/>
            <a:endParaRPr lang="en-US"/>
          </a:p>
        </p:txBody>
      </p:sp>
      <p:pic>
        <p:nvPicPr>
          <p:cNvPr id="218115" name="Picture 5" descr="colourmaking"/>
          <p:cNvPicPr>
            <a:picLocks noChangeAspect="1" noChangeArrowheads="1"/>
          </p:cNvPicPr>
          <p:nvPr/>
        </p:nvPicPr>
        <p:blipFill>
          <a:blip r:embed="rId3"/>
          <a:srcRect/>
          <a:stretch>
            <a:fillRect/>
          </a:stretch>
        </p:blipFill>
        <p:spPr bwMode="auto">
          <a:xfrm>
            <a:off x="609600" y="533400"/>
            <a:ext cx="3484563" cy="5562600"/>
          </a:xfrm>
          <a:prstGeom prst="rect">
            <a:avLst/>
          </a:prstGeom>
          <a:noFill/>
          <a:ln w="9525">
            <a:noFill/>
            <a:miter lim="800000"/>
            <a:headEnd/>
            <a:tailEnd/>
          </a:ln>
        </p:spPr>
      </p:pic>
      <p:sp>
        <p:nvSpPr>
          <p:cNvPr id="218116" name="Rectangle 8"/>
          <p:cNvSpPr>
            <a:spLocks noChangeArrowheads="1"/>
          </p:cNvSpPr>
          <p:nvPr/>
        </p:nvSpPr>
        <p:spPr bwMode="auto">
          <a:xfrm>
            <a:off x="5780088" y="1219200"/>
            <a:ext cx="3363912" cy="461963"/>
          </a:xfrm>
          <a:prstGeom prst="rect">
            <a:avLst/>
          </a:prstGeom>
          <a:noFill/>
          <a:ln w="9525">
            <a:noFill/>
            <a:miter lim="800000"/>
            <a:headEnd/>
            <a:tailEnd/>
          </a:ln>
        </p:spPr>
        <p:txBody>
          <a:bodyPr wrap="none">
            <a:prstTxWarp prst="textNoShape">
              <a:avLst/>
            </a:prstTxWarp>
            <a:spAutoFit/>
          </a:bodyPr>
          <a:lstStyle/>
          <a:p>
            <a:r>
              <a:rPr lang="en-US"/>
              <a:t>5. </a:t>
            </a:r>
            <a:r>
              <a:rPr lang="en-US">
                <a:solidFill>
                  <a:srgbClr val="FFFFFF"/>
                </a:solidFill>
              </a:rPr>
              <a:t>Preparing the Pigments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Frame11"/>
          <p:cNvPicPr>
            <a:picLocks noChangeAspect="1" noChangeArrowheads="1"/>
          </p:cNvPicPr>
          <p:nvPr/>
        </p:nvPicPr>
        <p:blipFill>
          <a:blip r:embed="rId3"/>
          <a:srcRect/>
          <a:stretch>
            <a:fillRect/>
          </a:stretch>
        </p:blipFill>
        <p:spPr bwMode="auto">
          <a:xfrm>
            <a:off x="2209800" y="838200"/>
            <a:ext cx="4962525" cy="6019800"/>
          </a:xfrm>
          <a:prstGeom prst="rect">
            <a:avLst/>
          </a:prstGeom>
          <a:noFill/>
          <a:ln w="9525">
            <a:noFill/>
            <a:miter lim="800000"/>
            <a:headEnd/>
            <a:tailEnd/>
          </a:ln>
        </p:spPr>
      </p:pic>
      <p:sp>
        <p:nvSpPr>
          <p:cNvPr id="220163" name="Rectangle 5"/>
          <p:cNvSpPr>
            <a:spLocks noChangeArrowheads="1"/>
          </p:cNvSpPr>
          <p:nvPr/>
        </p:nvSpPr>
        <p:spPr bwMode="auto">
          <a:xfrm>
            <a:off x="2133600" y="457200"/>
            <a:ext cx="4708525" cy="1917700"/>
          </a:xfrm>
          <a:prstGeom prst="rect">
            <a:avLst/>
          </a:prstGeom>
          <a:noFill/>
          <a:ln w="9525">
            <a:noFill/>
            <a:miter lim="800000"/>
            <a:headEnd/>
            <a:tailEnd/>
          </a:ln>
        </p:spPr>
        <p:txBody>
          <a:bodyPr wrap="none">
            <a:prstTxWarp prst="textNoShape">
              <a:avLst/>
            </a:prstTxWarp>
            <a:spAutoFit/>
          </a:bodyPr>
          <a:lstStyle/>
          <a:p>
            <a:pPr algn="ctr"/>
            <a:r>
              <a:rPr lang="en-US">
                <a:solidFill>
                  <a:srgbClr val="FF8000"/>
                </a:solidFill>
              </a:rPr>
              <a:t>PAINTING</a:t>
            </a:r>
            <a:endParaRPr lang="en-US"/>
          </a:p>
          <a:p>
            <a:pPr algn="ctr"/>
            <a:endParaRPr lang="en-US"/>
          </a:p>
          <a:p>
            <a:pPr algn="ctr"/>
            <a:r>
              <a:rPr lang="en-US"/>
              <a:t>First Landscape then main figure </a:t>
            </a:r>
          </a:p>
          <a:p>
            <a:pPr algn="ctr"/>
            <a:endParaRPr lang="en-US"/>
          </a:p>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3" descr="Frame21"/>
          <p:cNvPicPr>
            <a:picLocks noChangeAspect="1" noChangeArrowheads="1"/>
          </p:cNvPicPr>
          <p:nvPr/>
        </p:nvPicPr>
        <p:blipFill>
          <a:blip r:embed="rId2"/>
          <a:srcRect/>
          <a:stretch>
            <a:fillRect/>
          </a:stretch>
        </p:blipFill>
        <p:spPr bwMode="auto">
          <a:xfrm>
            <a:off x="0" y="609600"/>
            <a:ext cx="5031046" cy="5562600"/>
          </a:xfrm>
          <a:prstGeom prst="rect">
            <a:avLst/>
          </a:prstGeom>
          <a:noFill/>
          <a:ln w="9525">
            <a:noFill/>
            <a:miter lim="800000"/>
            <a:headEnd/>
            <a:tailEnd/>
          </a:ln>
        </p:spPr>
      </p:pic>
      <p:pic>
        <p:nvPicPr>
          <p:cNvPr id="222211" name="Picture 4" descr="Frame31"/>
          <p:cNvPicPr>
            <a:picLocks noChangeAspect="1" noChangeArrowheads="1"/>
          </p:cNvPicPr>
          <p:nvPr/>
        </p:nvPicPr>
        <p:blipFill>
          <a:blip r:embed="rId3"/>
          <a:srcRect/>
          <a:stretch>
            <a:fillRect/>
          </a:stretch>
        </p:blipFill>
        <p:spPr bwMode="auto">
          <a:xfrm>
            <a:off x="4994060" y="1143000"/>
            <a:ext cx="4149940" cy="5029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200" dirty="0" smtClean="0"/>
              <a:t>Painting Techniques: </a:t>
            </a:r>
            <a:r>
              <a:rPr lang="en-US" sz="3200" dirty="0" err="1" smtClean="0"/>
              <a:t>Iconometrics</a:t>
            </a:r>
            <a:r>
              <a:rPr lang="en-US" sz="3200" dirty="0" smtClean="0"/>
              <a:t> / Iconography</a:t>
            </a:r>
            <a:endParaRPr lang="en-US" sz="3200" dirty="0"/>
          </a:p>
        </p:txBody>
      </p:sp>
      <p:pic>
        <p:nvPicPr>
          <p:cNvPr id="3" name="Picture 4" descr="budgrid-l"/>
          <p:cNvPicPr>
            <a:picLocks noChangeAspect="1" noChangeArrowheads="1"/>
          </p:cNvPicPr>
          <p:nvPr/>
        </p:nvPicPr>
        <p:blipFill>
          <a:blip r:embed="rId2"/>
          <a:srcRect/>
          <a:stretch>
            <a:fillRect/>
          </a:stretch>
        </p:blipFill>
        <p:spPr bwMode="auto">
          <a:xfrm>
            <a:off x="0" y="1295400"/>
            <a:ext cx="3603489" cy="5105400"/>
          </a:xfrm>
          <a:prstGeom prst="rect">
            <a:avLst/>
          </a:prstGeom>
          <a:noFill/>
        </p:spPr>
      </p:pic>
      <p:pic>
        <p:nvPicPr>
          <p:cNvPr id="4" name="Picture 11" descr="tafacelg"/>
          <p:cNvPicPr>
            <a:picLocks noChangeAspect="1" noChangeArrowheads="1"/>
          </p:cNvPicPr>
          <p:nvPr/>
        </p:nvPicPr>
        <p:blipFill>
          <a:blip r:embed="rId3"/>
          <a:srcRect/>
          <a:stretch>
            <a:fillRect/>
          </a:stretch>
        </p:blipFill>
        <p:spPr bwMode="auto">
          <a:xfrm>
            <a:off x="3733800" y="1143000"/>
            <a:ext cx="5354638" cy="54864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2painting a mandala"/>
          <p:cNvPicPr>
            <a:picLocks noChangeAspect="1" noChangeArrowheads="1"/>
          </p:cNvPicPr>
          <p:nvPr/>
        </p:nvPicPr>
        <p:blipFill>
          <a:blip r:embed="rId3"/>
          <a:srcRect/>
          <a:stretch>
            <a:fillRect/>
          </a:stretch>
        </p:blipFill>
        <p:spPr bwMode="auto">
          <a:xfrm>
            <a:off x="762000" y="-1588"/>
            <a:ext cx="5108575"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0.jp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50" y="1397000"/>
            <a:ext cx="8928100" cy="4064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ti_thangka"/>
          <p:cNvPicPr>
            <a:picLocks noChangeAspect="1" noChangeArrowheads="1"/>
          </p:cNvPicPr>
          <p:nvPr/>
        </p:nvPicPr>
        <p:blipFill>
          <a:blip r:embed="rId3"/>
          <a:srcRect/>
          <a:stretch>
            <a:fillRect/>
          </a:stretch>
        </p:blipFill>
        <p:spPr bwMode="auto">
          <a:xfrm>
            <a:off x="228600" y="152400"/>
            <a:ext cx="3784600" cy="5043488"/>
          </a:xfrm>
          <a:prstGeom prst="rect">
            <a:avLst/>
          </a:prstGeom>
          <a:noFill/>
          <a:ln w="9525">
            <a:noFill/>
            <a:miter lim="800000"/>
            <a:headEnd/>
            <a:tailEnd/>
          </a:ln>
        </p:spPr>
      </p:pic>
      <p:pic>
        <p:nvPicPr>
          <p:cNvPr id="225283" name="Picture 3" descr="thangka_painting"/>
          <p:cNvPicPr>
            <a:picLocks noChangeAspect="1" noChangeArrowheads="1"/>
          </p:cNvPicPr>
          <p:nvPr/>
        </p:nvPicPr>
        <p:blipFill>
          <a:blip r:embed="rId4"/>
          <a:srcRect/>
          <a:stretch>
            <a:fillRect/>
          </a:stretch>
        </p:blipFill>
        <p:spPr bwMode="auto">
          <a:xfrm>
            <a:off x="4648200" y="152400"/>
            <a:ext cx="2590800" cy="3175000"/>
          </a:xfrm>
          <a:prstGeom prst="rect">
            <a:avLst/>
          </a:prstGeom>
          <a:noFill/>
          <a:ln w="9525">
            <a:noFill/>
            <a:miter lim="800000"/>
            <a:headEnd/>
            <a:tailEnd/>
          </a:ln>
        </p:spPr>
      </p:pic>
      <p:pic>
        <p:nvPicPr>
          <p:cNvPr id="225284" name="Picture 4" descr="thangka_shading"/>
          <p:cNvPicPr>
            <a:picLocks noChangeAspect="1" noChangeArrowheads="1"/>
          </p:cNvPicPr>
          <p:nvPr/>
        </p:nvPicPr>
        <p:blipFill>
          <a:blip r:embed="rId5"/>
          <a:srcRect/>
          <a:stretch>
            <a:fillRect/>
          </a:stretch>
        </p:blipFill>
        <p:spPr bwMode="auto">
          <a:xfrm>
            <a:off x="5486400" y="3327400"/>
            <a:ext cx="2820086"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078" y="990600"/>
            <a:ext cx="7319844" cy="48768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0"/>
            <a:ext cx="514551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762000" y="1066800"/>
            <a:ext cx="7772400" cy="1143000"/>
          </a:xfrm>
        </p:spPr>
        <p:txBody>
          <a:bodyPr>
            <a:normAutofit fontScale="90000"/>
          </a:bodyPr>
          <a:lstStyle/>
          <a:p>
            <a:pPr eaLnBrk="1" hangingPunct="1"/>
            <a:r>
              <a:rPr lang="en-US" sz="3200">
                <a:solidFill>
                  <a:srgbClr val="FF8000"/>
                </a:solidFill>
              </a:rPr>
              <a:t>Application of gold </a:t>
            </a:r>
            <a:br>
              <a:rPr lang="en-US" sz="3200">
                <a:solidFill>
                  <a:srgbClr val="FF8000"/>
                </a:solidFill>
              </a:rPr>
            </a:br>
            <a:r>
              <a:rPr lang="en-US" sz="3200">
                <a:solidFill>
                  <a:srgbClr val="FF8000"/>
                </a:solidFill>
              </a:rPr>
              <a:t/>
            </a:r>
            <a:br>
              <a:rPr lang="en-US" sz="3200">
                <a:solidFill>
                  <a:srgbClr val="FF8000"/>
                </a:solidFill>
              </a:rPr>
            </a:br>
            <a:r>
              <a:rPr lang="en-US" sz="3200">
                <a:solidFill>
                  <a:srgbClr val="FF8000"/>
                </a:solidFill>
              </a:rPr>
              <a:t/>
            </a:r>
            <a:br>
              <a:rPr lang="en-US" sz="3200">
                <a:solidFill>
                  <a:srgbClr val="FF8000"/>
                </a:solidFill>
              </a:rPr>
            </a:br>
            <a:r>
              <a:rPr lang="en-US" sz="2400">
                <a:solidFill>
                  <a:schemeClr val="tx1"/>
                </a:solidFill>
              </a:rPr>
              <a:t>The ornaments of the deities depicted and other objects in the thangka are painted with Tibetan gold according to commission.</a:t>
            </a:r>
            <a:endParaRPr lang="en-US" sz="2400">
              <a:solidFill>
                <a:srgbClr val="565EB5"/>
              </a:solidFill>
            </a:endParaRPr>
          </a:p>
        </p:txBody>
      </p:sp>
      <p:pic>
        <p:nvPicPr>
          <p:cNvPr id="229379" name="Picture 4" descr="gold1"/>
          <p:cNvPicPr>
            <a:picLocks noChangeAspect="1" noChangeArrowheads="1"/>
          </p:cNvPicPr>
          <p:nvPr/>
        </p:nvPicPr>
        <p:blipFill>
          <a:blip r:embed="rId3"/>
          <a:srcRect/>
          <a:stretch>
            <a:fillRect/>
          </a:stretch>
        </p:blipFill>
        <p:spPr bwMode="auto">
          <a:xfrm>
            <a:off x="17463" y="1905000"/>
            <a:ext cx="4146550" cy="2787650"/>
          </a:xfrm>
          <a:prstGeom prst="rect">
            <a:avLst/>
          </a:prstGeom>
          <a:noFill/>
          <a:ln w="9525">
            <a:noFill/>
            <a:miter lim="800000"/>
            <a:headEnd/>
            <a:tailEnd/>
          </a:ln>
        </p:spPr>
      </p:pic>
      <p:pic>
        <p:nvPicPr>
          <p:cNvPr id="229380" name="Picture 5" descr="processP6"/>
          <p:cNvPicPr>
            <a:picLocks noChangeAspect="1" noChangeArrowheads="1"/>
          </p:cNvPicPr>
          <p:nvPr/>
        </p:nvPicPr>
        <p:blipFill>
          <a:blip r:embed="rId4"/>
          <a:srcRect/>
          <a:stretch>
            <a:fillRect/>
          </a:stretch>
        </p:blipFill>
        <p:spPr bwMode="auto">
          <a:xfrm>
            <a:off x="4419600" y="1828800"/>
            <a:ext cx="4191000" cy="313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0"/>
            <a:ext cx="5195454"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algn="l" eaLnBrk="1" hangingPunct="1"/>
            <a:r>
              <a:rPr lang="en-US" sz="3200">
                <a:solidFill>
                  <a:srgbClr val="B75B00"/>
                </a:solidFill>
              </a:rPr>
              <a:t>- 'Opening the eyes' of the Buddha</a:t>
            </a:r>
            <a:br>
              <a:rPr lang="en-US" sz="3200">
                <a:solidFill>
                  <a:srgbClr val="B75B00"/>
                </a:solidFill>
              </a:rPr>
            </a:br>
            <a:endParaRPr lang="en-US" sz="2400">
              <a:solidFill>
                <a:srgbClr val="565EB5"/>
              </a:solidFill>
            </a:endParaRPr>
          </a:p>
        </p:txBody>
      </p:sp>
      <p:sp>
        <p:nvSpPr>
          <p:cNvPr id="231427" name="Rectangle 3"/>
          <p:cNvSpPr>
            <a:spLocks noGrp="1" noChangeArrowheads="1"/>
          </p:cNvSpPr>
          <p:nvPr>
            <p:ph type="body" idx="1"/>
          </p:nvPr>
        </p:nvSpPr>
        <p:spPr>
          <a:xfrm>
            <a:off x="685800" y="1981200"/>
            <a:ext cx="5334000" cy="4267200"/>
          </a:xfrm>
        </p:spPr>
        <p:txBody>
          <a:bodyPr/>
          <a:lstStyle/>
          <a:p>
            <a:pPr eaLnBrk="1" hangingPunct="1">
              <a:buFontTx/>
              <a:buNone/>
            </a:pPr>
            <a:r>
              <a:rPr lang="en-US" sz="3600">
                <a:solidFill>
                  <a:srgbClr val="B75B00"/>
                </a:solidFill>
              </a:rPr>
              <a:t>- Consecration</a:t>
            </a:r>
          </a:p>
          <a:p>
            <a:pPr eaLnBrk="1" hangingPunct="1"/>
            <a:r>
              <a:rPr lang="en-US" sz="2800"/>
              <a:t>The three Sanskrit letters are put at the back for consecreation. OM, AH and HUM mark the Crown, Throat and Heart Chakras respectively.</a:t>
            </a:r>
            <a:endParaRPr lang="en-US" sz="1800"/>
          </a:p>
          <a:p>
            <a:pPr eaLnBrk="1" hangingPunct="1"/>
            <a:endParaRPr lang="en-US" sz="3600"/>
          </a:p>
        </p:txBody>
      </p:sp>
      <p:pic>
        <p:nvPicPr>
          <p:cNvPr id="231428" name="Picture 5" descr="SmOmAhHum"/>
          <p:cNvPicPr>
            <a:picLocks noChangeAspect="1" noChangeArrowheads="1"/>
          </p:cNvPicPr>
          <p:nvPr/>
        </p:nvPicPr>
        <p:blipFill>
          <a:blip r:embed="rId3">
            <a:lum bright="-4000"/>
          </a:blip>
          <a:srcRect/>
          <a:stretch>
            <a:fillRect/>
          </a:stretch>
        </p:blipFill>
        <p:spPr bwMode="auto">
          <a:xfrm>
            <a:off x="6629400" y="1828800"/>
            <a:ext cx="1905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hidden="1"/>
          <p:cNvSpPr>
            <a:spLocks noGrp="1" noChangeArrowheads="1"/>
          </p:cNvSpPr>
          <p:nvPr>
            <p:ph type="title"/>
          </p:nvPr>
        </p:nvSpPr>
        <p:spPr/>
        <p:txBody>
          <a:bodyPr/>
          <a:lstStyle/>
          <a:p>
            <a:pPr eaLnBrk="1" hangingPunct="1"/>
            <a:endParaRPr lang="en-US"/>
          </a:p>
        </p:txBody>
      </p:sp>
      <p:sp>
        <p:nvSpPr>
          <p:cNvPr id="233475" name="Rectangle 3" descr="112_0070159 Edited "/>
          <p:cNvSpPr>
            <a:spLocks noGrp="1" noChangeAspect="1" noChangeArrowheads="1"/>
          </p:cNvSpPr>
          <p:nvPr/>
        </p:nvSpPr>
        <p:spPr bwMode="auto">
          <a:xfrm>
            <a:off x="3048000" y="0"/>
            <a:ext cx="5237163" cy="6858000"/>
          </a:xfrm>
          <a:prstGeom prst="rect">
            <a:avLst/>
          </a:prstGeom>
          <a:blipFill dpi="0" rotWithShape="1">
            <a:blip r:embed="rId3"/>
            <a:srcRect/>
            <a:stretch>
              <a:fillRect/>
            </a:stretch>
          </a:blipFill>
          <a:ln w="9525">
            <a:solidFill>
              <a:schemeClr val="tx1"/>
            </a:solidFill>
            <a:miter lim="800000"/>
            <a:headEnd/>
            <a:tailEnd/>
          </a:ln>
        </p:spPr>
        <p:txBody>
          <a:bodyPr>
            <a:prstTxWarp prst="textNoShape">
              <a:avLst/>
            </a:prstTxWarp>
          </a:bodyPr>
          <a:lstStyle/>
          <a:p>
            <a:endParaRPr lang="en-US"/>
          </a:p>
        </p:txBody>
      </p:sp>
      <p:sp>
        <p:nvSpPr>
          <p:cNvPr id="233476" name="Rectangle 5"/>
          <p:cNvSpPr>
            <a:spLocks noChangeArrowheads="1"/>
          </p:cNvSpPr>
          <p:nvPr/>
        </p:nvSpPr>
        <p:spPr bwMode="auto">
          <a:xfrm>
            <a:off x="450850" y="2359025"/>
            <a:ext cx="1758950" cy="1552575"/>
          </a:xfrm>
          <a:prstGeom prst="rect">
            <a:avLst/>
          </a:prstGeom>
          <a:noFill/>
          <a:ln w="9525">
            <a:noFill/>
            <a:miter lim="800000"/>
            <a:headEnd/>
            <a:tailEnd/>
          </a:ln>
        </p:spPr>
        <p:txBody>
          <a:bodyPr wrap="none">
            <a:prstTxWarp prst="textNoShape">
              <a:avLst/>
            </a:prstTxWarp>
            <a:spAutoFit/>
          </a:bodyPr>
          <a:lstStyle/>
          <a:p>
            <a:r>
              <a:rPr lang="en-US"/>
              <a:t>FRAMING: </a:t>
            </a:r>
          </a:p>
          <a:p>
            <a:endParaRPr lang="en-US"/>
          </a:p>
          <a:p>
            <a:r>
              <a:rPr lang="en-US"/>
              <a:t>Support of </a:t>
            </a:r>
          </a:p>
          <a:p>
            <a:r>
              <a:rPr lang="en-US" i="1"/>
              <a:t>Thankgas </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agmo-l"/>
          <p:cNvPicPr>
            <a:picLocks noChangeAspect="1" noChangeArrowheads="1"/>
          </p:cNvPicPr>
          <p:nvPr/>
        </p:nvPicPr>
        <p:blipFill>
          <a:blip r:embed="rId2"/>
          <a:srcRect/>
          <a:stretch>
            <a:fillRect/>
          </a:stretch>
        </p:blipFill>
        <p:spPr bwMode="auto">
          <a:xfrm>
            <a:off x="304800" y="76200"/>
            <a:ext cx="3759200" cy="6324600"/>
          </a:xfrm>
          <a:prstGeom prst="rect">
            <a:avLst/>
          </a:prstGeom>
          <a:noFill/>
        </p:spPr>
      </p:pic>
      <p:pic>
        <p:nvPicPr>
          <p:cNvPr id="3" name="Picture 4" descr="pagmo-l"/>
          <p:cNvPicPr>
            <a:picLocks noChangeAspect="1" noChangeArrowheads="1"/>
          </p:cNvPicPr>
          <p:nvPr/>
        </p:nvPicPr>
        <p:blipFill>
          <a:blip r:embed="rId3"/>
          <a:srcRect/>
          <a:stretch>
            <a:fillRect/>
          </a:stretch>
        </p:blipFill>
        <p:spPr bwMode="auto">
          <a:xfrm>
            <a:off x="4419600" y="76200"/>
            <a:ext cx="4440238" cy="6324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968" y="0"/>
            <a:ext cx="5894832" cy="6858000"/>
          </a:xfrm>
          <a:prstGeom prst="rect">
            <a:avLst/>
          </a:prstGeom>
        </p:spPr>
      </p:pic>
      <p:sp>
        <p:nvSpPr>
          <p:cNvPr id="3" name="Rectangle 2"/>
          <p:cNvSpPr/>
          <p:nvPr/>
        </p:nvSpPr>
        <p:spPr>
          <a:xfrm>
            <a:off x="6172200" y="5638800"/>
            <a:ext cx="4572000" cy="1200329"/>
          </a:xfrm>
          <a:prstGeom prst="rect">
            <a:avLst/>
          </a:prstGeom>
        </p:spPr>
        <p:txBody>
          <a:bodyPr>
            <a:spAutoFit/>
          </a:bodyPr>
          <a:lstStyle/>
          <a:p>
            <a:r>
              <a:rPr lang="en-US" dirty="0" err="1" smtClean="0"/>
              <a:t>AmoghapasaLokesvara</a:t>
            </a:r>
            <a:endParaRPr lang="en-US" dirty="0" smtClean="0"/>
          </a:p>
          <a:p>
            <a:r>
              <a:rPr lang="en-US" dirty="0" smtClean="0"/>
              <a:t>Inscribed and dated 1508</a:t>
            </a:r>
          </a:p>
          <a:p>
            <a:r>
              <a:rPr lang="en-US" dirty="0" smtClean="0"/>
              <a:t>Artist: </a:t>
            </a:r>
            <a:r>
              <a:rPr lang="en-US" dirty="0" err="1" smtClean="0"/>
              <a:t>AbhayajivaChitrakar</a:t>
            </a:r>
            <a:endParaRPr lang="en-US" dirty="0" smtClean="0"/>
          </a:p>
          <a:p>
            <a:r>
              <a:rPr lang="en-US" dirty="0" smtClean="0"/>
              <a:t>Donor: Kathmandu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MFA CS from Book001"/>
          <p:cNvPicPr>
            <a:picLocks noChangeAspect="1" noChangeArrowheads="1"/>
          </p:cNvPicPr>
          <p:nvPr/>
        </p:nvPicPr>
        <p:blipFill>
          <a:blip r:embed="rId2">
            <a:lum contrast="-5000"/>
          </a:blip>
          <a:srcRect/>
          <a:stretch>
            <a:fillRect/>
          </a:stretch>
        </p:blipFill>
        <p:spPr bwMode="auto">
          <a:xfrm>
            <a:off x="457200" y="0"/>
            <a:ext cx="5316538" cy="6859588"/>
          </a:xfrm>
          <a:prstGeom prst="rect">
            <a:avLst/>
          </a:prstGeom>
          <a:noFill/>
        </p:spPr>
      </p:pic>
      <p:sp>
        <p:nvSpPr>
          <p:cNvPr id="82947" name="Rectangle 3"/>
          <p:cNvSpPr>
            <a:spLocks noChangeArrowheads="1"/>
          </p:cNvSpPr>
          <p:nvPr/>
        </p:nvSpPr>
        <p:spPr bwMode="auto">
          <a:xfrm>
            <a:off x="6248400" y="2438400"/>
            <a:ext cx="2765638" cy="646331"/>
          </a:xfrm>
          <a:prstGeom prst="rect">
            <a:avLst/>
          </a:prstGeom>
          <a:noFill/>
          <a:ln w="9525">
            <a:noFill/>
            <a:miter lim="800000"/>
            <a:headEnd/>
            <a:tailEnd/>
          </a:ln>
        </p:spPr>
        <p:txBody>
          <a:bodyPr wrap="none">
            <a:prstTxWarp prst="textNoShape">
              <a:avLst/>
            </a:prstTxWarp>
            <a:spAutoFit/>
          </a:bodyPr>
          <a:lstStyle/>
          <a:p>
            <a:r>
              <a:rPr lang="en-US" dirty="0" smtClean="0"/>
              <a:t>MAIN DEITY:  </a:t>
            </a:r>
            <a:r>
              <a:rPr lang="en-US" dirty="0" err="1" smtClean="0"/>
              <a:t>Cakrasamvara</a:t>
            </a:r>
            <a:endParaRPr lang="en-US" dirty="0" smtClean="0"/>
          </a:p>
          <a:p>
            <a:r>
              <a:rPr lang="en-US" dirty="0" smtClean="0"/>
              <a:t>And </a:t>
            </a:r>
            <a:r>
              <a:rPr lang="en-US" dirty="0" err="1" smtClean="0"/>
              <a:t>Vajravarahi</a:t>
            </a:r>
            <a:endParaRPr lang="en-US" dirty="0" smtClean="0"/>
          </a:p>
        </p:txBody>
      </p:sp>
      <p:sp>
        <p:nvSpPr>
          <p:cNvPr id="82948" name="Rectangle 4"/>
          <p:cNvSpPr>
            <a:spLocks noChangeArrowheads="1"/>
          </p:cNvSpPr>
          <p:nvPr/>
        </p:nvSpPr>
        <p:spPr bwMode="auto">
          <a:xfrm>
            <a:off x="533400" y="0"/>
            <a:ext cx="5105400" cy="533400"/>
          </a:xfrm>
          <a:prstGeom prst="rect">
            <a:avLst/>
          </a:prstGeom>
          <a:noFill/>
          <a:ln w="57150">
            <a:solidFill>
              <a:srgbClr val="86F836"/>
            </a:solidFill>
            <a:miter lim="800000"/>
            <a:headEnd/>
            <a:tailEnd/>
          </a:ln>
        </p:spPr>
        <p:txBody>
          <a:bodyPr wrap="none" anchor="ctr">
            <a:prstTxWarp prst="textNoShape">
              <a:avLst/>
            </a:prstTxWarp>
          </a:bodyPr>
          <a:lstStyle/>
          <a:p>
            <a:endParaRPr lang="en-US"/>
          </a:p>
        </p:txBody>
      </p:sp>
      <p:sp>
        <p:nvSpPr>
          <p:cNvPr id="82949" name="Rectangle 5"/>
          <p:cNvSpPr>
            <a:spLocks noChangeArrowheads="1"/>
          </p:cNvSpPr>
          <p:nvPr/>
        </p:nvSpPr>
        <p:spPr bwMode="auto">
          <a:xfrm>
            <a:off x="609600" y="6324600"/>
            <a:ext cx="5105400" cy="533400"/>
          </a:xfrm>
          <a:prstGeom prst="rect">
            <a:avLst/>
          </a:prstGeom>
          <a:noFill/>
          <a:ln w="57150">
            <a:solidFill>
              <a:srgbClr val="86F836"/>
            </a:solidFill>
            <a:miter lim="800000"/>
            <a:headEnd/>
            <a:tailEnd/>
          </a:ln>
        </p:spPr>
        <p:txBody>
          <a:bodyPr wrap="none" anchor="ctr">
            <a:prstTxWarp prst="textNoShape">
              <a:avLst/>
            </a:prstTxWarp>
          </a:bodyPr>
          <a:lstStyle/>
          <a:p>
            <a:endParaRPr lang="en-US"/>
          </a:p>
        </p:txBody>
      </p:sp>
      <p:sp>
        <p:nvSpPr>
          <p:cNvPr id="82950" name="Rectangle 6"/>
          <p:cNvSpPr>
            <a:spLocks noChangeArrowheads="1"/>
          </p:cNvSpPr>
          <p:nvPr/>
        </p:nvSpPr>
        <p:spPr bwMode="auto">
          <a:xfrm>
            <a:off x="6243638" y="177800"/>
            <a:ext cx="2743200" cy="822325"/>
          </a:xfrm>
          <a:prstGeom prst="rect">
            <a:avLst/>
          </a:prstGeom>
          <a:noFill/>
          <a:ln w="9525">
            <a:noFill/>
            <a:miter lim="800000"/>
            <a:headEnd/>
            <a:tailEnd/>
          </a:ln>
        </p:spPr>
        <p:txBody>
          <a:bodyPr wrap="none">
            <a:prstTxWarp prst="textNoShape">
              <a:avLst/>
            </a:prstTxWarp>
            <a:spAutoFit/>
          </a:bodyPr>
          <a:lstStyle/>
          <a:p>
            <a:r>
              <a:rPr lang="en-US"/>
              <a:t>Source of Dharma:</a:t>
            </a:r>
          </a:p>
          <a:p>
            <a:r>
              <a:rPr lang="en-US"/>
              <a:t>Teachers/Buddhas</a:t>
            </a:r>
          </a:p>
        </p:txBody>
      </p:sp>
      <p:sp>
        <p:nvSpPr>
          <p:cNvPr id="82951" name="Line 7"/>
          <p:cNvSpPr>
            <a:spLocks noChangeShapeType="1"/>
          </p:cNvSpPr>
          <p:nvPr/>
        </p:nvSpPr>
        <p:spPr bwMode="auto">
          <a:xfrm>
            <a:off x="3124200" y="152400"/>
            <a:ext cx="76200" cy="6400800"/>
          </a:xfrm>
          <a:prstGeom prst="line">
            <a:avLst/>
          </a:prstGeom>
          <a:noFill/>
          <a:ln w="57150">
            <a:solidFill>
              <a:srgbClr val="FBFF0E"/>
            </a:solidFill>
            <a:round/>
            <a:headEnd/>
            <a:tailEnd/>
          </a:ln>
        </p:spPr>
        <p:txBody>
          <a:bodyPr wrap="none" anchor="ctr">
            <a:prstTxWarp prst="textNoShape">
              <a:avLst/>
            </a:prstTxWarp>
          </a:bodyPr>
          <a:lstStyle/>
          <a:p>
            <a:endParaRPr lang="en-US"/>
          </a:p>
        </p:txBody>
      </p:sp>
      <p:sp>
        <p:nvSpPr>
          <p:cNvPr id="82952" name="Rectangle 8"/>
          <p:cNvSpPr>
            <a:spLocks noChangeArrowheads="1"/>
          </p:cNvSpPr>
          <p:nvPr/>
        </p:nvSpPr>
        <p:spPr bwMode="auto">
          <a:xfrm>
            <a:off x="6502400" y="5907088"/>
            <a:ext cx="2420938" cy="822325"/>
          </a:xfrm>
          <a:prstGeom prst="rect">
            <a:avLst/>
          </a:prstGeom>
          <a:noFill/>
          <a:ln w="9525">
            <a:noFill/>
            <a:miter lim="800000"/>
            <a:headEnd/>
            <a:tailEnd/>
          </a:ln>
        </p:spPr>
        <p:txBody>
          <a:bodyPr wrap="none">
            <a:prstTxWarp prst="textNoShape">
              <a:avLst/>
            </a:prstTxWarp>
            <a:spAutoFit/>
          </a:bodyPr>
          <a:lstStyle/>
          <a:p>
            <a:r>
              <a:rPr lang="en-US"/>
              <a:t>Protection Deity/</a:t>
            </a:r>
          </a:p>
          <a:p>
            <a:r>
              <a:rPr lang="en-US"/>
              <a:t>Donor’s Choice</a:t>
            </a:r>
          </a:p>
        </p:txBody>
      </p:sp>
      <p:sp>
        <p:nvSpPr>
          <p:cNvPr id="18" name="Rectangle 12"/>
          <p:cNvSpPr>
            <a:spLocks noChangeArrowheads="1"/>
          </p:cNvSpPr>
          <p:nvPr/>
        </p:nvSpPr>
        <p:spPr bwMode="auto">
          <a:xfrm>
            <a:off x="6019800" y="4477822"/>
            <a:ext cx="3199802" cy="507831"/>
          </a:xfrm>
          <a:prstGeom prst="rect">
            <a:avLst/>
          </a:prstGeom>
          <a:noFill/>
          <a:ln w="9525">
            <a:noFill/>
            <a:miter lim="800000"/>
            <a:headEnd/>
            <a:tailEnd/>
          </a:ln>
        </p:spPr>
        <p:txBody>
          <a:bodyPr wrap="none">
            <a:prstTxWarp prst="textNoShape">
              <a:avLst/>
            </a:prstTxWarp>
            <a:spAutoFit/>
          </a:bodyPr>
          <a:lstStyle/>
          <a:p>
            <a:r>
              <a:rPr lang="en-US" sz="2600" dirty="0" smtClean="0">
                <a:solidFill>
                  <a:srgbClr val="FFEAAE"/>
                </a:solidFill>
              </a:rPr>
              <a:t>READING A PAINTING</a:t>
            </a:r>
            <a:endParaRPr lang="en-US" sz="2600" dirty="0">
              <a:solidFill>
                <a:srgbClr val="FFEAAE"/>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5573</TotalTime>
  <Words>513</Words>
  <Application>Microsoft Macintosh PowerPoint</Application>
  <PresentationFormat>On-screen Show (4:3)</PresentationFormat>
  <Paragraphs>153</Paragraphs>
  <Slides>69</Slides>
  <Notes>22</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Slide 1</vt:lpstr>
      <vt:lpstr>Slide 2</vt:lpstr>
      <vt:lpstr>Slide 3</vt:lpstr>
      <vt:lpstr>1. The Study of Himalayan Art</vt:lpstr>
      <vt:lpstr>Slide 5</vt:lpstr>
      <vt:lpstr>Painting Techniques: Iconometrics / Iconography</vt:lpstr>
      <vt:lpstr>Slide 7</vt:lpstr>
      <vt:lpstr>Slide 8</vt:lpstr>
      <vt:lpstr>Slide 9</vt:lpstr>
      <vt:lpstr>Slide 10</vt:lpstr>
      <vt:lpstr>2. Newar Paubha Painting</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RaktaGanapati by Jivarama Tibet, Shigatse Dated 1435 Private Collection </vt:lpstr>
      <vt:lpstr>Slide 30</vt:lpstr>
      <vt:lpstr>Artist Jivarama’s Sketchbook Dated 1435 Neotia Collection </vt:lpstr>
      <vt:lpstr>Slide 32</vt:lpstr>
      <vt:lpstr>Slide 33</vt:lpstr>
      <vt:lpstr>Slide 34</vt:lpstr>
      <vt:lpstr>Slide 35</vt:lpstr>
      <vt:lpstr>Slide 36</vt:lpstr>
      <vt:lpstr>Slide 37</vt:lpstr>
      <vt:lpstr>Slide 38</vt:lpstr>
      <vt:lpstr>Slide 39</vt:lpstr>
      <vt:lpstr>Slide 40</vt:lpstr>
      <vt:lpstr>Slide 41</vt:lpstr>
      <vt:lpstr>Slide 42</vt:lpstr>
      <vt:lpstr>Painting Technique</vt:lpstr>
      <vt:lpstr>Slide 44</vt:lpstr>
      <vt:lpstr>2. Constructing the grid</vt:lpstr>
      <vt:lpstr>3.Initial drawing of the deity/landscape elements </vt:lpstr>
      <vt:lpstr>Slide 47</vt:lpstr>
      <vt:lpstr>Slide 48</vt:lpstr>
      <vt:lpstr>Slide 49</vt:lpstr>
      <vt:lpstr>Slide 50</vt:lpstr>
      <vt:lpstr>Slide 51</vt:lpstr>
      <vt:lpstr>Slide 52</vt:lpstr>
      <vt:lpstr>Slide 53</vt:lpstr>
      <vt:lpstr>Slide 54</vt:lpstr>
      <vt:lpstr>Slide 55</vt:lpstr>
      <vt:lpstr>4. Inking the Sketch</vt:lpstr>
      <vt:lpstr>Slide 57</vt:lpstr>
      <vt:lpstr>Slide 58</vt:lpstr>
      <vt:lpstr>Slide 59</vt:lpstr>
      <vt:lpstr>Slide 60</vt:lpstr>
      <vt:lpstr>Slide 61</vt:lpstr>
      <vt:lpstr>Slide 62</vt:lpstr>
      <vt:lpstr>Slide 63</vt:lpstr>
      <vt:lpstr>Slide 64</vt:lpstr>
      <vt:lpstr>Slide 65</vt:lpstr>
      <vt:lpstr>Application of gold    The ornaments of the deities depicted and other objects in the thangka are painted with Tibetan gold according to commission.</vt:lpstr>
      <vt:lpstr>Slide 67</vt:lpstr>
      <vt:lpstr>- 'Opening the eyes' of the Buddha </vt:lpstr>
      <vt:lpstr>Slide 69</vt:lpstr>
    </vt:vector>
  </TitlesOfParts>
  <Company>Virginia Commonwealth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Dina Bangdel</dc:creator>
  <cp:lastModifiedBy>Holy Cross</cp:lastModifiedBy>
  <cp:revision>302</cp:revision>
  <dcterms:created xsi:type="dcterms:W3CDTF">2011-07-15T11:59:24Z</dcterms:created>
  <dcterms:modified xsi:type="dcterms:W3CDTF">2011-07-25T22:41:22Z</dcterms:modified>
</cp:coreProperties>
</file>