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notesMasterIdLst>
    <p:notesMasterId r:id="rId20"/>
  </p:notesMasterIdLst>
  <p:sldIdLst>
    <p:sldId id="256" r:id="rId2"/>
    <p:sldId id="272" r:id="rId3"/>
    <p:sldId id="271" r:id="rId4"/>
    <p:sldId id="262" r:id="rId5"/>
    <p:sldId id="259" r:id="rId6"/>
    <p:sldId id="260" r:id="rId7"/>
    <p:sldId id="257" r:id="rId8"/>
    <p:sldId id="258" r:id="rId9"/>
    <p:sldId id="261" r:id="rId10"/>
    <p:sldId id="273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E37AA-814C-8946-AAC8-F2CF0F69A34A}" type="datetimeFigureOut">
              <a:rPr lang="en-US" smtClean="0"/>
              <a:pPr/>
              <a:t>12/12/14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AD02-85BF-5B4D-B254-3B028616F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693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12,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量词和叠词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09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找一找</a:t>
            </a:r>
            <a:r>
              <a:rPr lang="zh-CN" altLang="zh-CN" sz="5400" dirty="0"/>
              <a:t>？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sz="4800" dirty="0" smtClean="0">
              <a:solidFill>
                <a:schemeClr val="accent3"/>
              </a:solidFill>
            </a:endParaRPr>
          </a:p>
          <a:p>
            <a:r>
              <a:rPr lang="zh-CN" altLang="en-US" sz="4800" dirty="0" smtClean="0">
                <a:solidFill>
                  <a:schemeClr val="accent3"/>
                </a:solidFill>
              </a:rPr>
              <a:t>六个叠词</a:t>
            </a:r>
            <a:endParaRPr lang="en-US" sz="4800" dirty="0">
              <a:solidFill>
                <a:schemeClr val="accent3"/>
              </a:solidFill>
            </a:endParaRPr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74679" y="1651000"/>
            <a:ext cx="4465186" cy="324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5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Answers </a:t>
            </a:r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0000FF"/>
                </a:solidFill>
              </a:rPr>
              <a:t>Reduplicated words: </a:t>
            </a:r>
          </a:p>
          <a:p>
            <a:pPr marL="68580" indent="0">
              <a:buNone/>
            </a:pPr>
            <a:r>
              <a:rPr lang="zh-CN" altLang="en-US" sz="4000" dirty="0" smtClean="0">
                <a:solidFill>
                  <a:srgbClr val="FF0000"/>
                </a:solidFill>
              </a:rPr>
              <a:t>圆圆的，长长的，大大的，小小的，高高的，短短的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4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999848"/>
            <a:ext cx="82930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个子</a:t>
            </a:r>
            <a:r>
              <a:rPr lang="zh-CN" altLang="en-US" sz="6000" dirty="0">
                <a:solidFill>
                  <a:srgbClr val="3366FF"/>
                </a:solidFill>
              </a:rPr>
              <a:t>高高的。</a:t>
            </a:r>
            <a:endParaRPr lang="en-US" altLang="zh-CN" sz="6000" dirty="0" smtClean="0">
              <a:solidFill>
                <a:srgbClr val="3366FF"/>
              </a:solidFill>
            </a:endParaRPr>
          </a:p>
          <a:p>
            <a:r>
              <a:rPr lang="en-US" altLang="zh-CN" sz="6000" dirty="0" smtClean="0">
                <a:solidFill>
                  <a:schemeClr val="accent3"/>
                </a:solidFill>
              </a:rPr>
              <a:t> </a:t>
            </a:r>
            <a:r>
              <a:rPr lang="zh-CN" altLang="en-US" sz="6000" dirty="0" smtClean="0">
                <a:solidFill>
                  <a:schemeClr val="accent3"/>
                </a:solidFill>
              </a:rPr>
              <a:t>这个女孩的个子</a:t>
            </a:r>
            <a:r>
              <a:rPr lang="zh-CN" altLang="en-US" sz="6000" dirty="0" smtClean="0">
                <a:solidFill>
                  <a:srgbClr val="0000FF"/>
                </a:solidFill>
              </a:rPr>
              <a:t>高高的。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048524" y="1790866"/>
            <a:ext cx="2406768" cy="19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951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64"/>
            <a:ext cx="7024744" cy="114300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量词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571857"/>
            <a:ext cx="7708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圆圆的脸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它有一张</a:t>
            </a:r>
            <a:r>
              <a:rPr lang="zh-CN" altLang="en-US" sz="6000" dirty="0" smtClean="0">
                <a:solidFill>
                  <a:srgbClr val="3366FF"/>
                </a:solidFill>
              </a:rPr>
              <a:t>圆圆的</a:t>
            </a:r>
            <a:r>
              <a:rPr lang="zh-CN" altLang="en-US" sz="6000" dirty="0">
                <a:solidFill>
                  <a:srgbClr val="FF0000"/>
                </a:solidFill>
              </a:rPr>
              <a:t>的脸</a:t>
            </a:r>
            <a:endParaRPr lang="en-US" sz="6000" dirty="0">
              <a:solidFill>
                <a:srgbClr val="3366FF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t="22079" b="22079"/>
          <a:stretch>
            <a:fillRect/>
          </a:stretch>
        </p:blipFill>
        <p:spPr>
          <a:xfrm>
            <a:off x="2618278" y="2184400"/>
            <a:ext cx="3072563" cy="2345267"/>
          </a:xfrm>
        </p:spPr>
      </p:pic>
      <p:sp>
        <p:nvSpPr>
          <p:cNvPr id="12" name="Rectangle 11"/>
          <p:cNvSpPr/>
          <p:nvPr/>
        </p:nvSpPr>
        <p:spPr>
          <a:xfrm>
            <a:off x="1872775" y="4479524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0000FF"/>
                </a:solidFill>
              </a:rPr>
              <a:t>张</a:t>
            </a:r>
            <a:endParaRPr lang="en-US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8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513" r="2513"/>
          <a:stretch>
            <a:fillRect/>
          </a:stretch>
        </p:blipFill>
        <p:spPr>
          <a:xfrm>
            <a:off x="2629208" y="2207728"/>
            <a:ext cx="3444929" cy="1783623"/>
          </a:xfrm>
        </p:spPr>
      </p:pic>
      <p:sp>
        <p:nvSpPr>
          <p:cNvPr id="5" name="Rectangle 4"/>
          <p:cNvSpPr/>
          <p:nvPr/>
        </p:nvSpPr>
        <p:spPr>
          <a:xfrm>
            <a:off x="533400" y="4211341"/>
            <a:ext cx="805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大大的眼睛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她有一对</a:t>
            </a:r>
            <a:r>
              <a:rPr lang="zh-CN" altLang="en-US" sz="6000" dirty="0" smtClean="0">
                <a:solidFill>
                  <a:srgbClr val="3366FF"/>
                </a:solidFill>
              </a:rPr>
              <a:t>大大的</a:t>
            </a:r>
            <a:r>
              <a:rPr lang="zh-CN" altLang="en-US" sz="6000" dirty="0" smtClean="0">
                <a:solidFill>
                  <a:srgbClr val="FF0000"/>
                </a:solidFill>
              </a:rPr>
              <a:t>的眼睛</a:t>
            </a:r>
            <a:endParaRPr lang="en-US" sz="6000" dirty="0">
              <a:solidFill>
                <a:srgbClr val="3366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1107" y="3991351"/>
            <a:ext cx="1179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dirty="0">
                <a:solidFill>
                  <a:srgbClr val="0000FF"/>
                </a:solidFill>
              </a:rPr>
              <a:t>对</a:t>
            </a:r>
            <a:endParaRPr lang="en-US" sz="7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23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56" y="760964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    </a:t>
            </a:r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1900" y="4004590"/>
            <a:ext cx="65659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</a:t>
            </a:r>
            <a:r>
              <a:rPr lang="en-US" altLang="zh-CN" sz="7200" dirty="0" smtClean="0">
                <a:solidFill>
                  <a:srgbClr val="FF0000"/>
                </a:solidFill>
              </a:rPr>
              <a:t>  </a:t>
            </a:r>
            <a:r>
              <a:rPr lang="zh-CN" altLang="en-US" sz="7200" dirty="0" smtClean="0">
                <a:solidFill>
                  <a:srgbClr val="FF0000"/>
                </a:solidFill>
              </a:rPr>
              <a:t>小小的手</a:t>
            </a:r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她有一双</a:t>
            </a:r>
            <a:r>
              <a:rPr lang="zh-CN" altLang="en-US" sz="6000" dirty="0" smtClean="0">
                <a:solidFill>
                  <a:srgbClr val="3366FF"/>
                </a:solidFill>
              </a:rPr>
              <a:t>小小的</a:t>
            </a:r>
            <a:r>
              <a:rPr lang="zh-CN" altLang="en-US" sz="6000" dirty="0" smtClean="0">
                <a:solidFill>
                  <a:srgbClr val="FF0000"/>
                </a:solidFill>
              </a:rPr>
              <a:t>手</a:t>
            </a:r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451099" y="4008680"/>
            <a:ext cx="918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dirty="0" smtClean="0">
                <a:solidFill>
                  <a:srgbClr val="0000FF"/>
                </a:solidFill>
              </a:rPr>
              <a:t>双</a:t>
            </a:r>
            <a:endParaRPr lang="en-US" sz="7200" dirty="0" smtClean="0">
              <a:solidFill>
                <a:srgbClr val="0000FF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16364" b="16364"/>
          <a:stretch>
            <a:fillRect/>
          </a:stretch>
        </p:blipFill>
        <p:spPr>
          <a:xfrm>
            <a:off x="2666999" y="2118072"/>
            <a:ext cx="3316883" cy="171732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977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090" y="735564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53799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F0000"/>
                </a:solidFill>
              </a:rPr>
              <a:t>  </a:t>
            </a:r>
            <a:r>
              <a:rPr lang="zh-CN" altLang="en-US" sz="5400" dirty="0" smtClean="0">
                <a:solidFill>
                  <a:srgbClr val="FF0000"/>
                </a:solidFill>
              </a:rPr>
              <a:t>一</a:t>
            </a:r>
            <a:r>
              <a:rPr lang="en-US" altLang="zh-CN" sz="5400" dirty="0" smtClean="0">
                <a:solidFill>
                  <a:srgbClr val="FF0000"/>
                </a:solidFill>
              </a:rPr>
              <a:t>    </a:t>
            </a:r>
            <a:r>
              <a:rPr lang="zh-CN" altLang="en-US" sz="5400" dirty="0" smtClean="0">
                <a:solidFill>
                  <a:srgbClr val="FF0000"/>
                </a:solidFill>
              </a:rPr>
              <a:t>大大的狗</a:t>
            </a:r>
            <a:endParaRPr lang="en-US" altLang="zh-CN" sz="54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5400" dirty="0">
                <a:solidFill>
                  <a:srgbClr val="FF0000"/>
                </a:solidFill>
              </a:rPr>
              <a:t> </a:t>
            </a:r>
            <a:r>
              <a:rPr lang="en-US" altLang="zh-CN" sz="5400" dirty="0" smtClean="0">
                <a:solidFill>
                  <a:srgbClr val="FF0000"/>
                </a:solidFill>
              </a:rPr>
              <a:t> </a:t>
            </a:r>
            <a:r>
              <a:rPr lang="zh-CN" altLang="en-US" sz="5400" dirty="0" smtClean="0">
                <a:solidFill>
                  <a:srgbClr val="FF0000"/>
                </a:solidFill>
              </a:rPr>
              <a:t>这</a:t>
            </a:r>
            <a:r>
              <a:rPr lang="zh-CN" altLang="en-US" sz="5400" dirty="0" smtClean="0">
                <a:solidFill>
                  <a:srgbClr val="3366FF"/>
                </a:solidFill>
              </a:rPr>
              <a:t>只</a:t>
            </a:r>
            <a:r>
              <a:rPr lang="zh-CN" altLang="en-US" sz="5400" dirty="0" smtClean="0">
                <a:solidFill>
                  <a:srgbClr val="FF0000"/>
                </a:solidFill>
              </a:rPr>
              <a:t>狗有</a:t>
            </a:r>
            <a:r>
              <a:rPr lang="zh-CN" altLang="en-US" sz="5400" dirty="0" smtClean="0">
                <a:solidFill>
                  <a:srgbClr val="3366FF"/>
                </a:solidFill>
              </a:rPr>
              <a:t>大大的眼睛</a:t>
            </a:r>
            <a:endParaRPr lang="en-US" altLang="zh-CN" sz="5400" dirty="0" smtClean="0">
              <a:solidFill>
                <a:srgbClr val="3366FF"/>
              </a:solidFill>
            </a:endParaRPr>
          </a:p>
          <a:p>
            <a:r>
              <a:rPr lang="en-US" altLang="zh-CN" sz="6000" dirty="0">
                <a:solidFill>
                  <a:srgbClr val="FF0000"/>
                </a:solidFill>
              </a:rPr>
              <a:t> 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3225483" y="4558870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 smtClean="0">
                <a:solidFill>
                  <a:srgbClr val="0000FF"/>
                </a:solidFill>
              </a:rPr>
              <a:t>只</a:t>
            </a:r>
            <a:endParaRPr lang="en-US" sz="6600" dirty="0">
              <a:solidFill>
                <a:srgbClr val="0000FF"/>
              </a:solidFill>
            </a:endParaRPr>
          </a:p>
        </p:txBody>
      </p:sp>
      <p:pic>
        <p:nvPicPr>
          <p:cNvPr id="3" name="Picture 2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68033" y="2082800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06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090" y="735564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00" y="4436390"/>
            <a:ext cx="83820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F0000"/>
                </a:solidFill>
              </a:rPr>
              <a:t>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一</a:t>
            </a:r>
            <a:r>
              <a:rPr lang="en-US" altLang="zh-CN" sz="5400" dirty="0" smtClean="0">
                <a:solidFill>
                  <a:srgbClr val="FF0000"/>
                </a:solidFill>
              </a:rPr>
              <a:t>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小小的乌龟</a:t>
            </a:r>
            <a:r>
              <a:rPr lang="en-US" altLang="zh-CN" sz="5400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n-US" altLang="zh-CN" sz="5400" dirty="0" smtClean="0">
                <a:solidFill>
                  <a:srgbClr val="FF0000"/>
                </a:solidFill>
              </a:rPr>
              <a:t> 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这</a:t>
            </a:r>
            <a:r>
              <a:rPr lang="zh-CN" altLang="en-US" sz="5400" dirty="0" smtClean="0">
                <a:solidFill>
                  <a:srgbClr val="3366FF"/>
                </a:solidFill>
              </a:rPr>
              <a:t>只</a:t>
            </a:r>
            <a:r>
              <a:rPr lang="zh-CN" altLang="en-US" sz="5400" dirty="0" smtClean="0">
                <a:solidFill>
                  <a:srgbClr val="FF0000"/>
                </a:solidFill>
              </a:rPr>
              <a:t>乌龟有</a:t>
            </a:r>
            <a:r>
              <a:rPr lang="zh-CN" altLang="en-US" sz="5400" dirty="0" smtClean="0">
                <a:solidFill>
                  <a:srgbClr val="3366FF"/>
                </a:solidFill>
              </a:rPr>
              <a:t>小小的眼睛</a:t>
            </a:r>
            <a:endParaRPr lang="en-US" altLang="zh-CN" sz="5400" dirty="0" smtClean="0">
              <a:solidFill>
                <a:srgbClr val="3366FF"/>
              </a:solidFill>
            </a:endParaRPr>
          </a:p>
          <a:p>
            <a:r>
              <a:rPr lang="en-US" altLang="zh-CN" sz="6000" dirty="0">
                <a:solidFill>
                  <a:srgbClr val="FF0000"/>
                </a:solidFill>
              </a:rPr>
              <a:t> 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984183" y="4436390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 smtClean="0">
                <a:solidFill>
                  <a:srgbClr val="0000FF"/>
                </a:solidFill>
              </a:rPr>
              <a:t>只</a:t>
            </a:r>
            <a:endParaRPr lang="en-US" sz="6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2032000"/>
            <a:ext cx="3644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23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090" y="735564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和叠词</a:t>
            </a:r>
            <a:r>
              <a:rPr lang="en-US" altLang="zh-CN" dirty="0" err="1">
                <a:solidFill>
                  <a:srgbClr val="FF0000"/>
                </a:solidFill>
              </a:rPr>
              <a:t>dié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00" y="4436390"/>
            <a:ext cx="83820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F0000"/>
                </a:solidFill>
              </a:rPr>
              <a:t>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一</a:t>
            </a:r>
            <a:r>
              <a:rPr lang="en-US" altLang="zh-CN" sz="5400" dirty="0" smtClean="0">
                <a:solidFill>
                  <a:srgbClr val="FF0000"/>
                </a:solidFill>
              </a:rPr>
              <a:t>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小小的乌龟</a:t>
            </a:r>
            <a:r>
              <a:rPr lang="en-US" altLang="zh-CN" sz="5400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n-US" altLang="zh-CN" sz="5400" dirty="0" smtClean="0">
                <a:solidFill>
                  <a:srgbClr val="FF0000"/>
                </a:solidFill>
              </a:rPr>
              <a:t>      </a:t>
            </a:r>
            <a:r>
              <a:rPr lang="zh-CN" altLang="en-US" sz="5400" dirty="0" smtClean="0">
                <a:solidFill>
                  <a:srgbClr val="FF0000"/>
                </a:solidFill>
              </a:rPr>
              <a:t>这</a:t>
            </a:r>
            <a:r>
              <a:rPr lang="zh-CN" altLang="en-US" sz="5400" dirty="0" smtClean="0">
                <a:solidFill>
                  <a:srgbClr val="3366FF"/>
                </a:solidFill>
              </a:rPr>
              <a:t>只</a:t>
            </a:r>
            <a:r>
              <a:rPr lang="zh-CN" altLang="en-US" sz="5400" dirty="0" smtClean="0">
                <a:solidFill>
                  <a:srgbClr val="FF0000"/>
                </a:solidFill>
              </a:rPr>
              <a:t>乌龟有</a:t>
            </a:r>
            <a:r>
              <a:rPr lang="zh-CN" altLang="en-US" sz="5400" dirty="0" smtClean="0">
                <a:solidFill>
                  <a:srgbClr val="3366FF"/>
                </a:solidFill>
              </a:rPr>
              <a:t>短短的</a:t>
            </a:r>
            <a:r>
              <a:rPr lang="zh-CN" altLang="en-US" sz="5400" dirty="0" smtClean="0">
                <a:solidFill>
                  <a:srgbClr val="FF0000"/>
                </a:solidFill>
              </a:rPr>
              <a:t>尾巴</a:t>
            </a:r>
            <a:endParaRPr lang="en-US" altLang="zh-CN" sz="5400" dirty="0" smtClean="0">
              <a:solidFill>
                <a:srgbClr val="FF0000"/>
              </a:solidFill>
            </a:endParaRPr>
          </a:p>
          <a:p>
            <a:r>
              <a:rPr lang="en-US" altLang="zh-CN" sz="6000" dirty="0">
                <a:solidFill>
                  <a:srgbClr val="FF0000"/>
                </a:solidFill>
              </a:rPr>
              <a:t> 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984183" y="4436390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 smtClean="0">
                <a:solidFill>
                  <a:srgbClr val="0000FF"/>
                </a:solidFill>
              </a:rPr>
              <a:t>只</a:t>
            </a:r>
            <a:endParaRPr lang="en-US" sz="6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2032000"/>
            <a:ext cx="3644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59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找一找</a:t>
            </a:r>
            <a:r>
              <a:rPr lang="zh-CN" altLang="zh-CN" sz="5400" dirty="0"/>
              <a:t>？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accent3"/>
                </a:solidFill>
              </a:rPr>
              <a:t>五个量词</a:t>
            </a:r>
            <a:endParaRPr lang="en-US" altLang="zh-CN" sz="4800" dirty="0" smtClean="0">
              <a:solidFill>
                <a:schemeClr val="accent3"/>
              </a:solidFill>
            </a:endParaRPr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74679" y="1651000"/>
            <a:ext cx="4465186" cy="324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5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Answers </a:t>
            </a:r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Measure words: </a:t>
            </a:r>
          </a:p>
          <a:p>
            <a:pPr marL="68580" indent="0">
              <a:buNone/>
            </a:pPr>
            <a:r>
              <a:rPr lang="zh-CN" altLang="en-US" sz="4000" dirty="0" smtClean="0">
                <a:solidFill>
                  <a:srgbClr val="FF0000"/>
                </a:solidFill>
              </a:rPr>
              <a:t>个，只，对，张，</a:t>
            </a:r>
            <a:r>
              <a:rPr lang="zh-CN" altLang="en-US" sz="4000" dirty="0" smtClean="0">
                <a:solidFill>
                  <a:srgbClr val="FF0000"/>
                </a:solidFill>
              </a:rPr>
              <a:t>双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4000" dirty="0" smtClean="0">
                <a:solidFill>
                  <a:srgbClr val="3366FF"/>
                </a:solidFill>
              </a:rPr>
              <a:t/>
            </a:r>
            <a:br>
              <a:rPr lang="en-US" sz="4000" dirty="0" smtClean="0">
                <a:solidFill>
                  <a:srgbClr val="3366FF"/>
                </a:solidFill>
              </a:rPr>
            </a:br>
            <a:r>
              <a:rPr lang="en-US" sz="4000" dirty="0" smtClean="0">
                <a:solidFill>
                  <a:srgbClr val="3366FF"/>
                </a:solidFill>
              </a:rPr>
              <a:t>What are these measure words for?</a:t>
            </a:r>
            <a:endParaRPr lang="en-US" sz="40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4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577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dirty="0" smtClean="0">
                <a:solidFill>
                  <a:srgbClr val="FF0000"/>
                </a:solidFill>
              </a:rPr>
              <a:t>量词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692" y="1700316"/>
            <a:ext cx="7935408" cy="3671784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err="1">
                <a:solidFill>
                  <a:schemeClr val="accent1"/>
                </a:solidFill>
              </a:rPr>
              <a:t>gè</a:t>
            </a:r>
            <a:r>
              <a:rPr lang="en-US" sz="3600" dirty="0">
                <a:solidFill>
                  <a:schemeClr val="accent1"/>
                </a:solidFill>
              </a:rPr>
              <a:t>  </a:t>
            </a:r>
            <a:r>
              <a:rPr lang="en-US" sz="3600" dirty="0" err="1">
                <a:solidFill>
                  <a:schemeClr val="accent1"/>
                </a:solidFill>
              </a:rPr>
              <a:t>zhī</a:t>
            </a:r>
            <a:r>
              <a:rPr lang="en-US" sz="3600" dirty="0">
                <a:solidFill>
                  <a:schemeClr val="accent1"/>
                </a:solidFill>
              </a:rPr>
              <a:t>  </a:t>
            </a:r>
            <a:r>
              <a:rPr lang="en-US" sz="3600" dirty="0" err="1">
                <a:solidFill>
                  <a:schemeClr val="accent1"/>
                </a:solidFill>
              </a:rPr>
              <a:t>duì</a:t>
            </a:r>
            <a:r>
              <a:rPr lang="en-US" sz="3600" dirty="0">
                <a:solidFill>
                  <a:schemeClr val="accent1"/>
                </a:solidFill>
              </a:rPr>
              <a:t>  </a:t>
            </a:r>
            <a:r>
              <a:rPr lang="en-US" sz="3600" dirty="0" err="1">
                <a:solidFill>
                  <a:schemeClr val="accent1"/>
                </a:solidFill>
              </a:rPr>
              <a:t>zhāng</a:t>
            </a:r>
            <a:r>
              <a:rPr lang="en-US" sz="3600" dirty="0">
                <a:solidFill>
                  <a:schemeClr val="accent1"/>
                </a:solidFill>
              </a:rPr>
              <a:t>  </a:t>
            </a:r>
            <a:r>
              <a:rPr lang="en-US" sz="3600" dirty="0" err="1" smtClean="0">
                <a:solidFill>
                  <a:schemeClr val="accent1"/>
                </a:solidFill>
              </a:rPr>
              <a:t>shuāng</a:t>
            </a:r>
            <a:endParaRPr lang="en-US" sz="36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r>
              <a:rPr lang="en-US" altLang="zh-CN" sz="3600" dirty="0" smtClean="0">
                <a:solidFill>
                  <a:srgbClr val="0000FF"/>
                </a:solidFill>
              </a:rPr>
              <a:t>    </a:t>
            </a:r>
            <a:r>
              <a:rPr lang="zh-CN" altLang="en-US" sz="3600" dirty="0" smtClean="0">
                <a:solidFill>
                  <a:schemeClr val="accent3"/>
                </a:solidFill>
              </a:rPr>
              <a:t>个</a:t>
            </a:r>
            <a:r>
              <a:rPr lang="en-US" altLang="zh-CN" sz="3600" dirty="0" smtClean="0">
                <a:solidFill>
                  <a:schemeClr val="accent3"/>
                </a:solidFill>
              </a:rPr>
              <a:t>   </a:t>
            </a:r>
            <a:r>
              <a:rPr lang="zh-CN" altLang="en-US" sz="3600" dirty="0" smtClean="0">
                <a:solidFill>
                  <a:schemeClr val="accent3"/>
                </a:solidFill>
              </a:rPr>
              <a:t>只</a:t>
            </a:r>
            <a:r>
              <a:rPr lang="en-US" altLang="zh-CN" sz="3600" dirty="0" smtClean="0">
                <a:solidFill>
                  <a:schemeClr val="accent3"/>
                </a:solidFill>
              </a:rPr>
              <a:t>    </a:t>
            </a:r>
            <a:r>
              <a:rPr lang="zh-CN" altLang="en-US" sz="3600" dirty="0" smtClean="0">
                <a:solidFill>
                  <a:schemeClr val="accent3"/>
                </a:solidFill>
              </a:rPr>
              <a:t>对</a:t>
            </a:r>
            <a:r>
              <a:rPr lang="en-US" altLang="zh-CN" sz="3600" dirty="0" smtClean="0">
                <a:solidFill>
                  <a:schemeClr val="accent3"/>
                </a:solidFill>
              </a:rPr>
              <a:t>      </a:t>
            </a:r>
            <a:r>
              <a:rPr lang="zh-CN" altLang="en-US" sz="3600" dirty="0" smtClean="0">
                <a:solidFill>
                  <a:schemeClr val="accent3"/>
                </a:solidFill>
              </a:rPr>
              <a:t>张</a:t>
            </a:r>
            <a:r>
              <a:rPr lang="en-US" altLang="zh-CN" sz="3600" dirty="0" smtClean="0">
                <a:solidFill>
                  <a:schemeClr val="accent3"/>
                </a:solidFill>
              </a:rPr>
              <a:t>        </a:t>
            </a:r>
            <a:r>
              <a:rPr lang="zh-CN" altLang="en-US" sz="3600" dirty="0" smtClean="0">
                <a:solidFill>
                  <a:schemeClr val="accent3"/>
                </a:solidFill>
              </a:rPr>
              <a:t>双</a:t>
            </a:r>
            <a:endParaRPr lang="en-US" altLang="zh-CN" sz="3600" dirty="0" smtClean="0">
              <a:solidFill>
                <a:schemeClr val="accent3"/>
              </a:solidFill>
            </a:endParaRP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个：</a:t>
            </a:r>
            <a:r>
              <a:rPr lang="en-US" altLang="zh-CN" sz="3200" dirty="0" smtClean="0">
                <a:solidFill>
                  <a:srgbClr val="0000FF"/>
                </a:solidFill>
              </a:rPr>
              <a:t>Individual </a:t>
            </a:r>
            <a:r>
              <a:rPr lang="zh-CN" altLang="zh-CN" sz="3200" dirty="0" smtClean="0">
                <a:solidFill>
                  <a:srgbClr val="0000FF"/>
                </a:solidFill>
              </a:rPr>
              <a:t>u</a:t>
            </a:r>
            <a:r>
              <a:rPr lang="en-US" altLang="zh-CN" sz="3200" dirty="0" smtClean="0">
                <a:solidFill>
                  <a:srgbClr val="0000FF"/>
                </a:solidFill>
              </a:rPr>
              <a:t>nit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只：</a:t>
            </a:r>
            <a:r>
              <a:rPr lang="en-US" altLang="zh-CN" sz="3200" dirty="0" smtClean="0">
                <a:solidFill>
                  <a:srgbClr val="0000FF"/>
                </a:solidFill>
              </a:rPr>
              <a:t>for birds or certain animals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对</a:t>
            </a:r>
            <a:r>
              <a:rPr lang="en-US" altLang="zh-CN" sz="3200" dirty="0" smtClean="0">
                <a:solidFill>
                  <a:srgbClr val="0000FF"/>
                </a:solidFill>
              </a:rPr>
              <a:t>:  pair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张：</a:t>
            </a:r>
            <a:r>
              <a:rPr lang="en-US" altLang="zh-CN" sz="3200" dirty="0" smtClean="0">
                <a:solidFill>
                  <a:srgbClr val="0000FF"/>
                </a:solidFill>
              </a:rPr>
              <a:t>sheet 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双</a:t>
            </a:r>
            <a:r>
              <a:rPr lang="zh-CN" altLang="zh-CN" sz="3200" dirty="0" smtClean="0">
                <a:solidFill>
                  <a:srgbClr val="0000FF"/>
                </a:solidFill>
              </a:rPr>
              <a:t>：</a:t>
            </a:r>
            <a:r>
              <a:rPr lang="en-US" altLang="zh-CN" sz="3200" dirty="0" smtClean="0">
                <a:solidFill>
                  <a:srgbClr val="0000FF"/>
                </a:solidFill>
              </a:rPr>
              <a:t>pair</a:t>
            </a: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4000" b="1" dirty="0" smtClean="0">
                <a:solidFill>
                  <a:schemeClr val="accent3"/>
                </a:solidFill>
              </a:rPr>
              <a:t>What is the pattern?</a:t>
            </a:r>
          </a:p>
          <a:p>
            <a:r>
              <a:rPr lang="en-US" altLang="zh-CN" sz="4000" b="1" dirty="0" smtClean="0">
                <a:solidFill>
                  <a:schemeClr val="accent3"/>
                </a:solidFill>
              </a:rPr>
              <a:t>Number</a:t>
            </a:r>
            <a:r>
              <a:rPr lang="en-US" altLang="zh-CN" sz="4000" b="1" dirty="0" smtClean="0">
                <a:solidFill>
                  <a:schemeClr val="accent3"/>
                </a:solidFill>
              </a:rPr>
              <a:t>/Pronoun+ </a:t>
            </a:r>
            <a:r>
              <a:rPr lang="en-US" altLang="zh-CN" sz="4000" b="1" dirty="0" smtClean="0">
                <a:solidFill>
                  <a:srgbClr val="3366FF"/>
                </a:solidFill>
              </a:rPr>
              <a:t>Measure word </a:t>
            </a:r>
            <a:r>
              <a:rPr lang="en-US" altLang="zh-CN" sz="4000" b="1" dirty="0" smtClean="0">
                <a:solidFill>
                  <a:schemeClr val="accent3"/>
                </a:solidFill>
              </a:rPr>
              <a:t>+ Noun  </a:t>
            </a:r>
          </a:p>
          <a:p>
            <a:endParaRPr lang="en-US" sz="3600" dirty="0"/>
          </a:p>
          <a:p>
            <a:endParaRPr lang="en-US" altLang="zh-CN" sz="3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7943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－</a:t>
            </a:r>
            <a:r>
              <a:rPr lang="en-US" altLang="zh-CN" dirty="0" smtClean="0">
                <a:solidFill>
                  <a:srgbClr val="FF0000"/>
                </a:solidFill>
              </a:rPr>
              <a:t>measure words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</a:t>
            </a:r>
            <a:r>
              <a:rPr lang="zh-CN" altLang="en-US" dirty="0" smtClean="0">
                <a:solidFill>
                  <a:srgbClr val="0000FF"/>
                </a:solidFill>
              </a:rPr>
              <a:t>个，只，对，张，双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0444" y="4830090"/>
            <a:ext cx="4677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女孩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3669983" y="4830090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 smtClean="0">
                <a:solidFill>
                  <a:srgbClr val="0000FF"/>
                </a:solidFill>
              </a:rPr>
              <a:t>个</a:t>
            </a:r>
            <a:endParaRPr lang="en-US" sz="6600" dirty="0">
              <a:solidFill>
                <a:srgbClr val="0000FF"/>
              </a:solidFill>
            </a:endParaRPr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823632" y="2294467"/>
            <a:ext cx="3073400" cy="253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8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－</a:t>
            </a:r>
            <a:r>
              <a:rPr lang="en-US" altLang="zh-CN" dirty="0" smtClean="0">
                <a:solidFill>
                  <a:srgbClr val="FF0000"/>
                </a:solidFill>
              </a:rPr>
              <a:t>measure words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</a:t>
            </a:r>
            <a:r>
              <a:rPr lang="zh-CN" altLang="en-US" dirty="0" smtClean="0">
                <a:solidFill>
                  <a:srgbClr val="0000FF"/>
                </a:solidFill>
              </a:rPr>
              <a:t>个，只，对，张，双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0444" y="4830090"/>
            <a:ext cx="4677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狗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3593784" y="4830090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 smtClean="0">
                <a:solidFill>
                  <a:srgbClr val="0000FF"/>
                </a:solidFill>
              </a:rPr>
              <a:t>只</a:t>
            </a:r>
            <a:endParaRPr lang="en-US" sz="6600" dirty="0">
              <a:solidFill>
                <a:srgbClr val="0000FF"/>
              </a:solidFill>
            </a:endParaRPr>
          </a:p>
        </p:txBody>
      </p:sp>
      <p:pic>
        <p:nvPicPr>
          <p:cNvPr id="3" name="Picture 2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68033" y="2298700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325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－</a:t>
            </a:r>
            <a:r>
              <a:rPr lang="en-US" altLang="zh-CN" dirty="0" smtClean="0">
                <a:solidFill>
                  <a:srgbClr val="FF0000"/>
                </a:solidFill>
              </a:rPr>
              <a:t>measure words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 </a:t>
            </a:r>
            <a:r>
              <a:rPr lang="zh-CN" altLang="en-US" dirty="0" smtClean="0">
                <a:solidFill>
                  <a:srgbClr val="0000FF"/>
                </a:solidFill>
              </a:rPr>
              <a:t>个</a:t>
            </a:r>
            <a:r>
              <a:rPr lang="zh-CN" altLang="en-US" dirty="0">
                <a:solidFill>
                  <a:srgbClr val="0000FF"/>
                </a:solidFill>
              </a:rPr>
              <a:t>，只，对，张，双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513" r="2513"/>
          <a:stretch>
            <a:fillRect/>
          </a:stretch>
        </p:blipFill>
        <p:spPr>
          <a:xfrm>
            <a:off x="2629208" y="2207728"/>
            <a:ext cx="3444929" cy="1783623"/>
          </a:xfrm>
        </p:spPr>
      </p:pic>
      <p:sp>
        <p:nvSpPr>
          <p:cNvPr id="5" name="Rectangle 4"/>
          <p:cNvSpPr/>
          <p:nvPr/>
        </p:nvSpPr>
        <p:spPr>
          <a:xfrm>
            <a:off x="2110444" y="4830090"/>
            <a:ext cx="4677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眼睛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3476573" y="4645424"/>
            <a:ext cx="1179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dirty="0">
                <a:solidFill>
                  <a:srgbClr val="0000FF"/>
                </a:solidFill>
              </a:rPr>
              <a:t>对</a:t>
            </a:r>
            <a:endParaRPr lang="en-US" sz="7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307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－</a:t>
            </a:r>
            <a:r>
              <a:rPr lang="en-US" altLang="zh-CN" dirty="0" smtClean="0">
                <a:solidFill>
                  <a:srgbClr val="FF0000"/>
                </a:solidFill>
              </a:rPr>
              <a:t>measure words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</a:t>
            </a:r>
            <a:r>
              <a:rPr lang="zh-CN" altLang="en-US" dirty="0" smtClean="0">
                <a:solidFill>
                  <a:srgbClr val="0000FF"/>
                </a:solidFill>
              </a:rPr>
              <a:t>个，只，对，张，双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0444" y="4830090"/>
            <a:ext cx="4677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脸</a:t>
            </a:r>
            <a:endParaRPr lang="en-US" sz="60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t="22079" b="22079"/>
          <a:stretch>
            <a:fillRect/>
          </a:stretch>
        </p:blipFill>
        <p:spPr>
          <a:xfrm>
            <a:off x="2618278" y="2413000"/>
            <a:ext cx="3072563" cy="2116667"/>
          </a:xfrm>
        </p:spPr>
      </p:pic>
      <p:sp>
        <p:nvSpPr>
          <p:cNvPr id="12" name="Rectangle 11"/>
          <p:cNvSpPr/>
          <p:nvPr/>
        </p:nvSpPr>
        <p:spPr>
          <a:xfrm>
            <a:off x="3754650" y="4831691"/>
            <a:ext cx="918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0000FF"/>
                </a:solidFill>
              </a:rPr>
              <a:t>张</a:t>
            </a:r>
            <a:endParaRPr lang="en-US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量词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liàng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cí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－</a:t>
            </a:r>
            <a:r>
              <a:rPr lang="en-US" altLang="zh-CN" dirty="0" smtClean="0">
                <a:solidFill>
                  <a:srgbClr val="FF0000"/>
                </a:solidFill>
              </a:rPr>
              <a:t>measure words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</a:t>
            </a:r>
            <a:r>
              <a:rPr lang="zh-CN" altLang="en-US" dirty="0" smtClean="0">
                <a:solidFill>
                  <a:srgbClr val="0000FF"/>
                </a:solidFill>
              </a:rPr>
              <a:t>个，只，对，张，双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0444" y="4830090"/>
            <a:ext cx="4677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zh-CN" altLang="en-US" sz="6000" dirty="0" smtClean="0">
                <a:solidFill>
                  <a:srgbClr val="FF0000"/>
                </a:solidFill>
              </a:rPr>
              <a:t>一</a:t>
            </a:r>
            <a:r>
              <a:rPr lang="en-US" altLang="zh-CN" sz="6000" dirty="0" smtClean="0">
                <a:solidFill>
                  <a:srgbClr val="FF0000"/>
                </a:solidFill>
              </a:rPr>
              <a:t>   </a:t>
            </a:r>
            <a:r>
              <a:rPr lang="en-US" altLang="zh-CN" sz="7200" dirty="0" smtClean="0">
                <a:solidFill>
                  <a:srgbClr val="FF0000"/>
                </a:solidFill>
              </a:rPr>
              <a:t>  </a:t>
            </a:r>
            <a:r>
              <a:rPr lang="en-US" altLang="zh-CN" sz="6000" dirty="0" smtClean="0">
                <a:solidFill>
                  <a:srgbClr val="FF0000"/>
                </a:solidFill>
              </a:rPr>
              <a:t>     </a:t>
            </a:r>
            <a:r>
              <a:rPr lang="zh-CN" altLang="en-US" sz="6000" dirty="0" smtClean="0">
                <a:solidFill>
                  <a:srgbClr val="FF0000"/>
                </a:solidFill>
              </a:rPr>
              <a:t>手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3703850" y="4755492"/>
            <a:ext cx="918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200" dirty="0" smtClean="0">
                <a:solidFill>
                  <a:srgbClr val="0000FF"/>
                </a:solidFill>
              </a:rPr>
              <a:t>双</a:t>
            </a:r>
            <a:endParaRPr lang="en-US" sz="7200" dirty="0" smtClean="0">
              <a:solidFill>
                <a:srgbClr val="0000FF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16364" b="16364"/>
          <a:stretch>
            <a:fillRect/>
          </a:stretch>
        </p:blipFill>
        <p:spPr>
          <a:xfrm>
            <a:off x="2666999" y="2626072"/>
            <a:ext cx="3316883" cy="171732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0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447</TotalTime>
  <Words>310</Words>
  <Application>Microsoft Macintosh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量词和叠词</vt:lpstr>
      <vt:lpstr>找一找？</vt:lpstr>
      <vt:lpstr>Answers </vt:lpstr>
      <vt:lpstr>量词</vt:lpstr>
      <vt:lpstr>量词 liàng cí －measure words         个，只，对，张，双</vt:lpstr>
      <vt:lpstr>量词 liàng cí －measure words         个，只，对，张，双</vt:lpstr>
      <vt:lpstr>量词 liàng cí －measure words          个，只，对，张，双</vt:lpstr>
      <vt:lpstr>量词 liàng cí －measure words         个，只，对，张，双</vt:lpstr>
      <vt:lpstr>量词 liàng cí －measure words         个，只，对，张，双</vt:lpstr>
      <vt:lpstr>找一找？</vt:lpstr>
      <vt:lpstr>Answers </vt:lpstr>
      <vt:lpstr>量词 liàng cí 和叠词dié cí  </vt:lpstr>
      <vt:lpstr>量词 liàng cí 和叠词dié cí </vt:lpstr>
      <vt:lpstr>    量词 liàng cí 和叠词dié cí </vt:lpstr>
      <vt:lpstr>     量词 liàng cí 和叠词dié cí </vt:lpstr>
      <vt:lpstr>  量词 liàng cí 和叠词dié cí </vt:lpstr>
      <vt:lpstr>  量词 liàng cí 和叠词dié cí </vt:lpstr>
      <vt:lpstr>  量词 liàng cí 和叠词dié cí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量词和叠词</dc:title>
  <dc:creator>teacher</dc:creator>
  <cp:lastModifiedBy>Meng Yeh</cp:lastModifiedBy>
  <cp:revision>47</cp:revision>
  <dcterms:created xsi:type="dcterms:W3CDTF">2014-12-12T19:39:02Z</dcterms:created>
  <dcterms:modified xsi:type="dcterms:W3CDTF">2014-12-12T19:53:25Z</dcterms:modified>
</cp:coreProperties>
</file>