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72" r:id="rId2"/>
    <p:sldId id="293" r:id="rId3"/>
    <p:sldId id="352" r:id="rId4"/>
    <p:sldId id="353" r:id="rId5"/>
    <p:sldId id="354" r:id="rId6"/>
    <p:sldId id="355" r:id="rId7"/>
    <p:sldId id="278" r:id="rId8"/>
    <p:sldId id="356" r:id="rId9"/>
    <p:sldId id="281" r:id="rId10"/>
    <p:sldId id="357" r:id="rId11"/>
    <p:sldId id="294" r:id="rId12"/>
    <p:sldId id="283" r:id="rId13"/>
    <p:sldId id="296" r:id="rId14"/>
    <p:sldId id="284" r:id="rId15"/>
    <p:sldId id="297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5"/>
    <p:restoredTop sz="94718"/>
  </p:normalViewPr>
  <p:slideViewPr>
    <p:cSldViewPr snapToGrid="0" snapToObjects="1">
      <p:cViewPr varScale="1">
        <p:scale>
          <a:sx n="47" d="100"/>
          <a:sy n="47" d="100"/>
        </p:scale>
        <p:origin x="232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FA700-110E-6246-A9D3-9F3E08A467DE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08756-6272-4541-BF8C-5D221624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9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A0E-103E-4E46-8615-D438C441C42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A0E-103E-4E46-8615-D438C441C42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A0E-103E-4E46-8615-D438C441C42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A0E-103E-4E46-8615-D438C441C42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A0E-103E-4E46-8615-D438C441C42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A0E-103E-4E46-8615-D438C441C42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A0E-103E-4E46-8615-D438C441C42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A0E-103E-4E46-8615-D438C441C42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A0E-103E-4E46-8615-D438C441C42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DFAA0E-103E-4E46-8615-D438C441C42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A0E-103E-4E46-8615-D438C441C42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DFAA0E-103E-4E46-8615-D438C441C42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64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etablake.com/photos/pictures/big%20mona%20fina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etablake.com/photos/pictures/big%20mona%20fina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hyperlink" Target="https://goo.gl/b5ENu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D29F-29AF-CB4A-B1DD-C07723C59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Phase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>
                <a:solidFill>
                  <a:schemeClr val="accent2"/>
                </a:solidFill>
                <a:ea typeface="宋体" charset="0"/>
                <a:cs typeface="宋体" charset="0"/>
              </a:rPr>
              <a:t>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7316C-65B3-2244-AD27-9B5EA295B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Activating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linguistic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2137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957C7952-D386-734F-B5F7-C987FE3BB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zh-CN" altLang="en-US" dirty="0"/>
              <a:t>他们在</a:t>
            </a:r>
            <a:r>
              <a:rPr lang="zh-CN" altLang="en-US" dirty="0">
                <a:solidFill>
                  <a:srgbClr val="C00000"/>
                </a:solidFill>
              </a:rPr>
              <a:t>打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_______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zh-CN" altLang="en-US" dirty="0"/>
              <a:t>。</a:t>
            </a:r>
            <a:endParaRPr lang="en-US" alt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082896-44E4-FC4E-88BC-416F89118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996" y="1846263"/>
            <a:ext cx="76623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081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Rectangle 14">
            <a:extLst>
              <a:ext uri="{FF2B5EF4-FFF2-40B4-BE49-F238E27FC236}">
                <a16:creationId xmlns:a16="http://schemas.microsoft.com/office/drawing/2014/main" id="{832737D9-5CA6-E649-99A9-54378602D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dirty="0" err="1"/>
              <a:t>篮球</a:t>
            </a:r>
            <a:r>
              <a:rPr lang="en-US" altLang="en-US" sz="54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A4AA9-499C-D74D-84B8-BADB13CD0BA2}"/>
              </a:ext>
            </a:extLst>
          </p:cNvPr>
          <p:cNvSpPr txBox="1"/>
          <p:nvPr/>
        </p:nvSpPr>
        <p:spPr>
          <a:xfrm>
            <a:off x="4955967" y="6488668"/>
            <a:ext cx="234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goo.gl</a:t>
            </a:r>
            <a:r>
              <a:rPr lang="en-US" dirty="0"/>
              <a:t>/9mKcyQ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ACC02-8E9D-EE43-8BAA-92F2D4730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110" y="1737360"/>
            <a:ext cx="8726904" cy="45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2056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ping pong final.jpg">
            <a:hlinkClick r:id="rId2" invalidUrl="http://www.metablake.com/photos/pictures/big mona final.html"/>
            <a:extLst>
              <a:ext uri="{FF2B5EF4-FFF2-40B4-BE49-F238E27FC236}">
                <a16:creationId xmlns:a16="http://schemas.microsoft.com/office/drawing/2014/main" id="{DA892505-E97E-2C40-8398-639A9E1704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1" y="2057400"/>
            <a:ext cx="2778125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8" descr="ping-pong">
            <a:extLst>
              <a:ext uri="{FF2B5EF4-FFF2-40B4-BE49-F238E27FC236}">
                <a16:creationId xmlns:a16="http://schemas.microsoft.com/office/drawing/2014/main" id="{6E3FE708-60E3-F748-985E-AC06CF12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3943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68D94CC3-BC1D-C24E-BC66-3522877B8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zh-CN" altLang="en-US" dirty="0"/>
              <a:t>他们在</a:t>
            </a:r>
            <a:r>
              <a:rPr lang="zh-CN" altLang="en-US" dirty="0">
                <a:solidFill>
                  <a:srgbClr val="C00000"/>
                </a:solidFill>
              </a:rPr>
              <a:t>打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_______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zh-CN" altLang="en-US" dirty="0"/>
              <a:t>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90878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>
            <a:extLst>
              <a:ext uri="{FF2B5EF4-FFF2-40B4-BE49-F238E27FC236}">
                <a16:creationId xmlns:a16="http://schemas.microsoft.com/office/drawing/2014/main" id="{EA05A672-5351-A448-8FE2-E291FE8DD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/>
              <a:t>乒乓球</a:t>
            </a:r>
          </a:p>
        </p:txBody>
      </p:sp>
      <p:pic>
        <p:nvPicPr>
          <p:cNvPr id="16386" name="Picture 10" descr="ping pong final.jpg">
            <a:hlinkClick r:id="rId2" invalidUrl="http://www.metablake.com/photos/pictures/big mona final.html"/>
            <a:extLst>
              <a:ext uri="{FF2B5EF4-FFF2-40B4-BE49-F238E27FC236}">
                <a16:creationId xmlns:a16="http://schemas.microsoft.com/office/drawing/2014/main" id="{DA892505-E97E-2C40-8398-639A9E1704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1" y="2057400"/>
            <a:ext cx="2778125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8" descr="ping-pong">
            <a:extLst>
              <a:ext uri="{FF2B5EF4-FFF2-40B4-BE49-F238E27FC236}">
                <a16:creationId xmlns:a16="http://schemas.microsoft.com/office/drawing/2014/main" id="{6E3FE708-60E3-F748-985E-AC06CF12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24" y="2057400"/>
            <a:ext cx="455562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151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pr43i9">
            <a:extLst>
              <a:ext uri="{FF2B5EF4-FFF2-40B4-BE49-F238E27FC236}">
                <a16:creationId xmlns:a16="http://schemas.microsoft.com/office/drawing/2014/main" id="{93D3A7DC-8EFA-C048-A7BA-925CAC34481F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362201"/>
            <a:ext cx="4038600" cy="289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24" descr="Gabi">
            <a:extLst>
              <a:ext uri="{FF2B5EF4-FFF2-40B4-BE49-F238E27FC236}">
                <a16:creationId xmlns:a16="http://schemas.microsoft.com/office/drawing/2014/main" id="{281AED12-57B5-9441-9186-00CA0290B1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0" y="2362200"/>
            <a:ext cx="3657600" cy="2895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68D94CC3-BC1D-C24E-BC66-3522877B8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zh-CN" altLang="en-US" dirty="0"/>
              <a:t>他们在</a:t>
            </a:r>
            <a:r>
              <a:rPr lang="zh-CN" altLang="en-US" dirty="0">
                <a:solidFill>
                  <a:srgbClr val="C00000"/>
                </a:solidFill>
              </a:rPr>
              <a:t>踢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_______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zh-CN" altLang="en-US" dirty="0"/>
              <a:t>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465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Rectangle 19">
            <a:extLst>
              <a:ext uri="{FF2B5EF4-FFF2-40B4-BE49-F238E27FC236}">
                <a16:creationId xmlns:a16="http://schemas.microsoft.com/office/drawing/2014/main" id="{9440178B-8699-F048-8F49-A28151FDC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/>
              <a:t>足球 </a:t>
            </a:r>
          </a:p>
        </p:txBody>
      </p:sp>
      <p:pic>
        <p:nvPicPr>
          <p:cNvPr id="17410" name="Picture 7" descr="pr43i9">
            <a:extLst>
              <a:ext uri="{FF2B5EF4-FFF2-40B4-BE49-F238E27FC236}">
                <a16:creationId xmlns:a16="http://schemas.microsoft.com/office/drawing/2014/main" id="{93D3A7DC-8EFA-C048-A7BA-925CAC34481F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362201"/>
            <a:ext cx="4038600" cy="289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24" descr="Gabi">
            <a:extLst>
              <a:ext uri="{FF2B5EF4-FFF2-40B4-BE49-F238E27FC236}">
                <a16:creationId xmlns:a16="http://schemas.microsoft.com/office/drawing/2014/main" id="{281AED12-57B5-9441-9186-00CA0290B1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0" y="2362200"/>
            <a:ext cx="3657600" cy="2895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77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ECF0-0AF2-F849-8D3D-A6D149C0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用视频导入课文学习</a:t>
            </a:r>
            <a:br>
              <a:rPr lang="en-US" altLang="zh-CN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b="1" dirty="0">
                <a:latin typeface="华文楷体"/>
                <a:ea typeface="华文楷体"/>
                <a:cs typeface="华文楷体"/>
              </a:rPr>
              <a:t>watch a short video (</a:t>
            </a:r>
            <a:r>
              <a:rPr lang="en-US" altLang="zh-CN" sz="2400" b="1" dirty="0">
                <a:latin typeface="华文楷体"/>
                <a:ea typeface="华文楷体"/>
                <a:cs typeface="华文楷体"/>
                <a:hlinkClick r:id="rId2"/>
              </a:rPr>
              <a:t>https://</a:t>
            </a:r>
            <a:r>
              <a:rPr lang="en-US" altLang="zh-CN" sz="2400" b="1" dirty="0" err="1">
                <a:latin typeface="华文楷体"/>
                <a:ea typeface="华文楷体"/>
                <a:cs typeface="华文楷体"/>
                <a:hlinkClick r:id="rId2"/>
              </a:rPr>
              <a:t>goo.gl</a:t>
            </a:r>
            <a:r>
              <a:rPr lang="en-US" altLang="zh-CN" sz="2400" b="1" dirty="0">
                <a:latin typeface="华文楷体"/>
                <a:ea typeface="华文楷体"/>
                <a:cs typeface="华文楷体"/>
                <a:hlinkClick r:id="rId2"/>
              </a:rPr>
              <a:t>/b5ENuW</a:t>
            </a:r>
            <a:r>
              <a:rPr lang="en-US" altLang="zh-CN" b="1" dirty="0">
                <a:latin typeface="华文楷体"/>
                <a:ea typeface="华文楷体"/>
                <a:cs typeface="华文楷体"/>
              </a:rPr>
              <a:t>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F27AC0-8269-C14E-9443-2BAA14DE0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7746" y="1846263"/>
            <a:ext cx="5596834" cy="4022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E71F39-7D9A-2F4F-98BD-BA5BB5FDCA56}"/>
              </a:ext>
            </a:extLst>
          </p:cNvPr>
          <p:cNvSpPr txBox="1"/>
          <p:nvPr/>
        </p:nvSpPr>
        <p:spPr>
          <a:xfrm>
            <a:off x="4314983" y="6411176"/>
            <a:ext cx="337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图片来源：</a:t>
            </a:r>
            <a:r>
              <a:rPr lang="en-US" dirty="0"/>
              <a:t>https://</a:t>
            </a:r>
            <a:r>
              <a:rPr lang="en-US" dirty="0" err="1"/>
              <a:t>goo.gl</a:t>
            </a:r>
            <a:r>
              <a:rPr lang="en-US" dirty="0"/>
              <a:t>/23tVeZ</a:t>
            </a:r>
          </a:p>
        </p:txBody>
      </p:sp>
    </p:spTree>
    <p:extLst>
      <p:ext uri="{BB962C8B-B14F-4D97-AF65-F5344CB8AC3E}">
        <p14:creationId xmlns:p14="http://schemas.microsoft.com/office/powerpoint/2010/main" val="195755602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078D-E01C-794C-BD4C-0281A532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检查生词预习的情况</a:t>
            </a:r>
            <a:br>
              <a:rPr lang="en-US" altLang="zh-CN" sz="6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b="1" dirty="0">
                <a:latin typeface="华文楷体"/>
                <a:ea typeface="华文楷体"/>
                <a:cs typeface="华文楷体"/>
              </a:rPr>
              <a:t>Preview</a:t>
            </a:r>
            <a:r>
              <a:rPr lang="zh-CN" altLang="en-US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b="1" dirty="0">
                <a:latin typeface="华文楷体"/>
                <a:ea typeface="华文楷体"/>
                <a:cs typeface="华文楷体"/>
              </a:rPr>
              <a:t>Homework</a:t>
            </a:r>
            <a:r>
              <a:rPr lang="zh-CN" altLang="en-US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b="1" dirty="0">
                <a:latin typeface="华文楷体"/>
                <a:ea typeface="华文楷体"/>
                <a:cs typeface="华文楷体"/>
              </a:rPr>
              <a:t>1:</a:t>
            </a:r>
            <a:r>
              <a:rPr lang="zh-CN" altLang="en-US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b="1" dirty="0">
                <a:latin typeface="华文楷体"/>
                <a:ea typeface="华文楷体"/>
                <a:cs typeface="华文楷体"/>
              </a:rPr>
              <a:t>Vocabulary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D1EF2B-272A-9148-840B-8E3944092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720" y="1998602"/>
            <a:ext cx="5225520" cy="40804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78DB94-669A-9844-819C-45C62FCA1FA3}"/>
              </a:ext>
            </a:extLst>
          </p:cNvPr>
          <p:cNvSpPr txBox="1"/>
          <p:nvPr/>
        </p:nvSpPr>
        <p:spPr>
          <a:xfrm>
            <a:off x="5198534" y="6488668"/>
            <a:ext cx="22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goo.gl</a:t>
            </a:r>
            <a:r>
              <a:rPr lang="en-US" dirty="0"/>
              <a:t>/</a:t>
            </a:r>
            <a:r>
              <a:rPr lang="en-US" dirty="0" err="1"/>
              <a:t>vPuZvk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9105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4A008-A7D1-6741-B605-5218F1C08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4"/>
          <a:stretch/>
        </p:blipFill>
        <p:spPr>
          <a:xfrm>
            <a:off x="2156245" y="1849812"/>
            <a:ext cx="7493941" cy="4400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7552D1-350B-0849-BD79-949F07B6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95239"/>
          </a:xfrm>
        </p:spPr>
        <p:txBody>
          <a:bodyPr anchor="ctr"/>
          <a:lstStyle/>
          <a:p>
            <a:pPr algn="ctr"/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TW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永远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r>
              <a:rPr lang="zh-TW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的意思是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________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75734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C7CD0-3587-0742-8A03-9BBEA2C7E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0"/>
          <a:stretch/>
        </p:blipFill>
        <p:spPr>
          <a:xfrm>
            <a:off x="2330087" y="1955588"/>
            <a:ext cx="7592786" cy="434339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180FCC-D3F0-5C40-9614-E8838C09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TW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他们在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________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257842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6A1D9-A96D-F14C-A159-11A215DA5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2"/>
          <a:stretch/>
        </p:blipFill>
        <p:spPr>
          <a:xfrm>
            <a:off x="2184125" y="1812472"/>
            <a:ext cx="7585049" cy="43482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2B8BA3-8795-004F-B899-01BC0508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TW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他们是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________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90167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F49E4-7140-A14F-99B8-A4BEB4519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66"/>
          <a:stretch/>
        </p:blipFill>
        <p:spPr>
          <a:xfrm>
            <a:off x="2403565" y="1963539"/>
            <a:ext cx="7445829" cy="43346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4F5DA3-2493-7A4E-AA59-73427005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TW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他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________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54574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88E-DD39-0847-B98F-62B3374D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报告、分享你课前采访调查的结果</a:t>
            </a:r>
            <a:br>
              <a:rPr lang="en-US" altLang="zh-CN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b="1" dirty="0">
                <a:latin typeface="华文楷体"/>
                <a:ea typeface="华文楷体"/>
                <a:cs typeface="华文楷体"/>
              </a:rPr>
              <a:t>Preview</a:t>
            </a:r>
            <a:r>
              <a:rPr lang="zh-CN" altLang="en-US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b="1">
                <a:latin typeface="华文楷体"/>
                <a:ea typeface="华文楷体"/>
                <a:cs typeface="华文楷体"/>
              </a:rPr>
              <a:t>Homework:</a:t>
            </a:r>
            <a:r>
              <a:rPr lang="zh-CN" altLang="en-US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b="1" dirty="0">
                <a:latin typeface="华文楷体"/>
                <a:ea typeface="华文楷体"/>
                <a:cs typeface="华文楷体"/>
              </a:rPr>
              <a:t>Searching</a:t>
            </a:r>
            <a:r>
              <a:rPr lang="zh-CN" altLang="en-US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b="1" dirty="0">
                <a:latin typeface="华文楷体"/>
                <a:ea typeface="华文楷体"/>
                <a:cs typeface="华文楷体"/>
              </a:rPr>
              <a:t>Online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B4749-1211-1042-BBCD-89CBB34F1F54}"/>
              </a:ext>
            </a:extLst>
          </p:cNvPr>
          <p:cNvSpPr txBox="1"/>
          <p:nvPr/>
        </p:nvSpPr>
        <p:spPr>
          <a:xfrm>
            <a:off x="5145528" y="6354304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goo.gl</a:t>
            </a:r>
            <a:r>
              <a:rPr lang="en-US" dirty="0"/>
              <a:t>/M2Ja9Z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5EA6CB-C8CD-1547-9490-B080EEEFF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46"/>
          <a:stretch/>
        </p:blipFill>
        <p:spPr>
          <a:xfrm>
            <a:off x="1097280" y="1737360"/>
            <a:ext cx="10106937" cy="4616944"/>
          </a:xfrm>
        </p:spPr>
      </p:pic>
    </p:spTree>
    <p:extLst>
      <p:ext uri="{BB962C8B-B14F-4D97-AF65-F5344CB8AC3E}">
        <p14:creationId xmlns:p14="http://schemas.microsoft.com/office/powerpoint/2010/main" val="262129846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7DE77-D1ED-EC41-9863-F7E124A6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799594"/>
            <a:ext cx="11028279" cy="60584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0324F5-473E-FA47-B9A4-2CEB5BB81BFB}"/>
              </a:ext>
            </a:extLst>
          </p:cNvPr>
          <p:cNvSpPr/>
          <p:nvPr/>
        </p:nvSpPr>
        <p:spPr>
          <a:xfrm>
            <a:off x="4642184" y="1958922"/>
            <a:ext cx="3179202" cy="272737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91A0A6-85D3-184F-A927-2C011BF92C2A}"/>
              </a:ext>
            </a:extLst>
          </p:cNvPr>
          <p:cNvSpPr txBox="1">
            <a:spLocks/>
          </p:cNvSpPr>
          <p:nvPr/>
        </p:nvSpPr>
        <p:spPr>
          <a:xfrm>
            <a:off x="1301368" y="-212778"/>
            <a:ext cx="10058400" cy="14507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最后的决赛</a:t>
            </a:r>
            <a:r>
              <a:rPr lang="en-US" altLang="zh-CN" b="1" dirty="0"/>
              <a:t>(</a:t>
            </a:r>
            <a:r>
              <a:rPr lang="en-US" b="1" dirty="0" err="1"/>
              <a:t>juésài</a:t>
            </a:r>
            <a:r>
              <a:rPr lang="en-US" b="1" dirty="0"/>
              <a:t>)</a:t>
            </a:r>
            <a:r>
              <a:rPr lang="zh-TW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是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____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队</a:t>
            </a:r>
            <a:r>
              <a:rPr lang="zh-TW" altLang="en-US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对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____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队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67126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Rectangle 14">
            <a:extLst>
              <a:ext uri="{FF2B5EF4-FFF2-40B4-BE49-F238E27FC236}">
                <a16:creationId xmlns:a16="http://schemas.microsoft.com/office/drawing/2014/main" id="{832737D9-5CA6-E649-99A9-54378602D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solidFill>
                  <a:schemeClr val="accent2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复习学过的关于运动词汇</a:t>
            </a:r>
            <a:br>
              <a:rPr lang="en-US" altLang="zh-CN" sz="5400" b="1" dirty="0">
                <a:solidFill>
                  <a:schemeClr val="accent2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en-US" altLang="zh-CN" sz="54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Review</a:t>
            </a:r>
            <a:r>
              <a:rPr lang="zh-CN" altLang="en-US" sz="54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54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topic related vocabulary </a:t>
            </a:r>
            <a:endParaRPr lang="en-US" altLang="en-US" sz="5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5E869-7B45-F741-96E7-568EC266CF92}"/>
              </a:ext>
            </a:extLst>
          </p:cNvPr>
          <p:cNvSpPr txBox="1"/>
          <p:nvPr/>
        </p:nvSpPr>
        <p:spPr>
          <a:xfrm>
            <a:off x="4955967" y="6488668"/>
            <a:ext cx="234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goo.gl</a:t>
            </a:r>
            <a:r>
              <a:rPr lang="en-US" dirty="0"/>
              <a:t>/9mKcyQ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AE541-89B1-1D41-AE11-A5ECEA386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705" y="2067208"/>
            <a:ext cx="7793547" cy="40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828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</TotalTime>
  <Words>125</Words>
  <Application>Microsoft Macintosh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Kaiti SC</vt:lpstr>
      <vt:lpstr>宋体</vt:lpstr>
      <vt:lpstr>华文楷体</vt:lpstr>
      <vt:lpstr>华文楷体</vt:lpstr>
      <vt:lpstr>Calibri</vt:lpstr>
      <vt:lpstr>Calibri Light</vt:lpstr>
      <vt:lpstr>Retrospect</vt:lpstr>
      <vt:lpstr>Phase 1</vt:lpstr>
      <vt:lpstr>检查生词预习的情况 Preview Homework 1: Vocabulary</vt:lpstr>
      <vt:lpstr>“永远”的意思是________。</vt:lpstr>
      <vt:lpstr>他们在________。</vt:lpstr>
      <vt:lpstr>他们是________。</vt:lpstr>
      <vt:lpstr>他________。</vt:lpstr>
      <vt:lpstr>报告、分享你课前采访调查的结果 Preview Homework: Searching Online</vt:lpstr>
      <vt:lpstr>PowerPoint Presentation</vt:lpstr>
      <vt:lpstr>复习学过的关于运动词汇 Review topic related vocabulary </vt:lpstr>
      <vt:lpstr>他们在打_______ 。</vt:lpstr>
      <vt:lpstr>篮球 </vt:lpstr>
      <vt:lpstr>他们在打_______ 。</vt:lpstr>
      <vt:lpstr>乒乓球</vt:lpstr>
      <vt:lpstr>他们在踢_______ 。</vt:lpstr>
      <vt:lpstr>足球 </vt:lpstr>
      <vt:lpstr>用视频导入课文学习 watch a short video (https://goo.gl/b5ENuW)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ReadOn STARTALK: College of the Holy Cross  2018和理大学星谈项目</dc:title>
  <dc:creator>Ke Peng</dc:creator>
  <cp:lastModifiedBy>Meng Yeh</cp:lastModifiedBy>
  <cp:revision>102</cp:revision>
  <dcterms:created xsi:type="dcterms:W3CDTF">2018-07-10T18:16:31Z</dcterms:created>
  <dcterms:modified xsi:type="dcterms:W3CDTF">2019-03-31T22:55:18Z</dcterms:modified>
</cp:coreProperties>
</file>