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7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51"/>
    <p:restoredTop sz="93333"/>
  </p:normalViewPr>
  <p:slideViewPr>
    <p:cSldViewPr snapToGrid="0" snapToObjects="1">
      <p:cViewPr varScale="1">
        <p:scale>
          <a:sx n="46" d="100"/>
          <a:sy n="46" d="100"/>
        </p:scale>
        <p:origin x="18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1097280" y="0"/>
            <a:ext cx="10058401" cy="173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1" cy="5012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9900456" y="6526796"/>
            <a:ext cx="1312027" cy="231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_TITLE_AND_VERTICAL_TEXT" type="vertTitleAndTx">
  <p:cSld name="VERTICAL_TITLE_AND_VERTICAL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2"/>
          <p:cNvSpPr/>
          <p:nvPr/>
        </p:nvSpPr>
        <p:spPr>
          <a:xfrm>
            <a:off x="13" y="6334316"/>
            <a:ext cx="12188828" cy="64010"/>
          </a:xfrm>
          <a:prstGeom prst="rect">
            <a:avLst/>
          </a:prstGeom>
          <a:solidFill>
            <a:srgbClr val="99CB38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2"/>
          <p:cNvSpPr txBox="1">
            <a:spLocks noGrp="1"/>
          </p:cNvSpPr>
          <p:nvPr>
            <p:ph type="title"/>
          </p:nvPr>
        </p:nvSpPr>
        <p:spPr>
          <a:xfrm rot="5400000">
            <a:off x="9788300" y="-651101"/>
            <a:ext cx="5759901" cy="2628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body" idx="1"/>
          </p:nvPr>
        </p:nvSpPr>
        <p:spPr>
          <a:xfrm rot="5400000">
            <a:off x="-5908901" y="-8309201"/>
            <a:ext cx="5759901" cy="7734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sldNum" idx="12"/>
          </p:nvPr>
        </p:nvSpPr>
        <p:spPr>
          <a:xfrm>
            <a:off x="9900456" y="6526796"/>
            <a:ext cx="1312027" cy="231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" type="title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4"/>
          <p:cNvSpPr/>
          <p:nvPr/>
        </p:nvSpPr>
        <p:spPr>
          <a:xfrm>
            <a:off x="13" y="6334316"/>
            <a:ext cx="12188828" cy="64010"/>
          </a:xfrm>
          <a:prstGeom prst="rect">
            <a:avLst/>
          </a:prstGeom>
          <a:solidFill>
            <a:srgbClr val="99CB38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1097280" y="0"/>
            <a:ext cx="10058401" cy="432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1100050" y="4455621"/>
            <a:ext cx="10058401" cy="2402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9900456" y="6526796"/>
            <a:ext cx="1312027" cy="231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9" name="Google Shape;29;p4"/>
          <p:cNvCxnSpPr/>
          <p:nvPr/>
        </p:nvCxnSpPr>
        <p:spPr>
          <a:xfrm>
            <a:off x="1207656" y="4343400"/>
            <a:ext cx="9875523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_OBJECTS_WITH_TEXT" type="twoTxTwoObj">
  <p:cSld name="TWO_OBJECTS_WITH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1097280" y="0"/>
            <a:ext cx="10058401" cy="173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1097280" y="1737360"/>
            <a:ext cx="4937760" cy="953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9900456" y="6526796"/>
            <a:ext cx="1312027" cy="231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_OBJECTS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1097280" y="0"/>
            <a:ext cx="10058401" cy="173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1097277" y="1845734"/>
            <a:ext cx="4937762" cy="5012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9900456" y="6526796"/>
            <a:ext cx="1312027" cy="231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7"/>
          <p:cNvSpPr/>
          <p:nvPr/>
        </p:nvSpPr>
        <p:spPr>
          <a:xfrm>
            <a:off x="13" y="6334316"/>
            <a:ext cx="12188828" cy="64010"/>
          </a:xfrm>
          <a:prstGeom prst="rect">
            <a:avLst/>
          </a:prstGeom>
          <a:solidFill>
            <a:srgbClr val="99CB38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9900456" y="6526796"/>
            <a:ext cx="1312027" cy="231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ONLY" type="titleOnly">
  <p:cSld name="TITLE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1097280" y="0"/>
            <a:ext cx="10058401" cy="173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9900456" y="6526796"/>
            <a:ext cx="1312027" cy="231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BJECT_WITH_CAPTION_TEXT" type="objTx">
  <p:cSld name="OBJECT_WITH_CAPTION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14" y="0"/>
            <a:ext cx="4050795" cy="685800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9"/>
          <p:cNvSpPr/>
          <p:nvPr/>
        </p:nvSpPr>
        <p:spPr>
          <a:xfrm>
            <a:off x="4040070" y="0"/>
            <a:ext cx="64010" cy="6858000"/>
          </a:xfrm>
          <a:prstGeom prst="rect">
            <a:avLst/>
          </a:prstGeom>
          <a:solidFill>
            <a:srgbClr val="99CB38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320040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body" idx="1"/>
          </p:nvPr>
        </p:nvSpPr>
        <p:spPr>
          <a:xfrm>
            <a:off x="4800600" y="731519"/>
            <a:ext cx="6492241" cy="6126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9900456" y="6526796"/>
            <a:ext cx="1312027" cy="231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455F5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455F5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455F5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455F5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455F5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455F5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455F5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455F5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455F5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_WITH_CAPTION_TEXT" type="picTx">
  <p:cSld name="PICTURE_WITH_CAPTIO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0"/>
          <p:cNvSpPr/>
          <p:nvPr/>
        </p:nvSpPr>
        <p:spPr>
          <a:xfrm>
            <a:off x="13" y="4915075"/>
            <a:ext cx="12188828" cy="64010"/>
          </a:xfrm>
          <a:prstGeom prst="rect">
            <a:avLst/>
          </a:prstGeom>
          <a:solidFill>
            <a:srgbClr val="99CB38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xfrm>
            <a:off x="1097280" y="1645920"/>
            <a:ext cx="10113645" cy="425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1097280" y="5907023"/>
            <a:ext cx="10113265" cy="950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9900456" y="6526796"/>
            <a:ext cx="1312027" cy="231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_TEXT" type="vertTx">
  <p:cSld name="VERTICAL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/>
          </p:nvPr>
        </p:nvSpPr>
        <p:spPr>
          <a:xfrm>
            <a:off x="1097280" y="-2614912"/>
            <a:ext cx="10058401" cy="1450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 rot="5400000">
            <a:off x="-5943602" y="-11230188"/>
            <a:ext cx="4023362" cy="10058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9900456" y="6526796"/>
            <a:ext cx="1312027" cy="231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6400800"/>
            <a:ext cx="12192003" cy="457200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14" y="6334316"/>
            <a:ext cx="12191988" cy="66486"/>
          </a:xfrm>
          <a:prstGeom prst="rect">
            <a:avLst/>
          </a:prstGeom>
          <a:solidFill>
            <a:srgbClr val="99CB38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" name="Google Shape;8;p1"/>
          <p:cNvCxnSpPr/>
          <p:nvPr/>
        </p:nvCxnSpPr>
        <p:spPr>
          <a:xfrm>
            <a:off x="1193532" y="1737845"/>
            <a:ext cx="9966961" cy="1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Google Shape;9;p1"/>
          <p:cNvSpPr txBox="1">
            <a:spLocks noGrp="1"/>
          </p:cNvSpPr>
          <p:nvPr>
            <p:ph type="title"/>
          </p:nvPr>
        </p:nvSpPr>
        <p:spPr>
          <a:xfrm>
            <a:off x="1097280" y="0"/>
            <a:ext cx="10058401" cy="173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1" cy="5012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9900456" y="6526796"/>
            <a:ext cx="1312027" cy="231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annel8news.s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story.com/news/ping-pong-diplomacy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B3C80-DC59-8B49-9606-5A4C562734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chemeClr val="accent2"/>
                </a:solidFill>
                <a:ea typeface="宋体" charset="0"/>
                <a:cs typeface="宋体" charset="0"/>
              </a:rPr>
              <a:t>Phase</a:t>
            </a:r>
            <a:r>
              <a:rPr lang="zh-CN" altLang="en-US" b="1" dirty="0">
                <a:solidFill>
                  <a:schemeClr val="accent2"/>
                </a:solidFill>
                <a:ea typeface="宋体" charset="0"/>
                <a:cs typeface="宋体" charset="0"/>
              </a:rPr>
              <a:t> </a:t>
            </a:r>
            <a:r>
              <a:rPr lang="en-US" altLang="zh-CN" b="1" dirty="0">
                <a:solidFill>
                  <a:schemeClr val="accent2"/>
                </a:solidFill>
                <a:ea typeface="宋体" charset="0"/>
                <a:cs typeface="宋体" charset="0"/>
              </a:rPr>
              <a:t>4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A55003-BC16-C540-9C69-1C075DBF51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73735165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2"/>
          <p:cNvSpPr txBox="1">
            <a:spLocks noGrp="1"/>
          </p:cNvSpPr>
          <p:nvPr>
            <p:ph type="title"/>
          </p:nvPr>
        </p:nvSpPr>
        <p:spPr>
          <a:xfrm>
            <a:off x="1097280" y="0"/>
            <a:ext cx="10058401" cy="173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活动二：再读文章Second Reading(5)</a:t>
            </a:r>
            <a:endParaRPr/>
          </a:p>
        </p:txBody>
      </p:sp>
      <p:sp>
        <p:nvSpPr>
          <p:cNvPr id="157" name="Google Shape;157;p22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580370" cy="4289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016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B38"/>
              </a:buClr>
              <a:buSzPts val="2000"/>
              <a:buNone/>
            </a:pP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Q3. Fill in the blank (Summary: who, when, where, what):  </a:t>
            </a:r>
            <a:endParaRPr sz="28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01600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None/>
            </a:pP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endParaRPr sz="28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01600" lvl="0" indent="0">
              <a:lnSpc>
                <a:spcPct val="200000"/>
              </a:lnSpc>
              <a:buNone/>
            </a:pPr>
            <a:r>
              <a:rPr lang="en-US" altLang="zh-CN" sz="2800" u="sng" dirty="0"/>
              <a:t>____________</a:t>
            </a: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2月9日， 韩国</a:t>
            </a:r>
            <a:r>
              <a:rPr lang="en-US" altLang="zh-CN" sz="2800" u="sng" dirty="0"/>
              <a:t>___________</a:t>
            </a: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和</a:t>
            </a:r>
            <a:r>
              <a:rPr lang="en-US" altLang="zh-CN" sz="2800" u="sng" dirty="0"/>
              <a:t>___________</a:t>
            </a: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运动员在</a:t>
            </a:r>
            <a:r>
              <a:rPr lang="en-US" sz="2800" b="0" i="0" u="sng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           </a:t>
            </a: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一起参加了</a:t>
            </a:r>
            <a:r>
              <a:rPr lang="en-US" altLang="zh-CN" sz="2800" u="sng" dirty="0"/>
              <a:t>___________</a:t>
            </a: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开幕式。</a:t>
            </a:r>
            <a:endParaRPr sz="28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01600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None/>
            </a:pP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               </a:t>
            </a:r>
            <a:endParaRPr sz="28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01600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None/>
            </a:pPr>
            <a:r>
              <a:rPr lang="en-US" sz="2800" b="0" i="0" u="none" strike="noStrike" cap="none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a.平昌</a:t>
            </a: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      b.2018年      </a:t>
            </a:r>
            <a:r>
              <a:rPr lang="en-US" sz="2800" b="0" i="0" u="none" strike="noStrike" cap="none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c.运动员</a:t>
            </a: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      </a:t>
            </a:r>
            <a:r>
              <a:rPr lang="en-US" sz="2800" b="0" i="0" u="none" strike="noStrike" cap="none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d.冬奥会</a:t>
            </a: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lang="en-US" sz="2800" b="0" i="0" u="none" strike="noStrike" cap="none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e.朝鲜</a:t>
            </a:r>
            <a:endParaRPr sz="28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indent="0">
              <a:buNone/>
            </a:pPr>
            <a:endParaRPr sz="28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22"/>
          <p:cNvSpPr txBox="1">
            <a:spLocks noGrp="1"/>
          </p:cNvSpPr>
          <p:nvPr>
            <p:ph type="sldNum" idx="12"/>
          </p:nvPr>
        </p:nvSpPr>
        <p:spPr>
          <a:xfrm>
            <a:off x="9900456" y="6526796"/>
            <a:ext cx="1312027" cy="231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/>
          </a:p>
        </p:txBody>
      </p:sp>
      <p:sp>
        <p:nvSpPr>
          <p:cNvPr id="10" name="Google Shape;151;p21"/>
          <p:cNvSpPr/>
          <p:nvPr/>
        </p:nvSpPr>
        <p:spPr>
          <a:xfrm>
            <a:off x="1250224" y="2617047"/>
            <a:ext cx="1702526" cy="82485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45700" tIns="45700" rIns="45700" bIns="45700" anchor="ctr" anchorCtr="0">
            <a:noAutofit/>
          </a:bodyPr>
          <a:lstStyle/>
          <a:p>
            <a:pPr marL="101600"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B38"/>
              </a:buClr>
              <a:buSzPts val="2000"/>
            </a:pPr>
            <a:r>
              <a:rPr lang="en-US" altLang="zh-CN" sz="3200" b="0" i="0" u="none" strike="noStrike" cap="none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2018</a:t>
            </a:r>
            <a:r>
              <a:rPr lang="zh-CN" altLang="en-US" sz="3200" b="0" i="0" u="none" strike="noStrike" cap="none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年</a:t>
            </a:r>
            <a:endParaRPr sz="3200" dirty="0"/>
          </a:p>
        </p:txBody>
      </p:sp>
      <p:sp>
        <p:nvSpPr>
          <p:cNvPr id="11" name="Google Shape;151;p21"/>
          <p:cNvSpPr/>
          <p:nvPr/>
        </p:nvSpPr>
        <p:spPr>
          <a:xfrm>
            <a:off x="5822224" y="2617047"/>
            <a:ext cx="1702526" cy="82485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45700" tIns="45700" rIns="45700" bIns="45700" anchor="ctr" anchorCtr="0">
            <a:noAutofit/>
          </a:bodyPr>
          <a:lstStyle/>
          <a:p>
            <a:pPr marL="101600"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B38"/>
              </a:buClr>
              <a:buSzPts val="2000"/>
            </a:pPr>
            <a:r>
              <a:rPr lang="zh-CN" altLang="en-US" sz="3200" b="0" i="0" u="none" strike="noStrike" cap="none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运动员</a:t>
            </a:r>
            <a:endParaRPr sz="3200" dirty="0"/>
          </a:p>
        </p:txBody>
      </p:sp>
      <p:sp>
        <p:nvSpPr>
          <p:cNvPr id="12" name="Google Shape;151;p21"/>
          <p:cNvSpPr/>
          <p:nvPr/>
        </p:nvSpPr>
        <p:spPr>
          <a:xfrm>
            <a:off x="8032024" y="2617047"/>
            <a:ext cx="1702526" cy="82485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45700" tIns="45700" rIns="45700" bIns="45700" anchor="ctr" anchorCtr="0">
            <a:noAutofit/>
          </a:bodyPr>
          <a:lstStyle/>
          <a:p>
            <a:pPr marL="101600" algn="ctr">
              <a:lnSpc>
                <a:spcPct val="90000"/>
              </a:lnSpc>
              <a:buClr>
                <a:srgbClr val="99CB38"/>
              </a:buClr>
              <a:buSzPts val="2000"/>
            </a:pPr>
            <a:r>
              <a:rPr lang="zh-CN" altLang="en-US" sz="3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朝鲜</a:t>
            </a:r>
            <a:endParaRPr sz="3200" dirty="0">
              <a:solidFill>
                <a:schemeClr val="accent6">
                  <a:lumMod val="50000"/>
                </a:schemeClr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3" name="Google Shape;151;p21"/>
          <p:cNvSpPr/>
          <p:nvPr/>
        </p:nvSpPr>
        <p:spPr>
          <a:xfrm>
            <a:off x="2952750" y="3578102"/>
            <a:ext cx="1702526" cy="82485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45700" tIns="45700" rIns="45700" bIns="45700" anchor="ctr" anchorCtr="0">
            <a:noAutofit/>
          </a:bodyPr>
          <a:lstStyle/>
          <a:p>
            <a:pPr marL="101600"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B38"/>
              </a:buClr>
              <a:buSzPts val="2000"/>
            </a:pPr>
            <a:r>
              <a:rPr lang="zh-CN" altLang="en-US" sz="3200" dirty="0">
                <a:solidFill>
                  <a:schemeClr val="accent6">
                    <a:lumMod val="50000"/>
                  </a:schemeClr>
                </a:solidFill>
              </a:rPr>
              <a:t>冬奥会</a:t>
            </a:r>
            <a:endParaRPr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3"/>
          <p:cNvSpPr txBox="1">
            <a:spLocks noGrp="1"/>
          </p:cNvSpPr>
          <p:nvPr>
            <p:ph type="title"/>
          </p:nvPr>
        </p:nvSpPr>
        <p:spPr>
          <a:xfrm>
            <a:off x="1097280" y="0"/>
            <a:ext cx="10058401" cy="173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活动二：再读文章Second Reading(6)</a:t>
            </a:r>
            <a:endParaRPr/>
          </a:p>
        </p:txBody>
      </p:sp>
      <p:sp>
        <p:nvSpPr>
          <p:cNvPr id="169" name="Google Shape;169;p23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1" cy="5012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None/>
            </a:pPr>
            <a:endParaRPr sz="20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3"/>
          <p:cNvSpPr txBox="1">
            <a:spLocks noGrp="1"/>
          </p:cNvSpPr>
          <p:nvPr>
            <p:ph type="sldNum" idx="12"/>
          </p:nvPr>
        </p:nvSpPr>
        <p:spPr>
          <a:xfrm>
            <a:off x="9900456" y="6526796"/>
            <a:ext cx="1312027" cy="231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/>
          </a:p>
        </p:txBody>
      </p:sp>
      <p:pic>
        <p:nvPicPr>
          <p:cNvPr id="171" name="Google Shape;171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9852" y="2415868"/>
            <a:ext cx="7988301" cy="3683001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23"/>
          <p:cNvSpPr/>
          <p:nvPr/>
        </p:nvSpPr>
        <p:spPr>
          <a:xfrm>
            <a:off x="9724326" y="6482579"/>
            <a:ext cx="1280501" cy="307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latin typeface="Helvetica Neue"/>
                <a:ea typeface="Helvetica Neue"/>
                <a:cs typeface="Helvetica Neue"/>
                <a:sym typeface="Helvetica Neue"/>
              </a:rPr>
              <a:t>2nd Paragraph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4"/>
          <p:cNvSpPr txBox="1">
            <a:spLocks noGrp="1"/>
          </p:cNvSpPr>
          <p:nvPr>
            <p:ph type="title"/>
          </p:nvPr>
        </p:nvSpPr>
        <p:spPr>
          <a:xfrm>
            <a:off x="1097280" y="0"/>
            <a:ext cx="10058401" cy="173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活动二：再读文章Second Reading(7)</a:t>
            </a:r>
            <a:endParaRPr/>
          </a:p>
        </p:txBody>
      </p:sp>
      <p:sp>
        <p:nvSpPr>
          <p:cNvPr id="178" name="Google Shape;178;p24"/>
          <p:cNvSpPr txBox="1">
            <a:spLocks noGrp="1"/>
          </p:cNvSpPr>
          <p:nvPr>
            <p:ph type="body" idx="1"/>
          </p:nvPr>
        </p:nvSpPr>
        <p:spPr>
          <a:xfrm>
            <a:off x="1097280" y="1845735"/>
            <a:ext cx="10058401" cy="4373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016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B38"/>
              </a:buClr>
              <a:buSzPts val="2000"/>
              <a:buNone/>
            </a:pP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Q1. </a:t>
            </a:r>
            <a:r>
              <a:rPr lang="en-US" sz="2800" b="0" i="0" u="none" strike="noStrike" cap="none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韩国和朝鲜这两个国家不但是邻居，而且本来就是同根生。What</a:t>
            </a: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does “同根生” mean ?</a:t>
            </a:r>
            <a:endParaRPr sz="28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     </a:t>
            </a:r>
            <a:r>
              <a:rPr lang="en-US" sz="2800" b="0" i="0" u="none" strike="noStrike" cap="none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a.父母</a:t>
            </a: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     b. 朋友      c. 夫妻        d. 兄弟</a:t>
            </a:r>
            <a:endParaRPr sz="28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endParaRPr sz="28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None/>
            </a:pPr>
            <a:endParaRPr sz="28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2860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None/>
            </a:pPr>
            <a:endParaRPr sz="28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24"/>
          <p:cNvSpPr txBox="1">
            <a:spLocks noGrp="1"/>
          </p:cNvSpPr>
          <p:nvPr>
            <p:ph type="sldNum" idx="12"/>
          </p:nvPr>
        </p:nvSpPr>
        <p:spPr>
          <a:xfrm>
            <a:off x="9900456" y="6526796"/>
            <a:ext cx="1312027" cy="231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/>
          </a:p>
        </p:txBody>
      </p:sp>
      <p:sp>
        <p:nvSpPr>
          <p:cNvPr id="180" name="Google Shape;180;p24"/>
          <p:cNvSpPr/>
          <p:nvPr/>
        </p:nvSpPr>
        <p:spPr>
          <a:xfrm>
            <a:off x="3530229" y="3480619"/>
            <a:ext cx="5318804" cy="273857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45700" tIns="45700" rIns="45700" bIns="45700" anchor="t" anchorCtr="0">
            <a:noAutofit/>
          </a:bodyPr>
          <a:lstStyle/>
          <a:p>
            <a:pPr marL="101600"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B38"/>
              </a:buClr>
              <a:buSzPts val="2000"/>
            </a:pPr>
            <a:r>
              <a:rPr lang="en-US" sz="21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Answer: </a:t>
            </a:r>
            <a:r>
              <a:rPr lang="en-US" sz="2100" b="0" i="0" u="none" strike="noStrike" cap="none" dirty="0">
                <a:solidFill>
                  <a:srgbClr val="CB3646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 sz="21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01600" marR="0" lvl="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</a:pPr>
            <a:r>
              <a:rPr lang="en-US" sz="21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Seven Steps Poem</a:t>
            </a:r>
            <a:endParaRPr sz="21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01600" marR="0" lvl="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</a:pPr>
            <a:r>
              <a:rPr lang="en-US" sz="21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Frying beans with bean stalks as fuel. </a:t>
            </a:r>
            <a:endParaRPr sz="21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01600" marR="0" lvl="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</a:pPr>
            <a:r>
              <a:rPr lang="en-US" sz="21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Beans weep sadly in the pan. </a:t>
            </a:r>
            <a:endParaRPr sz="21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01600" marR="0" lvl="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</a:pPr>
            <a:r>
              <a:rPr lang="en-US" sz="2100" b="0" i="0" u="none" strike="noStrike" cap="none" dirty="0">
                <a:solidFill>
                  <a:srgbClr val="CB3646"/>
                </a:solidFill>
                <a:latin typeface="Calibri"/>
                <a:ea typeface="Calibri"/>
                <a:cs typeface="Calibri"/>
                <a:sym typeface="Calibri"/>
              </a:rPr>
              <a:t>From the same root, we both grew.</a:t>
            </a:r>
            <a:r>
              <a:rPr lang="en-US" sz="21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1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01600" marR="0" lvl="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</a:pPr>
            <a:r>
              <a:rPr lang="en-US" sz="21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Why is the hurry in the grill?</a:t>
            </a:r>
            <a:endParaRPr sz="21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5"/>
          <p:cNvSpPr txBox="1">
            <a:spLocks noGrp="1"/>
          </p:cNvSpPr>
          <p:nvPr>
            <p:ph type="title"/>
          </p:nvPr>
        </p:nvSpPr>
        <p:spPr>
          <a:xfrm>
            <a:off x="1097280" y="0"/>
            <a:ext cx="10058401" cy="173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活动二：再读文章Second Reading(8)</a:t>
            </a:r>
            <a:endParaRPr/>
          </a:p>
        </p:txBody>
      </p:sp>
      <p:sp>
        <p:nvSpPr>
          <p:cNvPr id="186" name="Google Shape;186;p25"/>
          <p:cNvSpPr txBox="1">
            <a:spLocks noGrp="1"/>
          </p:cNvSpPr>
          <p:nvPr>
            <p:ph type="body" idx="1"/>
          </p:nvPr>
        </p:nvSpPr>
        <p:spPr>
          <a:xfrm>
            <a:off x="1097280" y="1845733"/>
            <a:ext cx="10671933" cy="5012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Q2a. Read the following sentence and identify the most appropriate chunking. </a:t>
            </a:r>
            <a:endParaRPr sz="24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     a. 韩国／总／  统文／在／寅曾经／说过 </a:t>
            </a:r>
            <a:endParaRPr sz="24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     b. 韩国／总统文／在寅／曾经／说过    </a:t>
            </a:r>
            <a:endParaRPr sz="24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     c. 韩国／总统／文在寅／曾经／说过  </a:t>
            </a:r>
            <a:endParaRPr sz="24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     d. 韩国总统文／在／寅曾／经／说过</a:t>
            </a:r>
            <a:endParaRPr sz="24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25"/>
          <p:cNvSpPr txBox="1">
            <a:spLocks noGrp="1"/>
          </p:cNvSpPr>
          <p:nvPr>
            <p:ph type="sldNum" idx="12"/>
          </p:nvPr>
        </p:nvSpPr>
        <p:spPr>
          <a:xfrm>
            <a:off x="9900456" y="6526796"/>
            <a:ext cx="1312027" cy="231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/>
          </a:p>
        </p:txBody>
      </p:sp>
      <p:sp>
        <p:nvSpPr>
          <p:cNvPr id="188" name="Google Shape;188;p25"/>
          <p:cNvSpPr/>
          <p:nvPr/>
        </p:nvSpPr>
        <p:spPr>
          <a:xfrm>
            <a:off x="0" y="4379693"/>
            <a:ext cx="12192000" cy="184965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45700" tIns="45700" rIns="45700" bIns="45700" anchor="t" anchorCtr="0">
            <a:noAutofit/>
          </a:bodyPr>
          <a:lstStyle/>
          <a:p>
            <a:pPr lvl="3" algn="ctr"/>
            <a:r>
              <a:rPr lang="en-US" sz="2400" i="0" u="none" strike="noStrike" cap="none" dirty="0">
                <a:latin typeface="Helvetica Neue"/>
                <a:ea typeface="Helvetica Neue"/>
                <a:cs typeface="Helvetica Neue"/>
                <a:sym typeface="Helvetica Neue"/>
              </a:rPr>
              <a:t>Answer: </a:t>
            </a:r>
            <a:r>
              <a:rPr lang="en-US" sz="2400" i="0" u="none" strike="noStrike" cap="none" dirty="0">
                <a:solidFill>
                  <a:srgbClr val="CB3646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</a:t>
            </a:r>
            <a:r>
              <a:rPr lang="en-US" sz="2400" i="0" u="none" strike="noStrike" cap="none" dirty="0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endParaRPr sz="2400" i="0" u="none" strike="noStrike" cap="none"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695325" lvl="8" indent="-695325">
              <a:buFont typeface="Arial" charset="0"/>
              <a:buChar char="•"/>
            </a:pPr>
            <a:r>
              <a:rPr lang="en-US" sz="2400" i="0" u="none" strike="noStrike" cap="none" dirty="0" err="1">
                <a:latin typeface="Helvetica Neue"/>
                <a:ea typeface="Helvetica Neue"/>
                <a:cs typeface="Helvetica Neue"/>
                <a:sym typeface="Helvetica Neue"/>
              </a:rPr>
              <a:t>新闻人物：美国总统唐纳德·特朗普（新华网</a:t>
            </a:r>
            <a:r>
              <a:rPr lang="en-US" sz="2400" i="0" u="none" strike="noStrike" cap="none" dirty="0">
                <a:latin typeface="Helvetica Neue"/>
                <a:ea typeface="Helvetica Neue"/>
                <a:cs typeface="Helvetica Neue"/>
                <a:sym typeface="Helvetica Neue"/>
              </a:rPr>
              <a:t>）</a:t>
            </a:r>
            <a:endParaRPr sz="2400" i="0" u="none" strike="noStrike" cap="none"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695325" lvl="7" indent="-695325">
              <a:buFont typeface="Arial" charset="0"/>
              <a:buChar char="•"/>
            </a:pPr>
            <a:r>
              <a:rPr lang="en-US" sz="2400" i="0" u="none" strike="noStrike" cap="none" dirty="0">
                <a:latin typeface="Helvetica Neue"/>
                <a:ea typeface="Helvetica Neue"/>
                <a:cs typeface="Helvetica Neue"/>
                <a:sym typeface="Helvetica Neue"/>
              </a:rPr>
              <a:t>世界杯人物：克罗地亚队门将苏巴西奇 （人民网）</a:t>
            </a:r>
            <a:endParaRPr sz="2400" i="0" u="none" strike="noStrike" cap="none"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695325" lvl="7" indent="-695325">
              <a:buFont typeface="Arial" charset="0"/>
              <a:buChar char="•"/>
            </a:pPr>
            <a:r>
              <a:rPr lang="en-US" sz="2400" i="0" u="none" strike="noStrike" cap="none" dirty="0">
                <a:latin typeface="Helvetica Neue"/>
                <a:ea typeface="Helvetica Neue"/>
                <a:cs typeface="Helvetica Neue"/>
                <a:sym typeface="Helvetica Neue"/>
              </a:rPr>
              <a:t>2018年6月15日特朗普总统在新闻简报会上发表讲话</a:t>
            </a:r>
            <a:r>
              <a:rPr lang="en-US" sz="1600" i="0" u="none" strike="noStrike" cap="none" dirty="0">
                <a:latin typeface="Helvetica Neue"/>
                <a:ea typeface="Helvetica Neue"/>
                <a:cs typeface="Helvetica Neue"/>
                <a:sym typeface="Helvetica Neue"/>
              </a:rPr>
              <a:t>（https://</a:t>
            </a:r>
            <a:r>
              <a:rPr lang="en-US" sz="1600" i="0" u="none" strike="noStrike" cap="none" dirty="0" err="1">
                <a:latin typeface="Helvetica Neue"/>
                <a:ea typeface="Helvetica Neue"/>
                <a:cs typeface="Helvetica Neue"/>
                <a:sym typeface="Helvetica Neue"/>
              </a:rPr>
              <a:t>china.usembassy-china.org.cn</a:t>
            </a:r>
            <a:r>
              <a:rPr lang="en-US" sz="1600" i="0" u="none" strike="noStrike" cap="none" dirty="0">
                <a:latin typeface="Helvetica Neue"/>
                <a:ea typeface="Helvetica Neue"/>
                <a:cs typeface="Helvetica Neue"/>
                <a:sym typeface="Helvetica Neue"/>
              </a:rPr>
              <a:t> ）</a:t>
            </a:r>
            <a:endParaRPr sz="1600" i="0" u="none" strike="noStrike" cap="none"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695325" lvl="7" indent="-695325">
              <a:buFont typeface="Arial" charset="0"/>
              <a:buChar char="•"/>
            </a:pPr>
            <a:r>
              <a:rPr lang="en-US" sz="2400" i="0" u="none" strike="noStrike" cap="none" dirty="0">
                <a:latin typeface="Helvetica Neue"/>
                <a:ea typeface="Helvetica Neue"/>
                <a:cs typeface="Helvetica Neue"/>
                <a:sym typeface="Helvetica Neue"/>
              </a:rPr>
              <a:t>美国总统特朗普：俄罗斯总统普京是竞争者 </a:t>
            </a:r>
            <a:r>
              <a:rPr lang="en-US" sz="2400" i="0" u="none" strike="noStrike" cap="none" dirty="0" err="1">
                <a:latin typeface="Helvetica Neue"/>
                <a:ea typeface="Helvetica Neue"/>
                <a:cs typeface="Helvetica Neue"/>
                <a:sym typeface="Helvetica Neue"/>
              </a:rPr>
              <a:t>不是敌人</a:t>
            </a:r>
            <a:r>
              <a:rPr lang="en-US" sz="1600" i="0" u="none" strike="noStrike" cap="none" dirty="0" err="1">
                <a:latin typeface="Helvetica Neue"/>
                <a:ea typeface="Helvetica Neue"/>
                <a:cs typeface="Helvetica Neue"/>
                <a:sym typeface="Helvetica Neue"/>
              </a:rPr>
              <a:t>（</a:t>
            </a:r>
            <a:r>
              <a:rPr lang="en-US" sz="1600" i="0" u="sng" strike="noStrike" cap="none" dirty="0" err="1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https</a:t>
            </a:r>
            <a:r>
              <a:rPr lang="en-US" sz="1600" i="0" u="sng" strike="noStrike" cap="none" dirty="0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://www.channel8news.sg/</a:t>
            </a:r>
            <a:r>
              <a:rPr lang="en-US" sz="1600" i="0" u="none" strike="noStrike" cap="none" dirty="0">
                <a:latin typeface="Helvetica Neue"/>
                <a:ea typeface="Helvetica Neue"/>
                <a:cs typeface="Helvetica Neue"/>
                <a:sym typeface="Helvetica Neue"/>
              </a:rPr>
              <a:t>）</a:t>
            </a:r>
            <a:endParaRPr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6"/>
          <p:cNvSpPr txBox="1">
            <a:spLocks noGrp="1"/>
          </p:cNvSpPr>
          <p:nvPr>
            <p:ph type="body" idx="1"/>
          </p:nvPr>
        </p:nvSpPr>
        <p:spPr>
          <a:xfrm>
            <a:off x="611475" y="1947515"/>
            <a:ext cx="11099600" cy="3687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Q3. 作者</a:t>
            </a:r>
            <a:r>
              <a:rPr lang="zh-CN" alt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对</a:t>
            </a: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韩朝两国一起参加开幕式</a:t>
            </a:r>
            <a:r>
              <a:rPr lang="zh-CN" alt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是怎么看的</a:t>
            </a: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? 你怎么知道的？</a:t>
            </a:r>
            <a:endParaRPr sz="2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1. 韩国和朝鲜这两个国家不但是邻居，而且本来就是同根生。        </a:t>
            </a:r>
            <a:endParaRPr sz="2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2. 但是实现这次牵手并不容易， 可以说是困难重重。</a:t>
            </a:r>
            <a:endParaRPr sz="2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en-US" sz="2400" b="0" i="0" u="none" strike="noStrike" cap="none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韩国总统文在寅曾经说过，让两国携手就像是“一个不可实现的梦想</a:t>
            </a: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”。</a:t>
            </a:r>
            <a:endParaRPr sz="2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4. 现在，这个梦想终于实现了。</a:t>
            </a:r>
            <a:endParaRPr sz="2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26"/>
          <p:cNvSpPr txBox="1">
            <a:spLocks noGrp="1"/>
          </p:cNvSpPr>
          <p:nvPr>
            <p:ph type="title"/>
          </p:nvPr>
        </p:nvSpPr>
        <p:spPr>
          <a:xfrm>
            <a:off x="1097280" y="0"/>
            <a:ext cx="10058401" cy="173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活动二：再读文章Second Reading(9)</a:t>
            </a:r>
            <a:endParaRPr/>
          </a:p>
        </p:txBody>
      </p:sp>
      <p:sp>
        <p:nvSpPr>
          <p:cNvPr id="195" name="Google Shape;195;p26"/>
          <p:cNvSpPr txBox="1">
            <a:spLocks noGrp="1"/>
          </p:cNvSpPr>
          <p:nvPr>
            <p:ph type="sldNum" idx="12"/>
          </p:nvPr>
        </p:nvSpPr>
        <p:spPr>
          <a:xfrm>
            <a:off x="9900456" y="6526796"/>
            <a:ext cx="1312027" cy="231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/>
          </a:p>
        </p:txBody>
      </p:sp>
      <p:sp>
        <p:nvSpPr>
          <p:cNvPr id="200" name="Google Shape;200;p26"/>
          <p:cNvSpPr/>
          <p:nvPr/>
        </p:nvSpPr>
        <p:spPr>
          <a:xfrm>
            <a:off x="2070494" y="5472024"/>
            <a:ext cx="6463906" cy="77241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45700" tIns="45700" rIns="45700" bIns="45700" anchor="ctr" anchorCtr="0">
            <a:noAutofit/>
          </a:bodyPr>
          <a:lstStyle/>
          <a:p>
            <a:pPr marL="457200" marR="0" lvl="0" indent="-355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作者认为韩朝两国</a:t>
            </a:r>
            <a:r>
              <a:rPr lang="en-US" sz="2400" b="1" i="0" u="none" strike="noStrike" cap="none" dirty="0">
                <a:solidFill>
                  <a:srgbClr val="CB3646"/>
                </a:solidFill>
                <a:latin typeface="Calibri"/>
                <a:ea typeface="Calibri"/>
                <a:cs typeface="Calibri"/>
                <a:sym typeface="Calibri"/>
              </a:rPr>
              <a:t>应该</a:t>
            </a:r>
            <a:r>
              <a:rPr lang="en-US" sz="24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一起参加开幕式。</a:t>
            </a:r>
            <a:endParaRPr sz="1600" b="1" dirty="0"/>
          </a:p>
        </p:txBody>
      </p:sp>
      <p:pic>
        <p:nvPicPr>
          <p:cNvPr id="201" name="Google Shape;201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91302" y="5026315"/>
            <a:ext cx="1679070" cy="1218122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26"/>
          <p:cNvSpPr txBox="1"/>
          <p:nvPr/>
        </p:nvSpPr>
        <p:spPr>
          <a:xfrm>
            <a:off x="2794675" y="6537275"/>
            <a:ext cx="3366600" cy="2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https://goo.gl/images/ZrVHPz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7"/>
          <p:cNvSpPr txBox="1">
            <a:spLocks noGrp="1"/>
          </p:cNvSpPr>
          <p:nvPr>
            <p:ph type="body" idx="1"/>
          </p:nvPr>
        </p:nvSpPr>
        <p:spPr>
          <a:xfrm>
            <a:off x="1097280" y="1845735"/>
            <a:ext cx="10058401" cy="2947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Q1. 韩朝两国的运动员第一次携手入场是什么时候？</a:t>
            </a:r>
            <a:endParaRPr sz="2400" b="0" i="0" u="none" strike="noStrike" cap="none" dirty="0">
              <a:solidFill>
                <a:schemeClr val="accent6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    a. 2018年    b. 2000年    c. 2004年    d. 2006年</a:t>
            </a:r>
            <a:endParaRPr sz="2400" b="0" i="0" u="none" strike="noStrike" cap="none" dirty="0">
              <a:solidFill>
                <a:schemeClr val="accent6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None/>
            </a:pPr>
            <a:endParaRPr sz="2400" b="0" i="0" u="none" strike="noStrike" cap="none" dirty="0">
              <a:solidFill>
                <a:schemeClr val="accent6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None/>
            </a:pPr>
            <a:endParaRPr sz="2400" b="0" i="0" u="none" strike="noStrike" cap="none" dirty="0">
              <a:solidFill>
                <a:schemeClr val="accent6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endParaRPr lang="en-US" sz="2400" b="0" i="0" u="none" strike="noStrike" cap="none" dirty="0">
              <a:solidFill>
                <a:schemeClr val="accent6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Q2. 在第四段，“12年后”说的是哪一年？</a:t>
            </a:r>
            <a:endParaRPr sz="2400" b="0" i="0" u="none" strike="noStrike" cap="none" dirty="0">
              <a:solidFill>
                <a:schemeClr val="accent6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     a. 2018年     b. 2000年    c. 2004年    d. 2006年</a:t>
            </a:r>
            <a:endParaRPr sz="2400" b="0" i="0" u="none" strike="noStrike" cap="none" dirty="0">
              <a:solidFill>
                <a:schemeClr val="accent6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endParaRPr sz="2400" b="0" i="0" u="none" strike="noStrike" cap="none" dirty="0">
              <a:solidFill>
                <a:schemeClr val="accent6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None/>
            </a:pPr>
            <a:endParaRPr sz="2400" b="0" i="0" u="none" strike="noStrike" cap="none" dirty="0">
              <a:solidFill>
                <a:schemeClr val="accent6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27"/>
          <p:cNvSpPr txBox="1">
            <a:spLocks noGrp="1"/>
          </p:cNvSpPr>
          <p:nvPr>
            <p:ph type="title"/>
          </p:nvPr>
        </p:nvSpPr>
        <p:spPr>
          <a:xfrm>
            <a:off x="1097280" y="0"/>
            <a:ext cx="10058401" cy="173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活动二：再读文章</a:t>
            </a:r>
            <a:r>
              <a:rPr lang="en-US" sz="46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Second Reading(10)</a:t>
            </a:r>
            <a:endParaRPr/>
          </a:p>
        </p:txBody>
      </p:sp>
      <p:sp>
        <p:nvSpPr>
          <p:cNvPr id="209" name="Google Shape;209;p27"/>
          <p:cNvSpPr txBox="1">
            <a:spLocks noGrp="1"/>
          </p:cNvSpPr>
          <p:nvPr>
            <p:ph type="sldNum" idx="12"/>
          </p:nvPr>
        </p:nvSpPr>
        <p:spPr>
          <a:xfrm>
            <a:off x="9900456" y="6526796"/>
            <a:ext cx="1312027" cy="231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/>
          </a:p>
        </p:txBody>
      </p:sp>
      <p:sp>
        <p:nvSpPr>
          <p:cNvPr id="210" name="Google Shape;210;p27"/>
          <p:cNvSpPr/>
          <p:nvPr/>
        </p:nvSpPr>
        <p:spPr>
          <a:xfrm>
            <a:off x="1489587" y="2981340"/>
            <a:ext cx="10235379" cy="952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 dirty="0">
                <a:latin typeface="Helvetica Neue"/>
                <a:ea typeface="Helvetica Neue"/>
                <a:cs typeface="Helvetica Neue"/>
                <a:sym typeface="Helvetica Neue"/>
              </a:rPr>
              <a:t>Answer: </a:t>
            </a:r>
            <a:r>
              <a:rPr lang="en-US" sz="2400" b="1" i="0" u="none" strike="noStrike" cap="none" dirty="0">
                <a:solidFill>
                  <a:srgbClr val="CB3646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b. </a:t>
            </a:r>
            <a:r>
              <a:rPr lang="en-US" sz="2400" b="1" i="0" u="none" strike="noStrike" cap="none" dirty="0">
                <a:latin typeface="Helvetica Neue"/>
                <a:ea typeface="Helvetica Neue"/>
                <a:cs typeface="Helvetica Neue"/>
                <a:sym typeface="Helvetica Neue"/>
              </a:rPr>
              <a:t>”还记得2000年奥运会开幕式吗？当时，韩国和朝鲜两个代表团的运动员第一次共同举着象征和平统一的“朝鲜半岛旗”</a:t>
            </a:r>
            <a:endParaRPr sz="2400" b="1" dirty="0"/>
          </a:p>
        </p:txBody>
      </p:sp>
      <p:sp>
        <p:nvSpPr>
          <p:cNvPr id="211" name="Google Shape;211;p27"/>
          <p:cNvSpPr/>
          <p:nvPr/>
        </p:nvSpPr>
        <p:spPr>
          <a:xfrm>
            <a:off x="1302849" y="5177872"/>
            <a:ext cx="10422117" cy="101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 dirty="0">
                <a:latin typeface="Helvetica Neue"/>
                <a:ea typeface="Helvetica Neue"/>
                <a:cs typeface="Helvetica Neue"/>
                <a:sym typeface="Helvetica Neue"/>
              </a:rPr>
              <a:t>Answer: </a:t>
            </a:r>
            <a:r>
              <a:rPr lang="en-US" sz="2400" b="1" i="0" u="none" strike="noStrike" cap="none" dirty="0">
                <a:solidFill>
                  <a:srgbClr val="CB3646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a.</a:t>
            </a:r>
            <a:r>
              <a:rPr lang="en-US" sz="2400" b="1" i="0" u="none" strike="noStrike" cap="none" dirty="0">
                <a:latin typeface="Helvetica Neue"/>
                <a:ea typeface="Helvetica Neue"/>
                <a:cs typeface="Helvetica Neue"/>
                <a:sym typeface="Helvetica Neue"/>
              </a:rPr>
              <a:t>”此后朝韩两国9次共同入场，其中包括2004年奥运会和2006年冬奥会。12年后，</a:t>
            </a:r>
            <a:r>
              <a:rPr lang="mr-IN" altLang="zh-CN" sz="2400" b="1" dirty="0">
                <a:latin typeface="Helvetica Neue"/>
                <a:ea typeface="Helvetica Neue"/>
                <a:cs typeface="Helvetica Neue"/>
                <a:sym typeface="Helvetica Neue"/>
              </a:rPr>
              <a:t>…</a:t>
            </a:r>
            <a:r>
              <a:rPr lang="en-US" sz="2400" b="1" i="0" u="none" strike="noStrike" cap="none" dirty="0">
                <a:latin typeface="Helvetica Neue"/>
                <a:ea typeface="Helvetica Neue"/>
                <a:cs typeface="Helvetica Neue"/>
                <a:sym typeface="Helvetica Neue"/>
              </a:rPr>
              <a:t>”</a:t>
            </a:r>
            <a:endParaRPr sz="2400" b="1" dirty="0"/>
          </a:p>
        </p:txBody>
      </p:sp>
      <p:sp>
        <p:nvSpPr>
          <p:cNvPr id="212" name="Google Shape;212;p27"/>
          <p:cNvSpPr/>
          <p:nvPr/>
        </p:nvSpPr>
        <p:spPr>
          <a:xfrm>
            <a:off x="9808797" y="6475731"/>
            <a:ext cx="1339710" cy="307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latin typeface="Helvetica Neue"/>
                <a:ea typeface="Helvetica Neue"/>
                <a:cs typeface="Helvetica Neue"/>
                <a:sym typeface="Helvetica Neue"/>
              </a:rPr>
              <a:t>3－4 paragraph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8"/>
          <p:cNvSpPr txBox="1">
            <a:spLocks noGrp="1"/>
          </p:cNvSpPr>
          <p:nvPr>
            <p:ph type="title"/>
          </p:nvPr>
        </p:nvSpPr>
        <p:spPr>
          <a:xfrm>
            <a:off x="1097280" y="0"/>
            <a:ext cx="10058401" cy="173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活动二：再读文章</a:t>
            </a:r>
            <a:r>
              <a:rPr lang="en-US" sz="46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Second Reading(11)</a:t>
            </a:r>
            <a:endParaRPr/>
          </a:p>
        </p:txBody>
      </p:sp>
      <p:sp>
        <p:nvSpPr>
          <p:cNvPr id="218" name="Google Shape;218;p28"/>
          <p:cNvSpPr txBox="1">
            <a:spLocks noGrp="1"/>
          </p:cNvSpPr>
          <p:nvPr>
            <p:ph type="body" idx="1"/>
          </p:nvPr>
        </p:nvSpPr>
        <p:spPr>
          <a:xfrm>
            <a:off x="1097280" y="1830179"/>
            <a:ext cx="10641331" cy="3773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None/>
            </a:pPr>
            <a:endParaRPr sz="2400" b="0" i="0" u="none" strike="noStrike" cap="none" dirty="0">
              <a:solidFill>
                <a:schemeClr val="accent6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Q3. </a:t>
            </a:r>
            <a:r>
              <a:rPr lang="en-US" sz="2400" b="0" i="0" u="none" strike="noStrike" cap="none" dirty="0" err="1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从“朝韩两支代表团各有一名运动员”这句话，你可以猜出照片上的那两个人是哪国人</a:t>
            </a:r>
            <a:r>
              <a:rPr lang="en-US" sz="2400" b="0" i="0" u="none" strike="noStrike" cap="none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？</a:t>
            </a:r>
            <a:endParaRPr sz="2400" b="0" i="0" u="none" strike="noStrike" cap="none" dirty="0">
              <a:solidFill>
                <a:schemeClr val="accent6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None/>
            </a:pPr>
            <a:endParaRPr sz="2400" b="0" i="0" u="none" strike="noStrike" cap="none" dirty="0">
              <a:solidFill>
                <a:schemeClr val="accent6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28"/>
          <p:cNvSpPr txBox="1">
            <a:spLocks noGrp="1"/>
          </p:cNvSpPr>
          <p:nvPr>
            <p:ph type="sldNum" idx="12"/>
          </p:nvPr>
        </p:nvSpPr>
        <p:spPr>
          <a:xfrm>
            <a:off x="9900456" y="6526796"/>
            <a:ext cx="1312027" cy="231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/>
          </a:p>
        </p:txBody>
      </p:sp>
      <p:sp>
        <p:nvSpPr>
          <p:cNvPr id="220" name="Google Shape;220;p28"/>
          <p:cNvSpPr/>
          <p:nvPr/>
        </p:nvSpPr>
        <p:spPr>
          <a:xfrm>
            <a:off x="5929946" y="3285199"/>
            <a:ext cx="5331594" cy="2075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marR="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a. 他们都是韩国人    </a:t>
            </a:r>
            <a:endParaRPr sz="2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b.他们都是朝鲜人</a:t>
            </a: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 sz="2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c.一个是韩国人，一个是朝鲜人</a:t>
            </a: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2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d. 我不知道</a:t>
            </a:r>
            <a:endParaRPr sz="2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1" name="Google Shape;221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51819" y="3247667"/>
            <a:ext cx="3960549" cy="2150243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28"/>
          <p:cNvSpPr/>
          <p:nvPr/>
        </p:nvSpPr>
        <p:spPr>
          <a:xfrm>
            <a:off x="6872909" y="5453194"/>
            <a:ext cx="2861025" cy="5494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 dirty="0">
                <a:latin typeface="Helvetica Neue"/>
                <a:ea typeface="Helvetica Neue"/>
                <a:cs typeface="Helvetica Neue"/>
                <a:sym typeface="Helvetica Neue"/>
              </a:rPr>
              <a:t>Answer: </a:t>
            </a:r>
            <a:r>
              <a:rPr lang="en-US" sz="2400" b="1" i="0" u="none" strike="noStrike" cap="none" dirty="0" err="1">
                <a:solidFill>
                  <a:srgbClr val="CB3646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</a:t>
            </a:r>
            <a:r>
              <a:rPr lang="en-US" sz="2400" b="1" i="0" u="none" strike="noStrike" cap="none" dirty="0" err="1">
                <a:latin typeface="Helvetica Neue"/>
                <a:ea typeface="Helvetica Neue"/>
                <a:cs typeface="Helvetica Neue"/>
                <a:sym typeface="Helvetica Neue"/>
              </a:rPr>
              <a:t>.各有</a:t>
            </a:r>
            <a:endParaRPr sz="2400" b="1" dirty="0"/>
          </a:p>
        </p:txBody>
      </p:sp>
      <p:sp>
        <p:nvSpPr>
          <p:cNvPr id="223" name="Google Shape;223;p28"/>
          <p:cNvSpPr txBox="1"/>
          <p:nvPr/>
        </p:nvSpPr>
        <p:spPr>
          <a:xfrm>
            <a:off x="3971400" y="6428375"/>
            <a:ext cx="3039900" cy="3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https://goo.gl/images/XPyKPE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9"/>
          <p:cNvSpPr txBox="1">
            <a:spLocks noGrp="1"/>
          </p:cNvSpPr>
          <p:nvPr>
            <p:ph type="body" idx="1"/>
          </p:nvPr>
        </p:nvSpPr>
        <p:spPr>
          <a:xfrm>
            <a:off x="873863" y="1962246"/>
            <a:ext cx="10790982" cy="4232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>
                <a:solidFill>
                  <a:schemeClr val="accent6">
                    <a:lumMod val="50000"/>
                  </a:schemeClr>
                </a:solidFill>
                <a:sym typeface="Calibri"/>
              </a:rPr>
              <a:t>Q4.这一幕不但让现场无数的韩国观众激动万分，也让全世界爱好和平的人们深受感动。</a:t>
            </a:r>
            <a:endParaRPr sz="2400" b="0" i="0" u="none" strike="noStrike" cap="none" dirty="0">
              <a:solidFill>
                <a:schemeClr val="accent6">
                  <a:lumMod val="50000"/>
                </a:schemeClr>
              </a:solidFill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Q4a. This compound sentence has two clauses. What is the relationship between the two clauses?</a:t>
            </a:r>
            <a:endParaRPr sz="24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         a. contrast     b. parallel/addition    c. cause/effect   d. choice</a:t>
            </a:r>
            <a:endParaRPr sz="24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>
                <a:solidFill>
                  <a:schemeClr val="accent6">
                    <a:lumMod val="50000"/>
                  </a:schemeClr>
                </a:solidFill>
                <a:sym typeface="Calibri"/>
              </a:rPr>
              <a:t>     </a:t>
            </a:r>
            <a:endParaRPr sz="2400" b="0" i="0" u="none" strike="noStrike" cap="none" dirty="0">
              <a:solidFill>
                <a:schemeClr val="accent6">
                  <a:lumMod val="50000"/>
                </a:schemeClr>
              </a:solidFill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sym typeface="Calibri"/>
              </a:rPr>
              <a:t> Q4b. Copy the second clause on the line and tell what you noticed. </a:t>
            </a:r>
            <a:endParaRPr sz="24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>
                <a:solidFill>
                  <a:schemeClr val="accent6">
                    <a:lumMod val="50000"/>
                  </a:schemeClr>
                </a:solidFill>
                <a:sym typeface="Calibri"/>
              </a:rPr>
              <a:t>            (first clause)          </a:t>
            </a:r>
            <a:r>
              <a:rPr lang="en-US" sz="2400" b="0" i="0" u="sng" strike="noStrike" cap="none" dirty="0">
                <a:solidFill>
                  <a:schemeClr val="accent6">
                    <a:lumMod val="50000"/>
                  </a:schemeClr>
                </a:solidFill>
                <a:sym typeface="Calibri"/>
              </a:rPr>
              <a:t>不但</a:t>
            </a:r>
            <a:r>
              <a:rPr lang="en-US" sz="2400" b="0" i="0" u="none" strike="noStrike" cap="none" dirty="0">
                <a:solidFill>
                  <a:schemeClr val="accent6">
                    <a:lumMod val="50000"/>
                  </a:schemeClr>
                </a:solidFill>
                <a:sym typeface="Calibri"/>
              </a:rPr>
              <a:t>  </a:t>
            </a:r>
            <a:r>
              <a:rPr lang="en-US" sz="2400" b="0" i="0" u="sng" strike="noStrike" cap="none" dirty="0">
                <a:solidFill>
                  <a:schemeClr val="accent6">
                    <a:lumMod val="50000"/>
                  </a:schemeClr>
                </a:solidFill>
                <a:sym typeface="Calibri"/>
              </a:rPr>
              <a:t> 让</a:t>
            </a:r>
            <a:r>
              <a:rPr lang="en-US" sz="2400" b="0" i="0" u="none" strike="noStrike" cap="none" dirty="0">
                <a:solidFill>
                  <a:schemeClr val="accent6">
                    <a:lumMod val="50000"/>
                  </a:schemeClr>
                </a:solidFill>
                <a:sym typeface="Calibri"/>
              </a:rPr>
              <a:t>                             </a:t>
            </a:r>
            <a:r>
              <a:rPr lang="en-US" sz="2400" b="0" i="0" u="sng" strike="noStrike" cap="none" dirty="0">
                <a:solidFill>
                  <a:schemeClr val="accent6">
                    <a:lumMod val="50000"/>
                  </a:schemeClr>
                </a:solidFill>
                <a:sym typeface="Calibri"/>
              </a:rPr>
              <a:t>韩国观众</a:t>
            </a:r>
            <a:r>
              <a:rPr lang="en-US" sz="2400" b="0" i="0" u="none" strike="noStrike" cap="none" dirty="0">
                <a:solidFill>
                  <a:schemeClr val="accent6">
                    <a:lumMod val="50000"/>
                  </a:schemeClr>
                </a:solidFill>
                <a:sym typeface="Calibri"/>
              </a:rPr>
              <a:t>     </a:t>
            </a:r>
            <a:r>
              <a:rPr lang="en-US" sz="2400" b="0" i="0" u="sng" strike="noStrike" cap="none" dirty="0">
                <a:solidFill>
                  <a:schemeClr val="accent6">
                    <a:lumMod val="50000"/>
                  </a:schemeClr>
                </a:solidFill>
                <a:sym typeface="Calibri"/>
              </a:rPr>
              <a:t>激动万分 </a:t>
            </a:r>
            <a:r>
              <a:rPr lang="en-US" sz="2400" b="0" i="0" u="none" strike="noStrike" cap="none" dirty="0">
                <a:solidFill>
                  <a:schemeClr val="accent6">
                    <a:lumMod val="50000"/>
                  </a:schemeClr>
                </a:solidFill>
                <a:sym typeface="Calibri"/>
              </a:rPr>
              <a:t>,</a:t>
            </a:r>
            <a:endParaRPr sz="2400" b="0" i="0" u="none" strike="noStrike" cap="none" dirty="0">
              <a:solidFill>
                <a:schemeClr val="accent6">
                  <a:lumMod val="50000"/>
                </a:schemeClr>
              </a:solidFill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>
                <a:solidFill>
                  <a:schemeClr val="accent6">
                    <a:lumMod val="50000"/>
                  </a:schemeClr>
                </a:solidFill>
                <a:sym typeface="Calibri"/>
              </a:rPr>
              <a:t>        (second clause)          </a:t>
            </a:r>
            <a:r>
              <a:rPr lang="en-US" sz="2400" b="0" i="0" u="sng" strike="noStrike" cap="none" dirty="0">
                <a:solidFill>
                  <a:schemeClr val="accent6">
                    <a:lumMod val="50000"/>
                  </a:schemeClr>
                </a:solidFill>
                <a:sym typeface="Calibri"/>
              </a:rPr>
              <a:t> 也 </a:t>
            </a:r>
            <a:r>
              <a:rPr lang="en-US" sz="2400" b="0" i="0" u="none" strike="noStrike" cap="none" dirty="0">
                <a:solidFill>
                  <a:schemeClr val="accent6">
                    <a:lumMod val="50000"/>
                  </a:schemeClr>
                </a:solidFill>
                <a:sym typeface="Calibri"/>
              </a:rPr>
              <a:t>   </a:t>
            </a:r>
            <a:endParaRPr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28" name="Google Shape;228;p29"/>
          <p:cNvSpPr txBox="1">
            <a:spLocks noGrp="1"/>
          </p:cNvSpPr>
          <p:nvPr>
            <p:ph type="title"/>
          </p:nvPr>
        </p:nvSpPr>
        <p:spPr>
          <a:xfrm>
            <a:off x="1097280" y="0"/>
            <a:ext cx="10058401" cy="173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活动二：再读文章</a:t>
            </a:r>
            <a:r>
              <a:rPr lang="en-US" sz="46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Second Reading(12)</a:t>
            </a:r>
            <a:endParaRPr/>
          </a:p>
        </p:txBody>
      </p:sp>
      <p:sp>
        <p:nvSpPr>
          <p:cNvPr id="230" name="Google Shape;230;p29"/>
          <p:cNvSpPr txBox="1">
            <a:spLocks noGrp="1"/>
          </p:cNvSpPr>
          <p:nvPr>
            <p:ph type="sldNum" idx="12"/>
          </p:nvPr>
        </p:nvSpPr>
        <p:spPr>
          <a:xfrm>
            <a:off x="9620237" y="6630035"/>
            <a:ext cx="1312027" cy="231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/>
          </a:p>
        </p:txBody>
      </p:sp>
      <p:sp>
        <p:nvSpPr>
          <p:cNvPr id="231" name="Google Shape;231;p29"/>
          <p:cNvSpPr/>
          <p:nvPr/>
        </p:nvSpPr>
        <p:spPr>
          <a:xfrm>
            <a:off x="9791108" y="3452193"/>
            <a:ext cx="1873737" cy="55878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latin typeface="Helvetica Neue"/>
                <a:ea typeface="Helvetica Neue"/>
                <a:cs typeface="Helvetica Neue"/>
                <a:sym typeface="Helvetica Neue"/>
              </a:rPr>
              <a:t>Answer</a:t>
            </a:r>
            <a:r>
              <a:rPr lang="en-US" altLang="zh-CN" sz="2400">
                <a:latin typeface="Helvetica Neue"/>
                <a:ea typeface="Helvetica Neue"/>
                <a:cs typeface="Helvetica Neue"/>
                <a:sym typeface="Helvetica Neue"/>
              </a:rPr>
              <a:t>:</a:t>
            </a:r>
            <a:r>
              <a:rPr lang="en-US" sz="2400" b="0" i="0" u="none" strike="noStrike" cap="none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2400" b="0" i="0" u="none" strike="noStrike" cap="none">
                <a:solidFill>
                  <a:srgbClr val="CB3646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b.</a:t>
            </a:r>
            <a:endParaRPr sz="2400"/>
          </a:p>
        </p:txBody>
      </p:sp>
      <p:sp>
        <p:nvSpPr>
          <p:cNvPr id="232" name="Google Shape;232;p29"/>
          <p:cNvSpPr/>
          <p:nvPr/>
        </p:nvSpPr>
        <p:spPr>
          <a:xfrm>
            <a:off x="5016715" y="4992745"/>
            <a:ext cx="4187893" cy="386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marR="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2400" b="1" i="0" u="sng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现场无数的</a:t>
            </a:r>
            <a:endParaRPr sz="2400" b="1" dirty="0"/>
          </a:p>
        </p:txBody>
      </p:sp>
      <p:sp>
        <p:nvSpPr>
          <p:cNvPr id="233" name="Google Shape;233;p29"/>
          <p:cNvSpPr/>
          <p:nvPr/>
        </p:nvSpPr>
        <p:spPr>
          <a:xfrm>
            <a:off x="4660491" y="5500928"/>
            <a:ext cx="6828503" cy="386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marR="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sng" strike="noStrike" cap="none" dirty="0">
                <a:solidFill>
                  <a:srgbClr val="CB3646"/>
                </a:solidFill>
                <a:latin typeface="Calibri"/>
                <a:ea typeface="Calibri"/>
                <a:cs typeface="Calibri"/>
                <a:sym typeface="Calibri"/>
              </a:rPr>
              <a:t>让 </a:t>
            </a:r>
            <a:r>
              <a:rPr lang="en-US" sz="2400" b="0" i="0" u="none" strike="noStrike" cap="none" dirty="0">
                <a:solidFill>
                  <a:srgbClr val="CB3646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2400" b="0" i="0" u="sng" strike="noStrike" cap="none" dirty="0">
                <a:solidFill>
                  <a:srgbClr val="CB3646"/>
                </a:solidFill>
                <a:latin typeface="Calibri"/>
                <a:ea typeface="Calibri"/>
                <a:cs typeface="Calibri"/>
                <a:sym typeface="Calibri"/>
              </a:rPr>
              <a:t> 全世界爱好和平的 </a:t>
            </a:r>
            <a:r>
              <a:rPr lang="en-US" sz="2400" b="0" i="0" u="none" strike="noStrike" cap="none" dirty="0">
                <a:solidFill>
                  <a:srgbClr val="CB3646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en-US" sz="2400" b="0" i="0" u="sng" strike="noStrike" cap="none" dirty="0">
                <a:solidFill>
                  <a:srgbClr val="CB3646"/>
                </a:solidFill>
                <a:latin typeface="Calibri"/>
                <a:ea typeface="Calibri"/>
                <a:cs typeface="Calibri"/>
                <a:sym typeface="Calibri"/>
              </a:rPr>
              <a:t> 人们   </a:t>
            </a:r>
            <a:r>
              <a:rPr lang="en-US" sz="2400" b="0" i="0" u="none" strike="noStrike" cap="none" dirty="0">
                <a:solidFill>
                  <a:srgbClr val="CB364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sng" strike="noStrike" cap="none" dirty="0">
                <a:solidFill>
                  <a:srgbClr val="CB3646"/>
                </a:solidFill>
                <a:latin typeface="Calibri"/>
                <a:ea typeface="Calibri"/>
                <a:cs typeface="Calibri"/>
                <a:sym typeface="Calibri"/>
              </a:rPr>
              <a:t> 深受感动。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0"/>
          <p:cNvSpPr txBox="1">
            <a:spLocks noGrp="1"/>
          </p:cNvSpPr>
          <p:nvPr>
            <p:ph type="title"/>
          </p:nvPr>
        </p:nvSpPr>
        <p:spPr>
          <a:xfrm>
            <a:off x="1097280" y="0"/>
            <a:ext cx="10058401" cy="173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活动三：重述文章Recap(1)</a:t>
            </a:r>
            <a:endParaRPr/>
          </a:p>
        </p:txBody>
      </p:sp>
      <p:sp>
        <p:nvSpPr>
          <p:cNvPr id="239" name="Google Shape;239;p30"/>
          <p:cNvSpPr txBox="1">
            <a:spLocks noGrp="1"/>
          </p:cNvSpPr>
          <p:nvPr>
            <p:ph type="body" idx="1"/>
          </p:nvPr>
        </p:nvSpPr>
        <p:spPr>
          <a:xfrm>
            <a:off x="1097280" y="1858434"/>
            <a:ext cx="10303223" cy="4203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In-class Discussion:</a:t>
            </a:r>
            <a:endParaRPr sz="2400" b="1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None/>
            </a:pPr>
            <a:endParaRPr sz="2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Q1. 你在 Handout 4上记下来了什么问题? 你现在能回答这些问题了吗？你的答案是什么？</a:t>
            </a:r>
            <a:endParaRPr sz="2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None/>
            </a:pPr>
            <a:endParaRPr sz="2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None/>
            </a:pPr>
            <a:endParaRPr sz="2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Q2. 这篇文章是不是按照时间的</a:t>
            </a:r>
            <a:r>
              <a:rPr lang="en-US" sz="24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先后</a:t>
            </a: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顺序写的? 如果不是，那它的顺序是什么样的？</a:t>
            </a:r>
            <a:endParaRPr sz="2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30"/>
          <p:cNvSpPr txBox="1">
            <a:spLocks noGrp="1"/>
          </p:cNvSpPr>
          <p:nvPr>
            <p:ph type="sldNum" idx="12"/>
          </p:nvPr>
        </p:nvSpPr>
        <p:spPr>
          <a:xfrm>
            <a:off x="9900456" y="6526796"/>
            <a:ext cx="1312027" cy="231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1"/>
          <p:cNvSpPr txBox="1">
            <a:spLocks noGrp="1"/>
          </p:cNvSpPr>
          <p:nvPr>
            <p:ph type="title"/>
          </p:nvPr>
        </p:nvSpPr>
        <p:spPr>
          <a:xfrm>
            <a:off x="1097280" y="0"/>
            <a:ext cx="10058401" cy="173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活动三：重述文章Recap(2)</a:t>
            </a:r>
            <a:endParaRPr/>
          </a:p>
        </p:txBody>
      </p:sp>
      <p:sp>
        <p:nvSpPr>
          <p:cNvPr id="246" name="Google Shape;246;p31"/>
          <p:cNvSpPr txBox="1">
            <a:spLocks noGrp="1"/>
          </p:cNvSpPr>
          <p:nvPr>
            <p:ph type="body" idx="1"/>
          </p:nvPr>
        </p:nvSpPr>
        <p:spPr>
          <a:xfrm>
            <a:off x="259432" y="2824973"/>
            <a:ext cx="7265055" cy="3508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58800" marR="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+mj-lt"/>
              <a:buAutoNum type="arabicPeriod"/>
            </a:pPr>
            <a:r>
              <a:rPr lang="en-US" sz="2400" b="0" i="0" u="none" strike="noStrike" cap="none">
                <a:solidFill>
                  <a:schemeClr val="tx1">
                    <a:lumMod val="75000"/>
                    <a:lumOff val="25000"/>
                  </a:schemeClr>
                </a:solidFill>
                <a:latin typeface="Kai" charset="-122"/>
                <a:ea typeface="Kai" charset="-122"/>
                <a:cs typeface="Kai" charset="-122"/>
                <a:sym typeface="Calibri"/>
              </a:rPr>
              <a:t>这一幕不但让现场无数的韩国观众激动万分</a:t>
            </a:r>
            <a:r>
              <a:rPr lang="en-U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Kai" charset="-122"/>
                <a:ea typeface="Kai" charset="-122"/>
                <a:cs typeface="Kai" charset="-122"/>
                <a:sym typeface="Calibri"/>
              </a:rPr>
              <a:t>，也让全世界爱好和平的人们深受感动。</a:t>
            </a:r>
            <a:endParaRPr sz="24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Kai" charset="-122"/>
              <a:ea typeface="Kai" charset="-122"/>
              <a:cs typeface="Kai" charset="-122"/>
              <a:sym typeface="Calibri"/>
            </a:endParaRPr>
          </a:p>
          <a:p>
            <a:pPr marL="558800" marR="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+mj-lt"/>
              <a:buAutoNum type="arabicPeriod"/>
            </a:pPr>
            <a:r>
              <a:rPr lang="en-U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Kai" charset="-122"/>
                <a:ea typeface="Kai" charset="-122"/>
                <a:cs typeface="Kai" charset="-122"/>
                <a:sym typeface="Calibri"/>
              </a:rPr>
              <a:t>这也许就是体育和奥林匹克精神。    </a:t>
            </a:r>
            <a:endParaRPr sz="24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Kai" charset="-122"/>
              <a:ea typeface="Kai" charset="-122"/>
              <a:cs typeface="Kai" charset="-122"/>
              <a:sym typeface="Calibri"/>
            </a:endParaRPr>
          </a:p>
          <a:p>
            <a:pPr marL="558800" marR="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+mj-lt"/>
              <a:buAutoNum type="arabicPeriod"/>
            </a:pPr>
            <a:r>
              <a:rPr lang="en-U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Kai" charset="-122"/>
                <a:ea typeface="Kai" charset="-122"/>
                <a:cs typeface="Kai" charset="-122"/>
                <a:sym typeface="Calibri"/>
              </a:rPr>
              <a:t>冬奥会开幕式，韩朝手牵手</a:t>
            </a:r>
            <a:endParaRPr sz="24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Kai" charset="-122"/>
              <a:ea typeface="Kai" charset="-122"/>
              <a:cs typeface="Kai" charset="-122"/>
              <a:sym typeface="Calibri"/>
            </a:endParaRPr>
          </a:p>
          <a:p>
            <a:pPr marL="558800" marR="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+mj-lt"/>
              <a:buAutoNum type="arabicPeriod"/>
            </a:pPr>
            <a:r>
              <a:rPr lang="en-US" altLang="zh-CN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Kai" charset="-122"/>
                <a:ea typeface="Kai" charset="-122"/>
                <a:cs typeface="Kai" charset="-122"/>
                <a:sym typeface="Calibri"/>
              </a:rPr>
              <a:t>(</a:t>
            </a:r>
            <a:r>
              <a:rPr lang="en-U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Kai" charset="-122"/>
                <a:ea typeface="Kai" charset="-122"/>
                <a:cs typeface="Kai" charset="-122"/>
                <a:sym typeface="Calibri"/>
              </a:rPr>
              <a:t>虽然不容易，可是</a:t>
            </a:r>
            <a:r>
              <a:rPr lang="en-US" altLang="zh-CN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Kai" charset="-122"/>
                <a:ea typeface="Kai" charset="-122"/>
                <a:cs typeface="Kai" charset="-122"/>
                <a:sym typeface="Calibri"/>
              </a:rPr>
              <a:t>)</a:t>
            </a:r>
            <a:r>
              <a:rPr lang="zh-CN" altLang="en-U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Kai" charset="-122"/>
                <a:ea typeface="Kai" charset="-122"/>
                <a:cs typeface="Kai" charset="-122"/>
                <a:sym typeface="Calibri"/>
              </a:rPr>
              <a:t> </a:t>
            </a:r>
            <a:r>
              <a:rPr lang="en-U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Kai" charset="-122"/>
                <a:ea typeface="Kai" charset="-122"/>
                <a:cs typeface="Kai" charset="-122"/>
                <a:sym typeface="Calibri"/>
              </a:rPr>
              <a:t>现在，这个梦想终于实现了。</a:t>
            </a:r>
            <a:endParaRPr sz="24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Kai" charset="-122"/>
              <a:ea typeface="Kai" charset="-122"/>
              <a:cs typeface="Kai" charset="-122"/>
              <a:sym typeface="Calibri"/>
            </a:endParaRPr>
          </a:p>
          <a:p>
            <a:pPr marL="558800" marR="0" lvl="0" indent="-457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+mj-lt"/>
              <a:buAutoNum type="arabicPeriod"/>
            </a:pPr>
            <a:r>
              <a:rPr lang="en-US" sz="2400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Kai" charset="-122"/>
                <a:ea typeface="Kai" charset="-122"/>
                <a:cs typeface="Kai" charset="-122"/>
                <a:sym typeface="Calibri"/>
              </a:rPr>
              <a:t>这一刻人们心中温暖早已战胜了这里冬季的严寒。</a:t>
            </a:r>
            <a:endParaRPr sz="2400" b="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Kai" charset="-122"/>
              <a:ea typeface="Kai" charset="-122"/>
              <a:cs typeface="Kai" charset="-122"/>
              <a:sym typeface="Calibri"/>
            </a:endParaRPr>
          </a:p>
        </p:txBody>
      </p:sp>
      <p:sp>
        <p:nvSpPr>
          <p:cNvPr id="247" name="Google Shape;247;p31"/>
          <p:cNvSpPr txBox="1">
            <a:spLocks noGrp="1"/>
          </p:cNvSpPr>
          <p:nvPr>
            <p:ph type="sldNum" idx="12"/>
          </p:nvPr>
        </p:nvSpPr>
        <p:spPr>
          <a:xfrm>
            <a:off x="9900456" y="6526796"/>
            <a:ext cx="1312027" cy="231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/>
          </a:p>
        </p:txBody>
      </p:sp>
      <p:sp>
        <p:nvSpPr>
          <p:cNvPr id="248" name="Google Shape;248;p31"/>
          <p:cNvSpPr/>
          <p:nvPr/>
        </p:nvSpPr>
        <p:spPr>
          <a:xfrm>
            <a:off x="1094191" y="1782127"/>
            <a:ext cx="10061489" cy="872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10160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B38"/>
              </a:buClr>
              <a:buSzPts val="2000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Q3a. 你觉得下面这些句子是什么意思? 把这些句子按照语意排序。</a:t>
            </a:r>
            <a:endParaRPr sz="2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01600"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Q3b. </a:t>
            </a:r>
            <a:r>
              <a:rPr lang="zh-TW" alt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你认为作者想要告诉我们什么</a:t>
            </a:r>
            <a:r>
              <a:rPr lang="zh-CN" alt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？ </a:t>
            </a:r>
            <a:r>
              <a:rPr lang="zh-TW" alt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你同意她的看法吗</a:t>
            </a:r>
            <a:r>
              <a:rPr lang="zh-CN" alt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？</a:t>
            </a:r>
            <a:endParaRPr sz="1600" dirty="0"/>
          </a:p>
        </p:txBody>
      </p:sp>
      <p:sp>
        <p:nvSpPr>
          <p:cNvPr id="249" name="Google Shape;249;p31"/>
          <p:cNvSpPr/>
          <p:nvPr/>
        </p:nvSpPr>
        <p:spPr>
          <a:xfrm>
            <a:off x="7725069" y="2824973"/>
            <a:ext cx="4350774" cy="3229896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chemeClr val="accent6">
                    <a:lumMod val="50000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         冬奥会开幕式，韩朝手牵手。这一刻人们心中温暖早已战胜了这里冬季的严寒。（虽然不容易，可是）现在，这个梦想终于实现了。这一幕不但让现场无数的韩国观众激动万分，也让全世界爱好和平的人们深受感动。这也许就是体育和奥林匹克精神。</a:t>
            </a:r>
            <a:endParaRPr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>
            <a:spLocks noGrp="1"/>
          </p:cNvSpPr>
          <p:nvPr>
            <p:ph type="title"/>
          </p:nvPr>
        </p:nvSpPr>
        <p:spPr>
          <a:xfrm>
            <a:off x="1097280" y="0"/>
            <a:ext cx="10058401" cy="173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Daily Objectives:</a:t>
            </a:r>
            <a:endParaRPr sz="2400" b="1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4"/>
          <p:cNvSpPr txBox="1">
            <a:spLocks noGrp="1"/>
          </p:cNvSpPr>
          <p:nvPr>
            <p:ph type="body" idx="1"/>
          </p:nvPr>
        </p:nvSpPr>
        <p:spPr>
          <a:xfrm>
            <a:off x="1097280" y="1845735"/>
            <a:ext cx="10058401" cy="4463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 this lesson, we will read an article (</a:t>
            </a:r>
            <a:r>
              <a:rPr lang="en-US" dirty="0"/>
              <a:t>a piece of n</a:t>
            </a:r>
            <a:r>
              <a:rPr lang="en-US" sz="2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ews) for three times. By the multiple readings, you can </a:t>
            </a:r>
            <a:endParaRPr sz="20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- To actively and consciously apply higher-level reading strategies (think-aloud protocol) so as to become an independent learner; </a:t>
            </a:r>
            <a:endParaRPr sz="20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- To </a:t>
            </a:r>
            <a:r>
              <a:rPr lang="en-US" dirty="0"/>
              <a:t>explain </a:t>
            </a:r>
            <a:r>
              <a:rPr lang="en-US" sz="2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author’s intention and the purpose of the article;</a:t>
            </a:r>
            <a:endParaRPr sz="20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- To address the questions about the news. </a:t>
            </a:r>
            <a:endParaRPr sz="20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None/>
            </a:pPr>
            <a:endParaRPr sz="20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None/>
            </a:pPr>
            <a:endParaRPr sz="20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9900456" y="6526796"/>
            <a:ext cx="1312027" cy="231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2"/>
          <p:cNvSpPr txBox="1">
            <a:spLocks noGrp="1"/>
          </p:cNvSpPr>
          <p:nvPr>
            <p:ph type="title"/>
          </p:nvPr>
        </p:nvSpPr>
        <p:spPr>
          <a:xfrm>
            <a:off x="1097280" y="0"/>
            <a:ext cx="10058401" cy="173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作业：Assignment</a:t>
            </a:r>
            <a:endParaRPr/>
          </a:p>
        </p:txBody>
      </p:sp>
      <p:sp>
        <p:nvSpPr>
          <p:cNvPr id="255" name="Google Shape;255;p32"/>
          <p:cNvSpPr txBox="1">
            <a:spLocks noGrp="1"/>
          </p:cNvSpPr>
          <p:nvPr>
            <p:ph type="body" idx="1"/>
          </p:nvPr>
        </p:nvSpPr>
        <p:spPr>
          <a:xfrm>
            <a:off x="1097280" y="2169584"/>
            <a:ext cx="10058401" cy="2935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Required Essay</a:t>
            </a:r>
            <a:r>
              <a:rPr lang="zh-CN" altLang="en-US" sz="2400" dirty="0"/>
              <a:t>：</a:t>
            </a:r>
            <a:r>
              <a:rPr lang="en-US" sz="2400" dirty="0"/>
              <a:t>Refer to Q3a and Q3b on Page 1 (Step 1). Summarize the reading in your own words, and express your own view. </a:t>
            </a:r>
            <a:endParaRPr lang="zh-CN" altLang="en-US" sz="2400" dirty="0"/>
          </a:p>
          <a:p>
            <a:pPr lvl="0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Optional extended cultural reading</a:t>
            </a:r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US" sz="2400" dirty="0"/>
              <a:t> Read the article </a:t>
            </a:r>
            <a:r>
              <a:rPr lang="en-US" sz="2400" i="1" dirty="0"/>
              <a:t>How Ping-Pong Diplomacy Thawed the Cold War </a:t>
            </a:r>
            <a:r>
              <a:rPr lang="en-US" sz="2400" dirty="0"/>
              <a:t>(</a:t>
            </a:r>
            <a:r>
              <a:rPr lang="en-US" sz="2400" dirty="0">
                <a:hlinkClick r:id="rId3"/>
              </a:rPr>
              <a:t>https://www.history.com/news/ping-pong-diplomacy</a:t>
            </a:r>
            <a:r>
              <a:rPr lang="en-US" sz="2400" dirty="0"/>
              <a:t>). </a:t>
            </a:r>
            <a:endParaRPr lang="zh-CN" altLang="en-US" sz="2400" dirty="0"/>
          </a:p>
          <a:p>
            <a:pPr marL="571500" indent="-342900">
              <a:spcBef>
                <a:spcPts val="0"/>
              </a:spcBef>
            </a:pPr>
            <a:endParaRPr sz="2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32"/>
          <p:cNvSpPr txBox="1">
            <a:spLocks noGrp="1"/>
          </p:cNvSpPr>
          <p:nvPr>
            <p:ph type="sldNum" idx="12"/>
          </p:nvPr>
        </p:nvSpPr>
        <p:spPr>
          <a:xfrm>
            <a:off x="9900456" y="6526796"/>
            <a:ext cx="1312027" cy="231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>
            <a:spLocks noGrp="1"/>
          </p:cNvSpPr>
          <p:nvPr>
            <p:ph type="title"/>
          </p:nvPr>
        </p:nvSpPr>
        <p:spPr>
          <a:xfrm>
            <a:off x="1097280" y="0"/>
            <a:ext cx="10058401" cy="173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0" i="0" u="none" strike="noStrike" cap="none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暖身</a:t>
            </a:r>
            <a:r>
              <a:rPr lang="zh-TW" altLang="en-US" sz="4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活动</a:t>
            </a:r>
            <a:r>
              <a:rPr lang="zh-CN" altLang="en-US" sz="4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dirty="0"/>
          </a:p>
        </p:txBody>
      </p:sp>
      <p:sp>
        <p:nvSpPr>
          <p:cNvPr id="96" name="Google Shape;96;p15"/>
          <p:cNvSpPr txBox="1">
            <a:spLocks noGrp="1"/>
          </p:cNvSpPr>
          <p:nvPr>
            <p:ph type="body" idx="1"/>
          </p:nvPr>
        </p:nvSpPr>
        <p:spPr>
          <a:xfrm>
            <a:off x="1120544" y="2009542"/>
            <a:ext cx="9660719" cy="5012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None/>
            </a:pPr>
            <a:endParaRPr sz="20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5"/>
          <p:cNvSpPr txBox="1">
            <a:spLocks noGrp="1"/>
          </p:cNvSpPr>
          <p:nvPr>
            <p:ph type="sldNum" idx="12"/>
          </p:nvPr>
        </p:nvSpPr>
        <p:spPr>
          <a:xfrm>
            <a:off x="9900456" y="6526796"/>
            <a:ext cx="1312027" cy="231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/>
          </a:p>
        </p:txBody>
      </p:sp>
      <p:pic>
        <p:nvPicPr>
          <p:cNvPr id="98" name="Google Shape;98;p15"/>
          <p:cNvPicPr preferRelativeResize="0"/>
          <p:nvPr/>
        </p:nvPicPr>
        <p:blipFill rotWithShape="1">
          <a:blip r:embed="rId3">
            <a:alphaModFix/>
          </a:blip>
          <a:srcRect l="53833" r="2656" b="2656"/>
          <a:stretch/>
        </p:blipFill>
        <p:spPr>
          <a:xfrm>
            <a:off x="515044" y="1993572"/>
            <a:ext cx="3397012" cy="4282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>
            <a:alphaModFix/>
          </a:blip>
          <a:srcRect t="12698"/>
          <a:stretch/>
        </p:blipFill>
        <p:spPr>
          <a:xfrm>
            <a:off x="3990775" y="2008666"/>
            <a:ext cx="3341899" cy="4261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>
            <a:alphaModFix/>
          </a:blip>
          <a:srcRect t="6854" b="4567"/>
          <a:stretch/>
        </p:blipFill>
        <p:spPr>
          <a:xfrm>
            <a:off x="7435366" y="2035631"/>
            <a:ext cx="3208105" cy="4270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5"/>
          <p:cNvSpPr txBox="1"/>
          <p:nvPr/>
        </p:nvSpPr>
        <p:spPr>
          <a:xfrm>
            <a:off x="4340800" y="6526800"/>
            <a:ext cx="2439000" cy="38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/>
              <a:t>https://goo.gl/images/XPyKPE</a:t>
            </a: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title"/>
          </p:nvPr>
        </p:nvSpPr>
        <p:spPr>
          <a:xfrm>
            <a:off x="1147812" y="24680"/>
            <a:ext cx="10058401" cy="173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活动一：初读文章First</a:t>
            </a:r>
            <a:r>
              <a:rPr lang="en-US" sz="4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Reading(1)</a:t>
            </a:r>
            <a:endParaRPr sz="48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Activity 1: First Reading</a:t>
            </a:r>
            <a:endParaRPr dirty="0"/>
          </a:p>
        </p:txBody>
      </p:sp>
      <p:sp>
        <p:nvSpPr>
          <p:cNvPr id="107" name="Google Shape;107;p16"/>
          <p:cNvSpPr txBox="1">
            <a:spLocks noGrp="1"/>
          </p:cNvSpPr>
          <p:nvPr>
            <p:ph type="body" idx="1"/>
          </p:nvPr>
        </p:nvSpPr>
        <p:spPr>
          <a:xfrm>
            <a:off x="1147812" y="2018495"/>
            <a:ext cx="10058401" cy="5012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B38"/>
              </a:buClr>
              <a:buSzPts val="2400"/>
              <a:buFont typeface="Trebuchet MS"/>
              <a:buChar char=" "/>
            </a:pPr>
            <a:r>
              <a:rPr lang="en-US" sz="2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Objective:</a:t>
            </a:r>
            <a:endParaRPr sz="2400" b="1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400"/>
              <a:buFont typeface="Trebuchet MS"/>
              <a:buChar char=" "/>
            </a:pPr>
            <a:r>
              <a:rPr lang="en-US"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To develop a general understanding of the article and come up with some general questions.</a:t>
            </a:r>
            <a:endParaRPr sz="24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None/>
            </a:pPr>
            <a:endParaRPr sz="20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None/>
            </a:pPr>
            <a:endParaRPr sz="20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None/>
            </a:pPr>
            <a:endParaRPr sz="20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None/>
            </a:pPr>
            <a:endParaRPr sz="20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None/>
            </a:pPr>
            <a:endParaRPr sz="20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None/>
            </a:pPr>
            <a:endParaRPr sz="20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None/>
            </a:pPr>
            <a:endParaRPr sz="20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None/>
            </a:pPr>
            <a:endParaRPr sz="20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None/>
            </a:pPr>
            <a:endParaRPr sz="20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6"/>
          <p:cNvSpPr txBox="1">
            <a:spLocks noGrp="1"/>
          </p:cNvSpPr>
          <p:nvPr>
            <p:ph type="sldNum" idx="12"/>
          </p:nvPr>
        </p:nvSpPr>
        <p:spPr>
          <a:xfrm>
            <a:off x="9900456" y="6526796"/>
            <a:ext cx="1312027" cy="231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/>
          </a:p>
        </p:txBody>
      </p:sp>
      <p:pic>
        <p:nvPicPr>
          <p:cNvPr id="109" name="Google Shape;109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00097" y="3479835"/>
            <a:ext cx="9347346" cy="27284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>
            <a:spLocks noGrp="1"/>
          </p:cNvSpPr>
          <p:nvPr>
            <p:ph type="title"/>
          </p:nvPr>
        </p:nvSpPr>
        <p:spPr>
          <a:xfrm>
            <a:off x="1097280" y="0"/>
            <a:ext cx="10058401" cy="1607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活动一：初读文章First Reading(1)</a:t>
            </a:r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body" idx="1"/>
          </p:nvPr>
        </p:nvSpPr>
        <p:spPr>
          <a:xfrm>
            <a:off x="8012111" y="1868603"/>
            <a:ext cx="3637173" cy="4623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5W questions can you ask about the article?</a:t>
            </a:r>
            <a:endParaRPr sz="2400" b="0" i="0" u="none" strike="noStrike" cap="none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None/>
            </a:pPr>
            <a:endParaRPr sz="2400" b="0" i="0" u="none" strike="noStrike" cap="none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rebuchet MS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Can you answer your peer’s questions?</a:t>
            </a:r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sldNum" idx="12"/>
          </p:nvPr>
        </p:nvSpPr>
        <p:spPr>
          <a:xfrm>
            <a:off x="9900456" y="6526796"/>
            <a:ext cx="1312027" cy="231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/>
          </a:p>
        </p:txBody>
      </p:sp>
      <p:pic>
        <p:nvPicPr>
          <p:cNvPr id="117" name="Google Shape;11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8824" y="1870918"/>
            <a:ext cx="6489879" cy="4337403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7"/>
          <p:cNvSpPr txBox="1"/>
          <p:nvPr/>
        </p:nvSpPr>
        <p:spPr>
          <a:xfrm>
            <a:off x="3521000" y="6357500"/>
            <a:ext cx="2983500" cy="4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https://goo.gl/images/jjoxgA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>
            <a:spLocks noGrp="1"/>
          </p:cNvSpPr>
          <p:nvPr>
            <p:ph type="title"/>
          </p:nvPr>
        </p:nvSpPr>
        <p:spPr>
          <a:xfrm>
            <a:off x="1097280" y="0"/>
            <a:ext cx="10058401" cy="173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活动二：再读文章Second</a:t>
            </a:r>
            <a:r>
              <a:rPr lang="en-US" sz="4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Reading(1)</a:t>
            </a:r>
            <a:endParaRPr sz="48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8"/>
          <p:cNvSpPr txBox="1">
            <a:spLocks noGrp="1"/>
          </p:cNvSpPr>
          <p:nvPr>
            <p:ph type="body" idx="1"/>
          </p:nvPr>
        </p:nvSpPr>
        <p:spPr>
          <a:xfrm>
            <a:off x="1097280" y="2007967"/>
            <a:ext cx="10058401" cy="4112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B38"/>
              </a:buClr>
              <a:buSzPts val="2400"/>
              <a:buFont typeface="Trebuchet MS"/>
              <a:buChar char=" "/>
            </a:pPr>
            <a:r>
              <a:rPr lang="en-US" sz="2400" b="1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Objectives:</a:t>
            </a:r>
            <a:endParaRPr sz="2400" b="1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400"/>
              <a:buFont typeface="Trebuchet MS"/>
              <a:buChar char=" "/>
            </a:pPr>
            <a:r>
              <a:rPr lang="en-US" sz="2400" b="0" i="0" u="none" strike="noStrike" cap="none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深度理解：To</a:t>
            </a: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develop an in-depth understanding of the article (literally and reading between lines);</a:t>
            </a: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400"/>
              <a:buFont typeface="Trebuchet MS"/>
              <a:buChar char=" "/>
            </a:pPr>
            <a:endParaRPr sz="2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400"/>
              <a:buFont typeface="Trebuchet MS"/>
              <a:buChar char=" "/>
            </a:pPr>
            <a:r>
              <a:rPr lang="en-US" sz="2400" b="0" i="0" u="none" strike="noStrike" cap="none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独立的阅读者：To</a:t>
            </a: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actively and consciously apply higher-level reading strategies (Think-aloud protocol) so as to become an independent learner.</a:t>
            </a:r>
            <a:endParaRPr dirty="0"/>
          </a:p>
        </p:txBody>
      </p:sp>
      <p:sp>
        <p:nvSpPr>
          <p:cNvPr id="125" name="Google Shape;125;p18"/>
          <p:cNvSpPr txBox="1">
            <a:spLocks noGrp="1"/>
          </p:cNvSpPr>
          <p:nvPr>
            <p:ph type="sldNum" idx="12"/>
          </p:nvPr>
        </p:nvSpPr>
        <p:spPr>
          <a:xfrm>
            <a:off x="9900456" y="6526796"/>
            <a:ext cx="1312027" cy="231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>
            <a:spLocks noGrp="1"/>
          </p:cNvSpPr>
          <p:nvPr>
            <p:ph type="title"/>
          </p:nvPr>
        </p:nvSpPr>
        <p:spPr>
          <a:xfrm>
            <a:off x="1097280" y="0"/>
            <a:ext cx="10058401" cy="173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0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活动二：再读文章Second</a:t>
            </a:r>
            <a:r>
              <a:rPr lang="en-US" sz="4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Reading(2)</a:t>
            </a:r>
            <a:endParaRPr dirty="0"/>
          </a:p>
        </p:txBody>
      </p:sp>
      <p:sp>
        <p:nvSpPr>
          <p:cNvPr id="132" name="Google Shape;132;p19"/>
          <p:cNvSpPr txBox="1">
            <a:spLocks noGrp="1"/>
          </p:cNvSpPr>
          <p:nvPr>
            <p:ph type="sldNum" idx="12"/>
          </p:nvPr>
        </p:nvSpPr>
        <p:spPr>
          <a:xfrm>
            <a:off x="9900456" y="6526796"/>
            <a:ext cx="1312027" cy="231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/>
          </a:p>
        </p:txBody>
      </p:sp>
      <p:pic>
        <p:nvPicPr>
          <p:cNvPr id="133" name="Google Shape;133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59095" y="1922815"/>
            <a:ext cx="9110506" cy="4250467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9"/>
          <p:cNvSpPr/>
          <p:nvPr/>
        </p:nvSpPr>
        <p:spPr>
          <a:xfrm>
            <a:off x="9752483" y="6442766"/>
            <a:ext cx="1221032" cy="307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latin typeface="Helvetica Neue"/>
                <a:ea typeface="Helvetica Neue"/>
                <a:cs typeface="Helvetica Neue"/>
                <a:sym typeface="Helvetica Neue"/>
              </a:rPr>
              <a:t>1st Paragraph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>
            <a:spLocks noGrp="1"/>
          </p:cNvSpPr>
          <p:nvPr>
            <p:ph type="title"/>
          </p:nvPr>
        </p:nvSpPr>
        <p:spPr>
          <a:xfrm>
            <a:off x="1097280" y="0"/>
            <a:ext cx="10058401" cy="173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活动二：再读文章Second Reading(3)</a:t>
            </a:r>
            <a:endParaRPr/>
          </a:p>
        </p:txBody>
      </p:sp>
      <p:sp>
        <p:nvSpPr>
          <p:cNvPr id="140" name="Google Shape;140;p20"/>
          <p:cNvSpPr txBox="1">
            <a:spLocks noGrp="1"/>
          </p:cNvSpPr>
          <p:nvPr>
            <p:ph type="body" idx="1"/>
          </p:nvPr>
        </p:nvSpPr>
        <p:spPr>
          <a:xfrm>
            <a:off x="1154081" y="2023434"/>
            <a:ext cx="10058402" cy="4200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Q1. </a:t>
            </a:r>
            <a:r>
              <a:rPr lang="en-US" sz="2400" b="0" i="0" u="none" strike="noStrike" cap="none" dirty="0">
                <a:solidFill>
                  <a:srgbClr val="3F3F3F"/>
                </a:solidFill>
                <a:latin typeface="Kai" charset="-122"/>
                <a:ea typeface="Kai" charset="-122"/>
                <a:cs typeface="Kai" charset="-122"/>
                <a:sym typeface="Calibri"/>
              </a:rPr>
              <a:t>”</a:t>
            </a:r>
            <a:r>
              <a:rPr lang="en-US" sz="2400" b="0" i="0" u="none" strike="noStrike" cap="none" dirty="0" err="1">
                <a:solidFill>
                  <a:srgbClr val="3F3F3F"/>
                </a:solidFill>
                <a:latin typeface="Kai" charset="-122"/>
                <a:ea typeface="Kai" charset="-122"/>
                <a:cs typeface="Kai" charset="-122"/>
                <a:sym typeface="Calibri"/>
              </a:rPr>
              <a:t>在韩国平昌“中的“平昌”可能是</a:t>
            </a:r>
            <a:r>
              <a:rPr lang="en-US" sz="2400" b="0" i="0" u="none" strike="noStrike" cap="none" dirty="0">
                <a:solidFill>
                  <a:srgbClr val="3F3F3F"/>
                </a:solidFill>
                <a:latin typeface="Kai" charset="-122"/>
                <a:ea typeface="Kai" charset="-122"/>
                <a:cs typeface="Kai" charset="-122"/>
                <a:sym typeface="Calibri"/>
              </a:rPr>
              <a:t>：</a:t>
            </a:r>
            <a:endParaRPr sz="2400" b="0" i="0" u="none" strike="noStrike" cap="none" dirty="0">
              <a:solidFill>
                <a:srgbClr val="3F3F3F"/>
              </a:solidFill>
              <a:latin typeface="Kai" charset="-122"/>
              <a:ea typeface="Kai" charset="-122"/>
              <a:cs typeface="Kai" charset="-122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             a. a South Korean person    </a:t>
            </a:r>
            <a:endParaRPr sz="2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             b. a North Korean person    </a:t>
            </a:r>
            <a:endParaRPr sz="2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             </a:t>
            </a:r>
            <a:r>
              <a:rPr lang="en-US" altLang="zh-CN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c.</a:t>
            </a:r>
            <a:r>
              <a:rPr lang="zh-CN" alt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altLang="zh-CN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zh-CN" alt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altLang="zh-CN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city</a:t>
            </a:r>
            <a:endParaRPr sz="2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             d. a country</a:t>
            </a:r>
            <a:endParaRPr sz="2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None/>
            </a:pPr>
            <a:endParaRPr sz="2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20"/>
          <p:cNvSpPr txBox="1">
            <a:spLocks noGrp="1"/>
          </p:cNvSpPr>
          <p:nvPr>
            <p:ph type="sldNum" idx="12"/>
          </p:nvPr>
        </p:nvSpPr>
        <p:spPr>
          <a:xfrm>
            <a:off x="9900456" y="6526796"/>
            <a:ext cx="1312027" cy="231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/>
          </a:p>
        </p:txBody>
      </p:sp>
      <p:sp>
        <p:nvSpPr>
          <p:cNvPr id="143" name="Google Shape;143;p20"/>
          <p:cNvSpPr/>
          <p:nvPr/>
        </p:nvSpPr>
        <p:spPr>
          <a:xfrm>
            <a:off x="4023247" y="4623333"/>
            <a:ext cx="3232960" cy="78932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accent6">
                    <a:lumMod val="50000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Answer :</a:t>
            </a:r>
            <a:r>
              <a:rPr lang="en-US" sz="3200" b="0" i="0" u="none" strike="noStrike" cap="none" dirty="0">
                <a:solidFill>
                  <a:schemeClr val="accent6">
                    <a:lumMod val="50000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3200" b="0" i="0" u="none" strike="noStrike" cap="none" dirty="0">
                <a:solidFill>
                  <a:srgbClr val="CB3646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1"/>
          <p:cNvSpPr txBox="1">
            <a:spLocks noGrp="1"/>
          </p:cNvSpPr>
          <p:nvPr>
            <p:ph type="title"/>
          </p:nvPr>
        </p:nvSpPr>
        <p:spPr>
          <a:xfrm>
            <a:off x="1097280" y="0"/>
            <a:ext cx="10058401" cy="173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0" i="0" u="none" strike="noStrike" cap="non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活动二：再读文章Second Reading(4)</a:t>
            </a:r>
            <a:endParaRPr/>
          </a:p>
        </p:txBody>
      </p:sp>
      <p:sp>
        <p:nvSpPr>
          <p:cNvPr id="149" name="Google Shape;149;p21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1" cy="5012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marR="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Q2. </a:t>
            </a:r>
            <a:r>
              <a:rPr lang="en-US" sz="2800" b="0" i="0" u="none" strike="noStrike" cap="none" dirty="0">
                <a:solidFill>
                  <a:srgbClr val="3F3F3F"/>
                </a:solidFill>
                <a:latin typeface="Kai" charset="-122"/>
                <a:ea typeface="Kai" charset="-122"/>
                <a:cs typeface="Kai" charset="-122"/>
                <a:sym typeface="Calibri"/>
              </a:rPr>
              <a:t>“当熟悉的朝鲜民歌《阿里郎》</a:t>
            </a:r>
            <a:r>
              <a:rPr lang="en-US" sz="2800" b="0" i="0" u="sng" strike="noStrike" cap="none" dirty="0">
                <a:solidFill>
                  <a:srgbClr val="3F3F3F"/>
                </a:solidFill>
                <a:latin typeface="Kai" charset="-122"/>
                <a:ea typeface="Kai" charset="-122"/>
                <a:cs typeface="Kai" charset="-122"/>
                <a:sym typeface="Calibri"/>
              </a:rPr>
              <a:t>响起</a:t>
            </a:r>
            <a:r>
              <a:rPr lang="en-US" sz="2800" b="0" i="0" u="none" strike="noStrike" cap="none" dirty="0">
                <a:solidFill>
                  <a:srgbClr val="3F3F3F"/>
                </a:solidFill>
                <a:latin typeface="Kai" charset="-122"/>
                <a:ea typeface="Kai" charset="-122"/>
                <a:cs typeface="Kai" charset="-122"/>
                <a:sym typeface="Calibri"/>
              </a:rPr>
              <a:t>时”，</a:t>
            </a:r>
            <a:r>
              <a:rPr lang="en-US" sz="2800" b="0" i="0" u="none" strike="noStrike" cap="none" dirty="0" err="1">
                <a:solidFill>
                  <a:srgbClr val="3F3F3F"/>
                </a:solidFill>
                <a:latin typeface="Kai" charset="-122"/>
                <a:ea typeface="Kai" charset="-122"/>
                <a:cs typeface="Kai" charset="-122"/>
                <a:sym typeface="Calibri"/>
              </a:rPr>
              <a:t>在这个句子里的“响起”是什么意思</a:t>
            </a:r>
            <a:r>
              <a:rPr lang="en-US" sz="2800" b="0" i="0" u="none" strike="noStrike" cap="none" dirty="0">
                <a:solidFill>
                  <a:srgbClr val="3F3F3F"/>
                </a:solidFill>
                <a:latin typeface="Kai" charset="-122"/>
                <a:ea typeface="Kai" charset="-122"/>
                <a:cs typeface="Kai" charset="-122"/>
                <a:sym typeface="Calibri"/>
              </a:rPr>
              <a:t>？</a:t>
            </a:r>
            <a:endParaRPr sz="2800" b="0" i="0" u="none" strike="noStrike" cap="none" dirty="0">
              <a:solidFill>
                <a:srgbClr val="3F3F3F"/>
              </a:solidFill>
              <a:latin typeface="Kai" charset="-122"/>
              <a:ea typeface="Kai" charset="-122"/>
              <a:cs typeface="Kai" charset="-122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      a. starts to play       </a:t>
            </a:r>
            <a:endParaRPr sz="28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      b. recall      </a:t>
            </a:r>
            <a:endParaRPr sz="28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      c. aloud      </a:t>
            </a:r>
            <a:endParaRPr sz="28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2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      d. make noise </a:t>
            </a:r>
            <a:endParaRPr sz="28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None/>
            </a:pPr>
            <a:endParaRPr sz="28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21"/>
          <p:cNvSpPr txBox="1">
            <a:spLocks noGrp="1"/>
          </p:cNvSpPr>
          <p:nvPr>
            <p:ph type="sldNum" idx="12"/>
          </p:nvPr>
        </p:nvSpPr>
        <p:spPr>
          <a:xfrm>
            <a:off x="9900456" y="6526796"/>
            <a:ext cx="1312027" cy="231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75" tIns="45675" rIns="45675" bIns="456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/>
          </a:p>
        </p:txBody>
      </p:sp>
      <p:sp>
        <p:nvSpPr>
          <p:cNvPr id="151" name="Google Shape;151;p21"/>
          <p:cNvSpPr/>
          <p:nvPr/>
        </p:nvSpPr>
        <p:spPr>
          <a:xfrm>
            <a:off x="6431824" y="4160097"/>
            <a:ext cx="3080886" cy="82485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45700" tIns="45700" rIns="45700" bIns="45700" anchor="ctr" anchorCtr="0">
            <a:noAutofit/>
          </a:bodyPr>
          <a:lstStyle/>
          <a:p>
            <a:pPr marL="457200" marR="0" lvl="0" indent="-355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B38"/>
              </a:buClr>
              <a:buSzPts val="2000"/>
              <a:buFont typeface="Trebuchet MS"/>
              <a:buChar char=" "/>
            </a:pPr>
            <a:r>
              <a:rPr lang="en-US" sz="3200" b="0" i="0" u="none" strike="noStrike" cap="none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Answer: </a:t>
            </a:r>
            <a:r>
              <a:rPr lang="en-US" sz="3200" b="0" i="0" u="none" strike="noStrike" cap="none" dirty="0">
                <a:solidFill>
                  <a:srgbClr val="CB3646"/>
                </a:solidFill>
                <a:latin typeface="Calibri"/>
                <a:ea typeface="Calibri"/>
                <a:cs typeface="Calibri"/>
                <a:sym typeface="Calibri"/>
              </a:rPr>
              <a:t>a.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1033</Words>
  <Application>Microsoft Macintosh PowerPoint</Application>
  <PresentationFormat>Widescreen</PresentationFormat>
  <Paragraphs>164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Kai</vt:lpstr>
      <vt:lpstr>宋体</vt:lpstr>
      <vt:lpstr>Arial</vt:lpstr>
      <vt:lpstr>Calibri</vt:lpstr>
      <vt:lpstr>Helvetica Neue</vt:lpstr>
      <vt:lpstr>Trebuchet MS</vt:lpstr>
      <vt:lpstr>Default</vt:lpstr>
      <vt:lpstr>Phase 4</vt:lpstr>
      <vt:lpstr>    Daily Objectives: </vt:lpstr>
      <vt:lpstr>暖身活动  </vt:lpstr>
      <vt:lpstr>活动一：初读文章First Reading(1)    Activity 1: First Reading</vt:lpstr>
      <vt:lpstr>活动一：初读文章First Reading(1)</vt:lpstr>
      <vt:lpstr>活动二：再读文章Second Reading(1)</vt:lpstr>
      <vt:lpstr>活动二：再读文章Second Reading(2)</vt:lpstr>
      <vt:lpstr>活动二：再读文章Second Reading(3)</vt:lpstr>
      <vt:lpstr>活动二：再读文章Second Reading(4)</vt:lpstr>
      <vt:lpstr>活动二：再读文章Second Reading(5)</vt:lpstr>
      <vt:lpstr>活动二：再读文章Second Reading(6)</vt:lpstr>
      <vt:lpstr>活动二：再读文章Second Reading(7)</vt:lpstr>
      <vt:lpstr>活动二：再读文章Second Reading(8)</vt:lpstr>
      <vt:lpstr>活动二：再读文章Second Reading(9)</vt:lpstr>
      <vt:lpstr>活动二：再读文章Second Reading(10)</vt:lpstr>
      <vt:lpstr>活动二：再读文章Second Reading(11)</vt:lpstr>
      <vt:lpstr>活动二：再读文章Second Reading(12)</vt:lpstr>
      <vt:lpstr>活动三：重述文章Recap(1)</vt:lpstr>
      <vt:lpstr>活动三：重述文章Recap(2)</vt:lpstr>
      <vt:lpstr>作业：Assignment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洪琳老师</dc:title>
  <cp:lastModifiedBy>Meng Yeh</cp:lastModifiedBy>
  <cp:revision>29</cp:revision>
  <dcterms:modified xsi:type="dcterms:W3CDTF">2019-03-30T22:51:45Z</dcterms:modified>
</cp:coreProperties>
</file>