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6"/>
  </p:notesMasterIdLst>
  <p:handoutMasterIdLst>
    <p:handoutMasterId r:id="rId37"/>
  </p:handoutMasterIdLst>
  <p:sldIdLst>
    <p:sldId id="277" r:id="rId2"/>
    <p:sldId id="282" r:id="rId3"/>
    <p:sldId id="301" r:id="rId4"/>
    <p:sldId id="285" r:id="rId5"/>
    <p:sldId id="284" r:id="rId6"/>
    <p:sldId id="289" r:id="rId7"/>
    <p:sldId id="286" r:id="rId8"/>
    <p:sldId id="291" r:id="rId9"/>
    <p:sldId id="308" r:id="rId10"/>
    <p:sldId id="335" r:id="rId11"/>
    <p:sldId id="338" r:id="rId12"/>
    <p:sldId id="336" r:id="rId13"/>
    <p:sldId id="337" r:id="rId14"/>
    <p:sldId id="309" r:id="rId15"/>
    <p:sldId id="310" r:id="rId16"/>
    <p:sldId id="339" r:id="rId17"/>
    <p:sldId id="342" r:id="rId18"/>
    <p:sldId id="340" r:id="rId19"/>
    <p:sldId id="292" r:id="rId20"/>
    <p:sldId id="311" r:id="rId21"/>
    <p:sldId id="315" r:id="rId22"/>
    <p:sldId id="328" r:id="rId23"/>
    <p:sldId id="317" r:id="rId24"/>
    <p:sldId id="332" r:id="rId25"/>
    <p:sldId id="334" r:id="rId26"/>
    <p:sldId id="333" r:id="rId27"/>
    <p:sldId id="321" r:id="rId28"/>
    <p:sldId id="296" r:id="rId29"/>
    <p:sldId id="325" r:id="rId30"/>
    <p:sldId id="297" r:id="rId31"/>
    <p:sldId id="330" r:id="rId32"/>
    <p:sldId id="331" r:id="rId33"/>
    <p:sldId id="305" r:id="rId34"/>
    <p:sldId id="312" r:id="rId35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20"/>
    <p:restoredTop sz="84557"/>
  </p:normalViewPr>
  <p:slideViewPr>
    <p:cSldViewPr snapToGrid="0" snapToObjects="1">
      <p:cViewPr varScale="1">
        <p:scale>
          <a:sx n="111" d="100"/>
          <a:sy n="111" d="100"/>
        </p:scale>
        <p:origin x="40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>
              <a:defRPr sz="1300"/>
            </a:lvl1pPr>
          </a:lstStyle>
          <a:p>
            <a:fld id="{5DB523F6-76E0-42AE-9314-F39080ADC954}" type="datetimeFigureOut">
              <a:rPr lang="en-US" smtClean="0"/>
              <a:t>1/7/19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r">
              <a:defRPr sz="1300"/>
            </a:lvl1pPr>
          </a:lstStyle>
          <a:p>
            <a:fld id="{818D082A-8C26-45EB-A988-D47B6E89EFF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008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5747" tIns="47873" rIns="95747" bIns="47873" rtlCol="0"/>
          <a:lstStyle>
            <a:lvl1pPr algn="r">
              <a:defRPr sz="1300"/>
            </a:lvl1pPr>
          </a:lstStyle>
          <a:p>
            <a:fld id="{E3DFA700-110E-6246-A9D3-9F3E08A467DE}" type="datetimeFigureOut">
              <a:rPr lang="en-US" smtClean="0"/>
              <a:t>1/7/19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47" tIns="47873" rIns="95747" bIns="4787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5747" tIns="47873" rIns="95747" bIns="4787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5747" tIns="47873" rIns="95747" bIns="47873" rtlCol="0" anchor="b"/>
          <a:lstStyle>
            <a:lvl1pPr algn="r">
              <a:defRPr sz="1300"/>
            </a:lvl1pPr>
          </a:lstStyle>
          <a:p>
            <a:fld id="{2A808756-6272-4541-BF8C-5D221624E1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693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7468">
              <a:defRPr/>
            </a:pPr>
            <a:r>
              <a:rPr lang="en-US" sz="1300" dirty="0"/>
              <a:t>Students will present their viewpoints in writing, integrating what they have read and discussed in class into an in-depth analysis report.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F0625-BD76-6249-BAEF-577EC350535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6368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F0625-BD76-6249-BAEF-577EC350535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1721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F0625-BD76-6249-BAEF-577EC350535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5155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F0625-BD76-6249-BAEF-577EC350535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7562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F0625-BD76-6249-BAEF-577EC350535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371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F0625-BD76-6249-BAEF-577EC350535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7615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F0625-BD76-6249-BAEF-577EC3505352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7296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F0625-BD76-6249-BAEF-577EC3505352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8310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F0625-BD76-6249-BAEF-577EC3505352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2868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F0625-BD76-6249-BAEF-577EC3505352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7760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F0625-BD76-6249-BAEF-577EC3505352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410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08756-6272-4541-BF8C-5D221624E12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5643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F0625-BD76-6249-BAEF-577EC3505352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2665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F0625-BD76-6249-BAEF-577EC3505352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294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F0625-BD76-6249-BAEF-577EC3505352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45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F0625-BD76-6249-BAEF-577EC3505352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1697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08756-6272-4541-BF8C-5D221624E12A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4823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b="1" dirty="0">
                <a:latin typeface="Kaiti TC" charset="-120"/>
                <a:ea typeface="Kaiti TC" charset="-120"/>
                <a:cs typeface="Kaiti TC" charset="-120"/>
              </a:rPr>
              <a:t>练习</a:t>
            </a:r>
            <a:r>
              <a:rPr lang="en-US" altLang="zh-CN" b="1" dirty="0">
                <a:latin typeface="Kaiti TC" charset="-120"/>
                <a:ea typeface="Kaiti TC" charset="-120"/>
                <a:cs typeface="Kaiti TC" charset="-120"/>
              </a:rPr>
              <a:t>5: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F0625-BD76-6249-BAEF-577EC3505352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6364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t" latinLnBrk="0" hangingPunct="1"/>
            <a:endParaRPr lang="zh-TW" alt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F0625-BD76-6249-BAEF-577EC3505352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8336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b="1" dirty="0">
                <a:latin typeface="Kaiti TC" charset="-120"/>
                <a:ea typeface="Kaiti TC" charset="-120"/>
                <a:cs typeface="Kaiti TC" charset="-120"/>
              </a:rPr>
              <a:t>练习</a:t>
            </a:r>
            <a:r>
              <a:rPr lang="en-US" altLang="zh-CN" b="1" dirty="0">
                <a:latin typeface="Kaiti TC" charset="-120"/>
                <a:ea typeface="Kaiti TC" charset="-120"/>
                <a:cs typeface="Kaiti TC" charset="-120"/>
              </a:rPr>
              <a:t>5: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F0625-BD76-6249-BAEF-577EC3505352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214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F0625-BD76-6249-BAEF-577EC350535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040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F0625-BD76-6249-BAEF-577EC350535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92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F0625-BD76-6249-BAEF-577EC350535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2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F0625-BD76-6249-BAEF-577EC350535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3679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F0625-BD76-6249-BAEF-577EC350535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097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F0625-BD76-6249-BAEF-577EC350535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5968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F0625-BD76-6249-BAEF-577EC350535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405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AA0E-103E-4E46-8615-D438C441C42D}" type="datetimeFigureOut">
              <a:rPr lang="en-US" smtClean="0"/>
              <a:t>1/7/19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4DF8-2B5E-4F42-917B-FDEE58215E2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AA0E-103E-4E46-8615-D438C441C42D}" type="datetimeFigureOut">
              <a:rPr lang="en-US" smtClean="0"/>
              <a:t>1/7/19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4DF8-2B5E-4F42-917B-FDEE58215E2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AA0E-103E-4E46-8615-D438C441C42D}" type="datetimeFigureOut">
              <a:rPr lang="en-US" smtClean="0"/>
              <a:t>1/7/19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4DF8-2B5E-4F42-917B-FDEE58215E2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AA0E-103E-4E46-8615-D438C441C42D}" type="datetimeFigureOut">
              <a:rPr lang="en-US" smtClean="0"/>
              <a:t>1/7/19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4DF8-2B5E-4F42-917B-FDEE58215E2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AA0E-103E-4E46-8615-D438C441C42D}" type="datetimeFigureOut">
              <a:rPr lang="en-US" smtClean="0"/>
              <a:t>1/7/19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4DF8-2B5E-4F42-917B-FDEE58215E2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AA0E-103E-4E46-8615-D438C441C42D}" type="datetimeFigureOut">
              <a:rPr lang="en-US" smtClean="0"/>
              <a:t>1/7/19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4DF8-2B5E-4F42-917B-FDEE58215E2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AA0E-103E-4E46-8615-D438C441C42D}" type="datetimeFigureOut">
              <a:rPr lang="en-US" smtClean="0"/>
              <a:t>1/7/19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4DF8-2B5E-4F42-917B-FDEE58215E2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AA0E-103E-4E46-8615-D438C441C42D}" type="datetimeFigureOut">
              <a:rPr lang="en-US" smtClean="0"/>
              <a:t>1/7/19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4DF8-2B5E-4F42-917B-FDEE58215E2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AA0E-103E-4E46-8615-D438C441C42D}" type="datetimeFigureOut">
              <a:rPr lang="en-US" smtClean="0"/>
              <a:t>1/7/19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4DF8-2B5E-4F42-917B-FDEE58215E2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7DFAA0E-103E-4E46-8615-D438C441C42D}" type="datetimeFigureOut">
              <a:rPr lang="en-US" smtClean="0"/>
              <a:t>1/7/19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EC4DF8-2B5E-4F42-917B-FDEE58215E2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AA0E-103E-4E46-8615-D438C441C42D}" type="datetimeFigureOut">
              <a:rPr lang="en-US" smtClean="0"/>
              <a:t>1/7/19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4DF8-2B5E-4F42-917B-FDEE58215E2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7DFAA0E-103E-4E46-8615-D438C441C42D}" type="datetimeFigureOut">
              <a:rPr lang="en-US" smtClean="0"/>
              <a:t>1/7/19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3EC4DF8-2B5E-4F42-917B-FDEE58215E2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64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story.com/news/ping-pong-diplomacy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B3C80-DC59-8B49-9606-5A4C562734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chemeClr val="accent2"/>
                </a:solidFill>
                <a:ea typeface="宋体" charset="0"/>
                <a:cs typeface="宋体" charset="0"/>
              </a:rPr>
              <a:t>Phase</a:t>
            </a:r>
            <a:r>
              <a:rPr lang="zh-CN" altLang="en-US" b="1" dirty="0">
                <a:solidFill>
                  <a:schemeClr val="accent2"/>
                </a:solidFill>
                <a:ea typeface="宋体" charset="0"/>
                <a:cs typeface="宋体" charset="0"/>
              </a:rPr>
              <a:t> </a:t>
            </a:r>
            <a:r>
              <a:rPr lang="en-US" altLang="zh-CN" b="1" dirty="0">
                <a:solidFill>
                  <a:schemeClr val="accent2"/>
                </a:solidFill>
                <a:ea typeface="宋体" charset="0"/>
                <a:cs typeface="宋体" charset="0"/>
              </a:rPr>
              <a:t>5: Evaluate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A55003-BC16-C540-9C69-1C075DBF51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 defTabSz="800100">
              <a:lnSpc>
                <a:spcPct val="85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sz="2000" dirty="0"/>
              <a:t>Summative Assessment (Integrated</a:t>
            </a:r>
            <a:r>
              <a:rPr lang="zh-CN" altLang="en-US" sz="2000" dirty="0"/>
              <a:t> </a:t>
            </a:r>
            <a:r>
              <a:rPr lang="en-US" altLang="zh-CN" sz="2000" dirty="0"/>
              <a:t>Performance</a:t>
            </a:r>
            <a:r>
              <a:rPr lang="zh-CN" altLang="en-US" sz="2000" dirty="0"/>
              <a:t> </a:t>
            </a:r>
            <a:r>
              <a:rPr lang="en-US" altLang="zh-CN" sz="2000" dirty="0"/>
              <a:t>Assessment)</a:t>
            </a:r>
            <a:r>
              <a:rPr lang="zh-CN" altLang="en-US" sz="2000" dirty="0"/>
              <a:t> </a:t>
            </a:r>
            <a:endParaRPr lang="en-US" altLang="zh-CN" sz="2000" dirty="0">
              <a:solidFill>
                <a:srgbClr val="C00000"/>
              </a:solidFill>
            </a:endParaRPr>
          </a:p>
          <a:p>
            <a:pPr lvl="0" defTabSz="800100">
              <a:lnSpc>
                <a:spcPct val="85000"/>
              </a:lnSpc>
              <a:spcBef>
                <a:spcPct val="0"/>
              </a:spcBef>
              <a:spcAft>
                <a:spcPct val="35000"/>
              </a:spcAft>
            </a:pPr>
            <a:r>
              <a:rPr lang="zh-CN" altLang="en-US" sz="2800" dirty="0">
                <a:solidFill>
                  <a:schemeClr val="tx1"/>
                </a:solidFill>
                <a:latin typeface="Kai" charset="-122"/>
                <a:ea typeface="Kai" charset="-122"/>
                <a:cs typeface="Kai" charset="-122"/>
              </a:rPr>
              <a:t>运动比赛之我见</a:t>
            </a:r>
            <a:endParaRPr lang="en-US" altLang="zh-CN" dirty="0">
              <a:solidFill>
                <a:schemeClr val="tx1"/>
              </a:solidFill>
              <a:latin typeface="Kai" charset="-122"/>
              <a:ea typeface="Kai" charset="-122"/>
              <a:cs typeface="Ka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90495239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ptagon 4"/>
          <p:cNvSpPr/>
          <p:nvPr/>
        </p:nvSpPr>
        <p:spPr>
          <a:xfrm>
            <a:off x="1206285" y="666555"/>
            <a:ext cx="1069383" cy="929899"/>
          </a:xfrm>
          <a:prstGeom prst="hept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/>
              <a:t>2</a:t>
            </a:r>
            <a:endParaRPr lang="en-US" sz="4000" dirty="0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马拉松比赛感人的一幕！</a:t>
            </a:r>
            <a:b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</a:br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无论比赛还是做人，她都赢了！</a:t>
            </a:r>
            <a:b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</a:br>
            <a:r>
              <a:rPr lang="zh-CN" altLang="en-US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en-US" altLang="zh-CN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en-US" altLang="zh-CN" sz="3200" b="1" dirty="0">
                <a:ea typeface="华文楷体"/>
                <a:cs typeface="华文楷体"/>
              </a:rPr>
              <a:t>During</a:t>
            </a:r>
            <a:r>
              <a:rPr lang="zh-CN" altLang="en-US" sz="3200" b="1" dirty="0">
                <a:ea typeface="华文楷体"/>
                <a:cs typeface="华文楷体"/>
              </a:rPr>
              <a:t> </a:t>
            </a:r>
            <a:r>
              <a:rPr lang="en-US" altLang="zh-CN" sz="3200" b="1" dirty="0">
                <a:ea typeface="华文楷体"/>
                <a:cs typeface="华文楷体"/>
              </a:rPr>
              <a:t>Reading:</a:t>
            </a:r>
            <a:r>
              <a:rPr lang="zh-CN" altLang="en-US" sz="3200" b="1" dirty="0">
                <a:ea typeface="华文楷体"/>
                <a:cs typeface="华文楷体"/>
              </a:rPr>
              <a:t> </a:t>
            </a:r>
            <a:r>
              <a:rPr lang="en-US" altLang="zh-CN" sz="3200" b="1" dirty="0">
                <a:ea typeface="华文楷体"/>
                <a:cs typeface="华文楷体"/>
              </a:rPr>
              <a:t>Read the following passage 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7280" y="1935220"/>
            <a:ext cx="10058400" cy="47538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700" dirty="0">
                <a:latin typeface="+mj-lt"/>
                <a:ea typeface="Kai" charset="-122"/>
                <a:cs typeface="Kai" charset="-122"/>
              </a:rPr>
              <a:t>        比赛时，运动员是否会为了别人而放慢脚步？</a:t>
            </a:r>
            <a:endParaRPr lang="en-US" altLang="zh-CN" sz="2700" dirty="0">
              <a:latin typeface="+mj-lt"/>
              <a:ea typeface="Kai" charset="-122"/>
              <a:cs typeface="Kai" charset="-122"/>
            </a:endParaRPr>
          </a:p>
          <a:p>
            <a:pPr marL="0" indent="0">
              <a:buNone/>
            </a:pPr>
            <a:r>
              <a:rPr lang="en-US" altLang="zh-CN" sz="2700" dirty="0">
                <a:latin typeface="+mj-lt"/>
                <a:ea typeface="Kai" charset="-122"/>
                <a:cs typeface="Kai" charset="-122"/>
              </a:rPr>
              <a:t>        2017</a:t>
            </a:r>
            <a:r>
              <a:rPr lang="zh-CN" altLang="en-US" sz="2700" dirty="0">
                <a:latin typeface="+mj-lt"/>
                <a:ea typeface="Kai" charset="-122"/>
                <a:cs typeface="Kai" charset="-122"/>
              </a:rPr>
              <a:t>年</a:t>
            </a:r>
            <a:r>
              <a:rPr lang="en-US" altLang="zh-CN" sz="2700" dirty="0">
                <a:latin typeface="+mj-lt"/>
                <a:ea typeface="Kai" charset="-122"/>
                <a:cs typeface="Kai" charset="-122"/>
              </a:rPr>
              <a:t>10</a:t>
            </a:r>
            <a:r>
              <a:rPr lang="zh-CN" altLang="en-US" sz="2700" dirty="0">
                <a:latin typeface="+mj-lt"/>
                <a:ea typeface="Kai" charset="-122"/>
                <a:cs typeface="Kai" charset="-122"/>
              </a:rPr>
              <a:t>月</a:t>
            </a:r>
            <a:r>
              <a:rPr lang="en-US" altLang="zh-CN" sz="2700" dirty="0">
                <a:latin typeface="+mj-lt"/>
                <a:ea typeface="Kai" charset="-122"/>
                <a:cs typeface="Kai" charset="-122"/>
              </a:rPr>
              <a:t>15</a:t>
            </a:r>
            <a:r>
              <a:rPr lang="zh-CN" altLang="en-US" sz="2700" dirty="0">
                <a:latin typeface="+mj-lt"/>
                <a:ea typeface="Kai" charset="-122"/>
                <a:cs typeface="Kai" charset="-122"/>
              </a:rPr>
              <a:t>日中国的马拉松比赛出现了一个感人的故事。一位来自</a:t>
            </a:r>
            <a:r>
              <a:rPr lang="zh-CN" altLang="en-US" sz="2700" u="sng" dirty="0">
                <a:latin typeface="+mj-lt"/>
                <a:ea typeface="Kai" charset="-122"/>
                <a:cs typeface="Kai" charset="-122"/>
              </a:rPr>
              <a:t>埃塞俄比亚</a:t>
            </a:r>
            <a:r>
              <a:rPr lang="en-US" altLang="zh-CN" sz="2700" dirty="0">
                <a:latin typeface="+mj-lt"/>
                <a:ea typeface="Kai" charset="-122"/>
                <a:cs typeface="Kai" charset="-122"/>
              </a:rPr>
              <a:t>(</a:t>
            </a:r>
            <a:r>
              <a:rPr lang="en-US" altLang="zh-CN" sz="2700" dirty="0" err="1">
                <a:latin typeface="+mj-lt"/>
                <a:ea typeface="Kai" charset="-122"/>
                <a:cs typeface="Kai" charset="-122"/>
              </a:rPr>
              <a:t>Āisàiébǐyà</a:t>
            </a:r>
            <a:r>
              <a:rPr lang="en-US" altLang="zh-CN" sz="2700" dirty="0">
                <a:latin typeface="+mj-lt"/>
                <a:ea typeface="Kai" charset="-122"/>
                <a:cs typeface="Kai" charset="-122"/>
              </a:rPr>
              <a:t> “Ethiopia”)</a:t>
            </a:r>
            <a:r>
              <a:rPr lang="zh-CN" altLang="en-US" sz="2700" dirty="0">
                <a:latin typeface="+mj-lt"/>
                <a:ea typeface="Kai" charset="-122"/>
                <a:cs typeface="Kai" charset="-122"/>
              </a:rPr>
              <a:t>的女运动员放慢了脚步，在补水处拿水喝，但是她不是为了自己，而是把水拿给了身旁来自</a:t>
            </a:r>
            <a:r>
              <a:rPr lang="zh-CN" altLang="en-US" sz="2700" dirty="0">
                <a:solidFill>
                  <a:srgbClr val="FF0000"/>
                </a:solidFill>
                <a:latin typeface="+mj-lt"/>
                <a:ea typeface="Kai" charset="-122"/>
                <a:cs typeface="Kai" charset="-122"/>
              </a:rPr>
              <a:t>中国的断手运动员</a:t>
            </a:r>
            <a:r>
              <a:rPr lang="zh-CN" altLang="en-US" sz="2700" dirty="0">
                <a:latin typeface="+mj-lt"/>
                <a:ea typeface="Kai" charset="-122"/>
                <a:cs typeface="Kai" charset="-122"/>
              </a:rPr>
              <a:t>。对运动员来说，这样是会影响输赢的，所以运动员很少会为了别人而放慢速度。这一幕不但让现场的观众感动万分，也温暖了全世界的人。这也许就是我们所说的「运动精神」。最后，她胜利地赢得了马拉松第一名。无论比赛还是做人，她都赢了。</a:t>
            </a:r>
          </a:p>
          <a:p>
            <a:pPr marL="0" indent="0">
              <a:buNone/>
            </a:pPr>
            <a:r>
              <a:rPr lang="zh-CN" altLang="en-US" sz="2700" dirty="0">
                <a:latin typeface="+mj-lt"/>
                <a:ea typeface="Kai" charset="-122"/>
                <a:cs typeface="Kai" charset="-122"/>
              </a:rPr>
              <a:t>         </a:t>
            </a:r>
            <a:r>
              <a:rPr lang="zh-CN" altLang="en-US" sz="2700" dirty="0">
                <a:solidFill>
                  <a:srgbClr val="FF0000"/>
                </a:solidFill>
                <a:latin typeface="+mj-lt"/>
                <a:ea typeface="Kai" charset="-122"/>
                <a:cs typeface="Kai" charset="-122"/>
              </a:rPr>
              <a:t>断手</a:t>
            </a:r>
            <a:r>
              <a:rPr lang="zh-TW" altLang="en-US" sz="2700" dirty="0">
                <a:solidFill>
                  <a:srgbClr val="FF0000"/>
                </a:solidFill>
                <a:latin typeface="+mj-lt"/>
                <a:ea typeface="Kai" charset="-122"/>
                <a:cs typeface="Kai" charset="-122"/>
              </a:rPr>
              <a:t>运动员</a:t>
            </a:r>
            <a:r>
              <a:rPr lang="zh-CN" altLang="en-US" sz="2700" dirty="0">
                <a:solidFill>
                  <a:srgbClr val="FF0000"/>
                </a:solidFill>
                <a:latin typeface="+mj-lt"/>
                <a:ea typeface="Kai" charset="-122"/>
                <a:cs typeface="Kai" charset="-122"/>
              </a:rPr>
              <a:t>叫任耀</a:t>
            </a:r>
            <a:r>
              <a:rPr lang="zh-CN" altLang="en-US" sz="2700" dirty="0">
                <a:latin typeface="+mj-lt"/>
                <a:ea typeface="Kai" charset="-122"/>
                <a:cs typeface="Kai" charset="-122"/>
              </a:rPr>
              <a:t>，</a:t>
            </a:r>
            <a:r>
              <a:rPr lang="en-US" altLang="zh-CN" sz="2700" dirty="0">
                <a:latin typeface="+mj-lt"/>
                <a:ea typeface="Kai" charset="-122"/>
                <a:cs typeface="Kai" charset="-122"/>
              </a:rPr>
              <a:t>8</a:t>
            </a:r>
            <a:r>
              <a:rPr lang="zh-CN" altLang="en-US" sz="2700" dirty="0">
                <a:latin typeface="+mj-lt"/>
                <a:ea typeface="Kai" charset="-122"/>
                <a:cs typeface="Kai" charset="-122"/>
              </a:rPr>
              <a:t>岁时因为电击，意外地受了重伤，失去了他的双手，他不但没有消沉，反而将人生梦想寄托在马拉松比赛，用这样特别的方式鼓励自己，得到好成绩。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06240" y="6444734"/>
            <a:ext cx="509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http://www.sohu.com/a/198384466_755361  </a:t>
            </a:r>
          </a:p>
        </p:txBody>
      </p:sp>
    </p:spTree>
    <p:extLst>
      <p:ext uri="{BB962C8B-B14F-4D97-AF65-F5344CB8AC3E}">
        <p14:creationId xmlns:p14="http://schemas.microsoft.com/office/powerpoint/2010/main" val="2709237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ptagon 4"/>
          <p:cNvSpPr/>
          <p:nvPr/>
        </p:nvSpPr>
        <p:spPr>
          <a:xfrm>
            <a:off x="1206285" y="666555"/>
            <a:ext cx="1069383" cy="929899"/>
          </a:xfrm>
          <a:prstGeom prst="hept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/>
              <a:t>2</a:t>
            </a:r>
            <a:endParaRPr lang="en-US" sz="4000" dirty="0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马拉松比赛感人的一幕！</a:t>
            </a:r>
            <a:b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</a:br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无论比赛还是做人，她都赢了！</a:t>
            </a:r>
            <a:b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</a:br>
            <a:r>
              <a:rPr lang="zh-CN" altLang="en-US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en-US" altLang="zh-CN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en-US" altLang="zh-CN" sz="3200" b="1" dirty="0">
                <a:ea typeface="Kaiti SC" charset="-122"/>
                <a:cs typeface="Kaiti SC" charset="-122"/>
              </a:rPr>
              <a:t>Answer</a:t>
            </a:r>
            <a:r>
              <a:rPr lang="en-US" altLang="zh-CN" sz="3200" b="1" dirty="0">
                <a:ea typeface="华文楷体"/>
                <a:cs typeface="华文楷体"/>
              </a:rPr>
              <a:t> the following questions 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zh-CN" sz="2800" dirty="0"/>
              <a:t>2. </a:t>
            </a:r>
            <a:r>
              <a:rPr lang="zh-TW" altLang="en-US" sz="2800" dirty="0"/>
              <a:t>那个</a:t>
            </a:r>
            <a:r>
              <a:rPr lang="zh-CN" altLang="en-US" sz="2800" dirty="0"/>
              <a:t>女运动员是哪国人？</a:t>
            </a:r>
            <a:endParaRPr lang="en-US" altLang="zh-CN" sz="2800" dirty="0"/>
          </a:p>
          <a:p>
            <a:endParaRPr lang="zh-CN" altLang="en-US" sz="2800" dirty="0"/>
          </a:p>
          <a:p>
            <a:r>
              <a:rPr lang="en-US" altLang="zh-CN" sz="2800" dirty="0"/>
              <a:t>a) </a:t>
            </a:r>
            <a:r>
              <a:rPr lang="zh-CN" altLang="en-US" sz="2800" dirty="0"/>
              <a:t>加拿大人</a:t>
            </a:r>
            <a:endParaRPr lang="en-US" altLang="zh-CN" sz="2800" dirty="0"/>
          </a:p>
          <a:p>
            <a:r>
              <a:rPr lang="en-US" altLang="zh-CN" sz="2800" dirty="0"/>
              <a:t>b) </a:t>
            </a:r>
            <a:r>
              <a:rPr lang="zh-CN" altLang="en-US" sz="2800" dirty="0"/>
              <a:t>古巴人	 </a:t>
            </a:r>
            <a:endParaRPr lang="en-US" altLang="zh-CN" sz="2800" dirty="0"/>
          </a:p>
          <a:p>
            <a:r>
              <a:rPr lang="en-US" altLang="zh-CN" sz="2800" dirty="0"/>
              <a:t>c) </a:t>
            </a:r>
            <a:r>
              <a:rPr lang="zh-CN" altLang="en-US" sz="2800" dirty="0"/>
              <a:t>墨西哥人	 </a:t>
            </a:r>
            <a:endParaRPr lang="en-US" altLang="zh-CN" sz="2800" dirty="0"/>
          </a:p>
          <a:p>
            <a:r>
              <a:rPr lang="en-US" altLang="zh-CN" sz="2800" dirty="0"/>
              <a:t>d) </a:t>
            </a:r>
            <a:r>
              <a:rPr lang="zh-CN" altLang="en-US" sz="2800" dirty="0"/>
              <a:t>埃塞尔比亚人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475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ptagon 4"/>
          <p:cNvSpPr/>
          <p:nvPr/>
        </p:nvSpPr>
        <p:spPr>
          <a:xfrm>
            <a:off x="1206285" y="666555"/>
            <a:ext cx="1069383" cy="929899"/>
          </a:xfrm>
          <a:prstGeom prst="hept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/>
              <a:t>2</a:t>
            </a:r>
            <a:endParaRPr lang="en-US" sz="4000" dirty="0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马拉松比赛感人的一幕！</a:t>
            </a:r>
            <a:b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</a:br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无论比赛还是做人，她都赢了！</a:t>
            </a:r>
            <a:b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</a:br>
            <a:r>
              <a:rPr lang="zh-CN" altLang="en-US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en-US" altLang="zh-CN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en-US" altLang="zh-CN" sz="3200" b="1" dirty="0">
                <a:ea typeface="Kaiti SC" charset="-122"/>
                <a:cs typeface="Kaiti SC" charset="-122"/>
              </a:rPr>
              <a:t>Answer</a:t>
            </a:r>
            <a:r>
              <a:rPr lang="en-US" altLang="zh-CN" sz="3200" b="1" dirty="0">
                <a:ea typeface="华文楷体"/>
                <a:cs typeface="华文楷体"/>
              </a:rPr>
              <a:t> the following questions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zh-CN" sz="2800" dirty="0"/>
              <a:t>2. </a:t>
            </a:r>
            <a:r>
              <a:rPr lang="zh-TW" altLang="en-US" sz="2800" dirty="0"/>
              <a:t>那个</a:t>
            </a:r>
            <a:r>
              <a:rPr lang="zh-CN" altLang="en-US" sz="2800" dirty="0"/>
              <a:t>女运动员是哪国人？</a:t>
            </a:r>
            <a:endParaRPr lang="en-US" altLang="zh-CN" sz="2800" dirty="0"/>
          </a:p>
          <a:p>
            <a:r>
              <a:rPr lang="en-US" altLang="zh-CN" sz="2800" dirty="0"/>
              <a:t>(</a:t>
            </a:r>
            <a:r>
              <a:rPr lang="en-US" altLang="zh-CN" sz="2800" dirty="0">
                <a:solidFill>
                  <a:srgbClr val="00B050"/>
                </a:solidFill>
              </a:rPr>
              <a:t>Literal question</a:t>
            </a:r>
            <a:r>
              <a:rPr lang="en-US" altLang="zh-CN" sz="2800" dirty="0"/>
              <a:t>)</a:t>
            </a:r>
            <a:endParaRPr lang="zh-CN" altLang="en-US" sz="2800" dirty="0"/>
          </a:p>
          <a:p>
            <a:r>
              <a:rPr lang="en-US" altLang="zh-CN" sz="2800" dirty="0"/>
              <a:t>a) </a:t>
            </a:r>
            <a:r>
              <a:rPr lang="zh-CN" altLang="en-US" sz="2800" dirty="0"/>
              <a:t>加拿大人</a:t>
            </a:r>
            <a:endParaRPr lang="en-US" altLang="zh-CN" sz="2800" dirty="0"/>
          </a:p>
          <a:p>
            <a:r>
              <a:rPr lang="en-US" altLang="zh-CN" sz="2800" dirty="0"/>
              <a:t>b) </a:t>
            </a:r>
            <a:r>
              <a:rPr lang="zh-CN" altLang="en-US" sz="2800" dirty="0"/>
              <a:t>古巴人	 </a:t>
            </a:r>
            <a:endParaRPr lang="en-US" altLang="zh-CN" sz="2800" dirty="0"/>
          </a:p>
          <a:p>
            <a:r>
              <a:rPr lang="en-US" altLang="zh-CN" sz="2800" dirty="0"/>
              <a:t>c) </a:t>
            </a:r>
            <a:r>
              <a:rPr lang="zh-CN" altLang="en-US" sz="2800" dirty="0"/>
              <a:t>墨西哥人	 </a:t>
            </a:r>
            <a:endParaRPr lang="en-US" altLang="zh-CN" sz="2800" dirty="0"/>
          </a:p>
          <a:p>
            <a:r>
              <a:rPr lang="en-US" altLang="zh-CN" sz="2800" dirty="0">
                <a:solidFill>
                  <a:srgbClr val="FF0000"/>
                </a:solidFill>
              </a:rPr>
              <a:t>d) </a:t>
            </a:r>
            <a:r>
              <a:rPr lang="zh-CN" altLang="en-US" sz="2800" dirty="0">
                <a:solidFill>
                  <a:srgbClr val="FF0000"/>
                </a:solidFill>
              </a:rPr>
              <a:t>埃塞尔比亚人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63969" y="5318760"/>
            <a:ext cx="8071339" cy="7859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/>
              <a:t>Textual</a:t>
            </a:r>
            <a:r>
              <a:rPr lang="zh-CN" altLang="en-US" sz="2800" dirty="0"/>
              <a:t> </a:t>
            </a:r>
            <a:r>
              <a:rPr lang="en-US" altLang="zh-CN" sz="2800" dirty="0"/>
              <a:t>evidence?</a:t>
            </a:r>
            <a:r>
              <a:rPr lang="zh-CN" altLang="en-US" sz="2800" dirty="0"/>
              <a:t> </a:t>
            </a:r>
            <a:r>
              <a:rPr lang="en-US" altLang="zh-CN" sz="2800" dirty="0"/>
              <a:t>Please</a:t>
            </a:r>
            <a:r>
              <a:rPr lang="zh-CN" altLang="en-US" sz="2800" dirty="0"/>
              <a:t> </a:t>
            </a:r>
            <a:r>
              <a:rPr lang="en-US" altLang="zh-CN" sz="2800" dirty="0"/>
              <a:t>highlight</a:t>
            </a:r>
            <a:r>
              <a:rPr lang="zh-CN" altLang="en-US" sz="2800" dirty="0"/>
              <a:t> </a:t>
            </a:r>
            <a:r>
              <a:rPr lang="en-US" altLang="zh-CN" sz="2800" dirty="0"/>
              <a:t>it</a:t>
            </a:r>
            <a:r>
              <a:rPr lang="zh-CN" altLang="en-US" sz="2800" dirty="0"/>
              <a:t> </a:t>
            </a:r>
            <a:r>
              <a:rPr lang="en-US" altLang="zh-CN" sz="2800" dirty="0"/>
              <a:t>in</a:t>
            </a:r>
            <a:r>
              <a:rPr lang="zh-CN" altLang="en-US" sz="2800" dirty="0"/>
              <a:t> </a:t>
            </a:r>
            <a:r>
              <a:rPr lang="en-US" altLang="zh-CN" sz="2800" b="1" dirty="0">
                <a:solidFill>
                  <a:srgbClr val="FF0000"/>
                </a:solidFill>
              </a:rPr>
              <a:t>RED</a:t>
            </a:r>
            <a:r>
              <a:rPr lang="en-US" altLang="zh-CN" sz="2800" dirty="0"/>
              <a:t>.</a:t>
            </a:r>
            <a:r>
              <a:rPr lang="zh-CN" altLang="en-US" sz="2800" dirty="0"/>
              <a:t>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34368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ptagon 4"/>
          <p:cNvSpPr/>
          <p:nvPr/>
        </p:nvSpPr>
        <p:spPr>
          <a:xfrm>
            <a:off x="1206285" y="666555"/>
            <a:ext cx="1069383" cy="929899"/>
          </a:xfrm>
          <a:prstGeom prst="hept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/>
              <a:t>2</a:t>
            </a:r>
            <a:endParaRPr lang="en-US" sz="4000" dirty="0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马拉松比赛感人的一幕！</a:t>
            </a:r>
            <a:b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</a:br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无论比赛还是做人，她都赢了！</a:t>
            </a:r>
            <a:b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</a:br>
            <a:r>
              <a:rPr lang="zh-CN" altLang="en-US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en-US" altLang="zh-CN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en-US" altLang="zh-CN" sz="3200" b="1" dirty="0">
                <a:ea typeface="华文楷体"/>
                <a:cs typeface="华文楷体"/>
              </a:rPr>
              <a:t>During</a:t>
            </a:r>
            <a:r>
              <a:rPr lang="zh-CN" altLang="en-US" sz="3200" b="1" dirty="0">
                <a:ea typeface="华文楷体"/>
                <a:cs typeface="华文楷体"/>
              </a:rPr>
              <a:t> </a:t>
            </a:r>
            <a:r>
              <a:rPr lang="en-US" altLang="zh-CN" sz="3200" b="1" dirty="0">
                <a:ea typeface="华文楷体"/>
                <a:cs typeface="华文楷体"/>
              </a:rPr>
              <a:t>Reading:</a:t>
            </a:r>
            <a:r>
              <a:rPr lang="zh-CN" altLang="en-US" sz="3200" b="1" dirty="0">
                <a:ea typeface="华文楷体"/>
                <a:cs typeface="华文楷体"/>
              </a:rPr>
              <a:t> </a:t>
            </a:r>
            <a:r>
              <a:rPr lang="en-US" altLang="zh-CN" sz="3200" b="1" dirty="0">
                <a:ea typeface="华文楷体"/>
                <a:cs typeface="华文楷体"/>
              </a:rPr>
              <a:t>Read the following passage 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7280" y="1935220"/>
            <a:ext cx="10058400" cy="47538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700" dirty="0">
                <a:latin typeface="+mj-lt"/>
                <a:ea typeface="Kai" charset="-122"/>
                <a:cs typeface="Kai" charset="-122"/>
              </a:rPr>
              <a:t>        比赛时，运动员是否会为了别人而放慢脚步？</a:t>
            </a:r>
            <a:endParaRPr lang="en-US" altLang="zh-CN" sz="2700" dirty="0">
              <a:latin typeface="+mj-lt"/>
              <a:ea typeface="Kai" charset="-122"/>
              <a:cs typeface="Kai" charset="-122"/>
            </a:endParaRPr>
          </a:p>
          <a:p>
            <a:pPr marL="0" indent="0">
              <a:buNone/>
            </a:pPr>
            <a:r>
              <a:rPr lang="en-US" altLang="zh-CN" sz="2700" dirty="0">
                <a:latin typeface="+mj-lt"/>
                <a:ea typeface="Kai" charset="-122"/>
                <a:cs typeface="Kai" charset="-122"/>
              </a:rPr>
              <a:t>        2017</a:t>
            </a:r>
            <a:r>
              <a:rPr lang="zh-CN" altLang="en-US" sz="2700" dirty="0">
                <a:latin typeface="+mj-lt"/>
                <a:ea typeface="Kai" charset="-122"/>
                <a:cs typeface="Kai" charset="-122"/>
              </a:rPr>
              <a:t>年</a:t>
            </a:r>
            <a:r>
              <a:rPr lang="en-US" altLang="zh-CN" sz="2700" dirty="0">
                <a:latin typeface="+mj-lt"/>
                <a:ea typeface="Kai" charset="-122"/>
                <a:cs typeface="Kai" charset="-122"/>
              </a:rPr>
              <a:t>10</a:t>
            </a:r>
            <a:r>
              <a:rPr lang="zh-CN" altLang="en-US" sz="2700" dirty="0">
                <a:latin typeface="+mj-lt"/>
                <a:ea typeface="Kai" charset="-122"/>
                <a:cs typeface="Kai" charset="-122"/>
              </a:rPr>
              <a:t>月</a:t>
            </a:r>
            <a:r>
              <a:rPr lang="en-US" altLang="zh-CN" sz="2700" dirty="0">
                <a:latin typeface="+mj-lt"/>
                <a:ea typeface="Kai" charset="-122"/>
                <a:cs typeface="Kai" charset="-122"/>
              </a:rPr>
              <a:t>15</a:t>
            </a:r>
            <a:r>
              <a:rPr lang="zh-CN" altLang="en-US" sz="2700" dirty="0">
                <a:latin typeface="+mj-lt"/>
                <a:ea typeface="Kai" charset="-122"/>
                <a:cs typeface="Kai" charset="-122"/>
              </a:rPr>
              <a:t>日中国的马拉松比赛出现了一个感人的故事。一位来自</a:t>
            </a:r>
            <a:r>
              <a:rPr lang="zh-CN" altLang="en-US" sz="2700" u="sng" dirty="0">
                <a:solidFill>
                  <a:srgbClr val="FF0000"/>
                </a:solidFill>
                <a:latin typeface="+mj-lt"/>
                <a:ea typeface="Kai" charset="-122"/>
                <a:cs typeface="Kai" charset="-122"/>
              </a:rPr>
              <a:t>埃塞俄比亚</a:t>
            </a:r>
            <a:r>
              <a:rPr lang="en-US" altLang="zh-CN" sz="2700" dirty="0">
                <a:solidFill>
                  <a:srgbClr val="FF0000"/>
                </a:solidFill>
                <a:latin typeface="+mj-lt"/>
                <a:ea typeface="Kai" charset="-122"/>
                <a:cs typeface="Kai" charset="-122"/>
              </a:rPr>
              <a:t>(</a:t>
            </a:r>
            <a:r>
              <a:rPr lang="en-US" altLang="zh-CN" sz="2700" dirty="0" err="1">
                <a:solidFill>
                  <a:srgbClr val="FF0000"/>
                </a:solidFill>
                <a:latin typeface="+mj-lt"/>
                <a:ea typeface="Kai" charset="-122"/>
                <a:cs typeface="Kai" charset="-122"/>
              </a:rPr>
              <a:t>Āisàiébǐyà</a:t>
            </a:r>
            <a:r>
              <a:rPr lang="en-US" altLang="zh-CN" sz="2700" dirty="0">
                <a:solidFill>
                  <a:srgbClr val="FF0000"/>
                </a:solidFill>
                <a:latin typeface="+mj-lt"/>
                <a:ea typeface="Kai" charset="-122"/>
                <a:cs typeface="Kai" charset="-122"/>
              </a:rPr>
              <a:t> “Ethiopia”)</a:t>
            </a:r>
            <a:r>
              <a:rPr lang="zh-CN" altLang="en-US" sz="2700" dirty="0">
                <a:solidFill>
                  <a:srgbClr val="FF0000"/>
                </a:solidFill>
                <a:latin typeface="+mj-lt"/>
                <a:ea typeface="Kai" charset="-122"/>
                <a:cs typeface="Kai" charset="-122"/>
              </a:rPr>
              <a:t>的女运动员</a:t>
            </a:r>
            <a:r>
              <a:rPr lang="zh-CN" altLang="en-US" sz="2700" dirty="0">
                <a:latin typeface="+mj-lt"/>
                <a:ea typeface="Kai" charset="-122"/>
                <a:cs typeface="Kai" charset="-122"/>
              </a:rPr>
              <a:t>放慢了脚步，在补水处拿水喝，但是她不是为了自己，而是把水拿给了身旁来自中国的断手运动员。对运动员来说，这样是会影响输赢的，所以运动员很少会为了别人而放慢速度。这一幕不但让现场的观众感动万分，也温暖了全世界的人。这也许就是我们所说的「运动精神」。最后，她胜利地赢得了马拉松第一名。无论比赛还是做人，她都赢了。</a:t>
            </a:r>
          </a:p>
          <a:p>
            <a:pPr marL="0" indent="0">
              <a:buNone/>
            </a:pPr>
            <a:r>
              <a:rPr lang="zh-CN" altLang="en-US" sz="2700" dirty="0">
                <a:latin typeface="+mj-lt"/>
                <a:ea typeface="Kai" charset="-122"/>
                <a:cs typeface="Kai" charset="-122"/>
              </a:rPr>
              <a:t>         断手</a:t>
            </a:r>
            <a:r>
              <a:rPr lang="zh-TW" altLang="en-US" sz="2700" dirty="0">
                <a:latin typeface="+mj-lt"/>
                <a:ea typeface="Kai" charset="-122"/>
                <a:cs typeface="Kai" charset="-122"/>
              </a:rPr>
              <a:t>运动员</a:t>
            </a:r>
            <a:r>
              <a:rPr lang="zh-CN" altLang="en-US" sz="2700" dirty="0">
                <a:latin typeface="+mj-lt"/>
                <a:ea typeface="Kai" charset="-122"/>
                <a:cs typeface="Kai" charset="-122"/>
              </a:rPr>
              <a:t>叫任耀，</a:t>
            </a:r>
            <a:r>
              <a:rPr lang="en-US" altLang="zh-CN" sz="2700" dirty="0">
                <a:latin typeface="+mj-lt"/>
                <a:ea typeface="Kai" charset="-122"/>
                <a:cs typeface="Kai" charset="-122"/>
              </a:rPr>
              <a:t>8</a:t>
            </a:r>
            <a:r>
              <a:rPr lang="zh-CN" altLang="en-US" sz="2700" dirty="0">
                <a:latin typeface="+mj-lt"/>
                <a:ea typeface="Kai" charset="-122"/>
                <a:cs typeface="Kai" charset="-122"/>
              </a:rPr>
              <a:t>岁时因为电击，意外地受了重伤，失去了他的双手，他不但没有消沉，反而将人生梦想寄托在马拉松比赛，用这样特别的方式鼓励自己，得到好成绩。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06240" y="6444734"/>
            <a:ext cx="509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http://www.sohu.com/a/198384466_755361  </a:t>
            </a:r>
          </a:p>
        </p:txBody>
      </p:sp>
    </p:spTree>
    <p:extLst>
      <p:ext uri="{BB962C8B-B14F-4D97-AF65-F5344CB8AC3E}">
        <p14:creationId xmlns:p14="http://schemas.microsoft.com/office/powerpoint/2010/main" val="159782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ptagon 4"/>
          <p:cNvSpPr/>
          <p:nvPr/>
        </p:nvSpPr>
        <p:spPr>
          <a:xfrm>
            <a:off x="1206285" y="666555"/>
            <a:ext cx="1069383" cy="929899"/>
          </a:xfrm>
          <a:prstGeom prst="hept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/>
              <a:t>2</a:t>
            </a:r>
            <a:endParaRPr lang="en-US" sz="4000" dirty="0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马拉松比赛感人的一幕！</a:t>
            </a:r>
            <a:b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</a:br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无论比赛还是做人，她都赢了！</a:t>
            </a:r>
            <a:b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</a:br>
            <a:r>
              <a:rPr lang="zh-CN" altLang="en-US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en-US" altLang="zh-CN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en-US" altLang="zh-CN" sz="3200" b="1" dirty="0">
                <a:ea typeface="Kaiti SC" charset="-122"/>
                <a:cs typeface="Kaiti SC" charset="-122"/>
              </a:rPr>
              <a:t>Answer</a:t>
            </a:r>
            <a:r>
              <a:rPr lang="en-US" altLang="zh-CN" sz="3200" b="1" dirty="0">
                <a:ea typeface="华文楷体"/>
                <a:cs typeface="华文楷体"/>
              </a:rPr>
              <a:t> the following questions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130038" cy="4023360"/>
          </a:xfrm>
        </p:spPr>
        <p:txBody>
          <a:bodyPr/>
          <a:lstStyle/>
          <a:p>
            <a:r>
              <a:rPr lang="en-US" altLang="zh-CN" sz="2800" dirty="0"/>
              <a:t>3. </a:t>
            </a:r>
            <a:r>
              <a:rPr lang="zh-CN" altLang="en-US" sz="2800" dirty="0"/>
              <a:t>马拉松指的是哪种运动？</a:t>
            </a:r>
            <a:endParaRPr lang="en-US" altLang="zh-CN" sz="2800" dirty="0"/>
          </a:p>
          <a:p>
            <a:endParaRPr lang="zh-CN" altLang="en-US" sz="2800" dirty="0"/>
          </a:p>
          <a:p>
            <a:r>
              <a:rPr lang="en-US" altLang="zh-CN" sz="2800" dirty="0"/>
              <a:t>a) </a:t>
            </a:r>
            <a:r>
              <a:rPr lang="zh-CN" altLang="en-US" sz="2800" dirty="0"/>
              <a:t>赛马	</a:t>
            </a:r>
            <a:endParaRPr lang="en-US" altLang="zh-CN" sz="2800" dirty="0"/>
          </a:p>
          <a:p>
            <a:r>
              <a:rPr lang="en-US" altLang="zh-CN" sz="2800" dirty="0"/>
              <a:t>b) </a:t>
            </a:r>
            <a:r>
              <a:rPr lang="zh-CN" altLang="en-US" sz="2800" dirty="0"/>
              <a:t>赛车	</a:t>
            </a:r>
            <a:endParaRPr lang="en-US" altLang="zh-CN" sz="2800" dirty="0"/>
          </a:p>
          <a:p>
            <a:r>
              <a:rPr lang="en-US" altLang="zh-CN" sz="2800" dirty="0"/>
              <a:t>c) </a:t>
            </a:r>
            <a:r>
              <a:rPr lang="zh-CN" altLang="en-US" sz="2800" dirty="0"/>
              <a:t>拔河	 </a:t>
            </a:r>
            <a:endParaRPr lang="en-US" altLang="zh-CN" sz="2800" dirty="0"/>
          </a:p>
          <a:p>
            <a:r>
              <a:rPr lang="en-US" altLang="zh-CN" sz="2800" dirty="0"/>
              <a:t>d) </a:t>
            </a:r>
            <a:r>
              <a:rPr lang="zh-CN" altLang="en-US" sz="2800" dirty="0"/>
              <a:t>跑步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03339" y="1845735"/>
            <a:ext cx="5974080" cy="40233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001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ptagon 4"/>
          <p:cNvSpPr/>
          <p:nvPr/>
        </p:nvSpPr>
        <p:spPr>
          <a:xfrm>
            <a:off x="1206285" y="666555"/>
            <a:ext cx="1069383" cy="929899"/>
          </a:xfrm>
          <a:prstGeom prst="hept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/>
              <a:t>2</a:t>
            </a:r>
            <a:endParaRPr lang="en-US" sz="4000" dirty="0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马拉松比赛感人的一幕！</a:t>
            </a:r>
            <a:b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</a:br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无论比赛还是做人，她都赢了！</a:t>
            </a:r>
            <a:b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</a:br>
            <a:r>
              <a:rPr lang="zh-CN" altLang="en-US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en-US" altLang="zh-CN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en-US" altLang="zh-CN" sz="3200" b="1" dirty="0">
                <a:ea typeface="Kaiti SC" charset="-122"/>
                <a:cs typeface="Kaiti SC" charset="-122"/>
              </a:rPr>
              <a:t>Answer</a:t>
            </a:r>
            <a:r>
              <a:rPr lang="en-US" altLang="zh-CN" sz="3200" b="1" dirty="0">
                <a:ea typeface="华文楷体"/>
                <a:cs typeface="华文楷体"/>
              </a:rPr>
              <a:t> the following questions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6284" y="1800015"/>
            <a:ext cx="4234393" cy="4023360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3. </a:t>
            </a:r>
            <a:r>
              <a:rPr lang="zh-CN" altLang="en-US" sz="2800" dirty="0"/>
              <a:t>马拉松指的是哪种运动？</a:t>
            </a:r>
            <a:endParaRPr lang="en-US" altLang="zh-CN" sz="2800" dirty="0"/>
          </a:p>
          <a:p>
            <a:r>
              <a:rPr lang="en-US" altLang="zh-CN" sz="2800" dirty="0"/>
              <a:t>(</a:t>
            </a:r>
            <a:r>
              <a:rPr lang="en-US" altLang="zh-CN" sz="2800" dirty="0">
                <a:solidFill>
                  <a:srgbClr val="00B050"/>
                </a:solidFill>
              </a:rPr>
              <a:t>Inferential question</a:t>
            </a:r>
            <a:r>
              <a:rPr lang="en-US" altLang="zh-CN" sz="2800" dirty="0"/>
              <a:t>)</a:t>
            </a:r>
            <a:endParaRPr lang="zh-CN" altLang="en-US" sz="2800" dirty="0"/>
          </a:p>
          <a:p>
            <a:r>
              <a:rPr lang="en-US" altLang="zh-CN" sz="2800" dirty="0"/>
              <a:t>a) </a:t>
            </a:r>
            <a:r>
              <a:rPr lang="zh-CN" altLang="en-US" sz="2800" dirty="0"/>
              <a:t>马</a:t>
            </a:r>
            <a:r>
              <a:rPr lang="zh-TW" altLang="en-US" sz="2800" dirty="0"/>
              <a:t>球</a:t>
            </a:r>
            <a:r>
              <a:rPr lang="zh-CN" altLang="en-US" sz="2800" dirty="0"/>
              <a:t>	</a:t>
            </a:r>
            <a:endParaRPr lang="en-US" altLang="zh-CN" sz="2800" dirty="0"/>
          </a:p>
          <a:p>
            <a:r>
              <a:rPr lang="en-US" altLang="zh-CN" sz="2800" dirty="0"/>
              <a:t>b) </a:t>
            </a:r>
            <a:r>
              <a:rPr lang="zh-CN" altLang="en-US" sz="2800" dirty="0"/>
              <a:t>赛车	</a:t>
            </a:r>
            <a:endParaRPr lang="en-US" altLang="zh-CN" sz="2800" dirty="0"/>
          </a:p>
          <a:p>
            <a:r>
              <a:rPr lang="en-US" altLang="zh-CN" sz="2800" dirty="0"/>
              <a:t>c) </a:t>
            </a:r>
            <a:r>
              <a:rPr lang="zh-CN" altLang="en-US" sz="2800" dirty="0"/>
              <a:t>拔河	 </a:t>
            </a:r>
            <a:endParaRPr lang="en-US" altLang="zh-CN" sz="2800" dirty="0"/>
          </a:p>
          <a:p>
            <a:r>
              <a:rPr lang="en-US" altLang="zh-CN" sz="2800" dirty="0">
                <a:solidFill>
                  <a:srgbClr val="0070C0"/>
                </a:solidFill>
              </a:rPr>
              <a:t>d) </a:t>
            </a:r>
            <a:r>
              <a:rPr lang="zh-CN" altLang="en-US" sz="2800" dirty="0">
                <a:solidFill>
                  <a:srgbClr val="0070C0"/>
                </a:solidFill>
              </a:rPr>
              <a:t>跑步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63969" y="5318760"/>
            <a:ext cx="8071339" cy="78596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solidFill>
                  <a:schemeClr val="tx2"/>
                </a:solidFill>
              </a:rPr>
              <a:t>Textual</a:t>
            </a:r>
            <a:r>
              <a:rPr lang="zh-CN" altLang="en-US" sz="2800" dirty="0">
                <a:solidFill>
                  <a:schemeClr val="tx2"/>
                </a:solidFill>
              </a:rPr>
              <a:t> </a:t>
            </a:r>
            <a:r>
              <a:rPr lang="en-US" altLang="zh-CN" sz="2800" dirty="0">
                <a:solidFill>
                  <a:schemeClr val="tx2"/>
                </a:solidFill>
              </a:rPr>
              <a:t>evidence?</a:t>
            </a:r>
            <a:r>
              <a:rPr lang="zh-CN" altLang="en-US" sz="2800" dirty="0">
                <a:solidFill>
                  <a:schemeClr val="tx2"/>
                </a:solidFill>
              </a:rPr>
              <a:t> </a:t>
            </a:r>
            <a:r>
              <a:rPr lang="en-US" altLang="zh-CN" sz="2800" dirty="0">
                <a:solidFill>
                  <a:schemeClr val="tx2"/>
                </a:solidFill>
              </a:rPr>
              <a:t>Please</a:t>
            </a:r>
            <a:r>
              <a:rPr lang="zh-CN" altLang="en-US" sz="2800" dirty="0">
                <a:solidFill>
                  <a:schemeClr val="tx2"/>
                </a:solidFill>
              </a:rPr>
              <a:t> </a:t>
            </a:r>
            <a:r>
              <a:rPr lang="en-US" altLang="zh-CN" sz="2800" dirty="0">
                <a:solidFill>
                  <a:schemeClr val="tx2"/>
                </a:solidFill>
              </a:rPr>
              <a:t>highlight</a:t>
            </a:r>
            <a:r>
              <a:rPr lang="zh-CN" altLang="en-US" sz="2800" dirty="0">
                <a:solidFill>
                  <a:schemeClr val="tx2"/>
                </a:solidFill>
              </a:rPr>
              <a:t> </a:t>
            </a:r>
            <a:r>
              <a:rPr lang="en-US" altLang="zh-CN" sz="2800" dirty="0">
                <a:solidFill>
                  <a:schemeClr val="tx2"/>
                </a:solidFill>
              </a:rPr>
              <a:t>it</a:t>
            </a:r>
            <a:r>
              <a:rPr lang="zh-CN" altLang="en-US" sz="2800" dirty="0">
                <a:solidFill>
                  <a:schemeClr val="tx2"/>
                </a:solidFill>
              </a:rPr>
              <a:t> </a:t>
            </a:r>
            <a:r>
              <a:rPr lang="en-US" altLang="zh-CN" sz="2800" dirty="0">
                <a:solidFill>
                  <a:schemeClr val="tx2"/>
                </a:solidFill>
              </a:rPr>
              <a:t>in</a:t>
            </a:r>
            <a:r>
              <a:rPr lang="zh-CN" altLang="en-US" sz="2800" dirty="0">
                <a:solidFill>
                  <a:schemeClr val="tx2"/>
                </a:solidFill>
              </a:rPr>
              <a:t> </a:t>
            </a:r>
            <a:r>
              <a:rPr lang="en-US" altLang="zh-CN" sz="2800" b="1" dirty="0">
                <a:solidFill>
                  <a:schemeClr val="accent6">
                    <a:lumMod val="50000"/>
                  </a:schemeClr>
                </a:solidFill>
              </a:rPr>
              <a:t>blue</a:t>
            </a:r>
            <a:r>
              <a:rPr lang="en-US" altLang="zh-CN" sz="2800" dirty="0">
                <a:solidFill>
                  <a:schemeClr val="tx2"/>
                </a:solidFill>
              </a:rPr>
              <a:t>.</a:t>
            </a:r>
            <a:r>
              <a:rPr lang="zh-CN" altLang="en-US" sz="2800" dirty="0">
                <a:solidFill>
                  <a:schemeClr val="tx2"/>
                </a:solidFill>
              </a:rPr>
              <a:t>  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49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ptagon 4"/>
          <p:cNvSpPr/>
          <p:nvPr/>
        </p:nvSpPr>
        <p:spPr>
          <a:xfrm>
            <a:off x="1206285" y="666555"/>
            <a:ext cx="1069383" cy="929899"/>
          </a:xfrm>
          <a:prstGeom prst="hept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/>
              <a:t>2</a:t>
            </a:r>
            <a:endParaRPr lang="en-US" sz="4000" dirty="0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马拉松比赛感人的一幕！</a:t>
            </a:r>
            <a:b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</a:br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无论比赛还是做人，她都赢了！</a:t>
            </a:r>
            <a:b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</a:br>
            <a:r>
              <a:rPr lang="zh-CN" altLang="en-US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en-US" altLang="zh-CN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en-US" altLang="zh-CN" sz="3200" b="1" dirty="0">
                <a:ea typeface="Kaiti SC" charset="-122"/>
                <a:cs typeface="Kaiti SC" charset="-122"/>
              </a:rPr>
              <a:t>Answer</a:t>
            </a:r>
            <a:r>
              <a:rPr lang="en-US" altLang="zh-CN" sz="3200" b="1" dirty="0">
                <a:ea typeface="华文楷体"/>
                <a:cs typeface="华文楷体"/>
              </a:rPr>
              <a:t> the following questions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130038" cy="40233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03339" y="1845735"/>
            <a:ext cx="5974080" cy="4023360"/>
          </a:xfrm>
        </p:spPr>
        <p:txBody>
          <a:bodyPr/>
          <a:lstStyle/>
          <a:p>
            <a:r>
              <a:rPr lang="en-US" altLang="zh-TW" sz="2800" dirty="0"/>
              <a:t>4. </a:t>
            </a:r>
            <a:r>
              <a:rPr lang="zh-TW" altLang="en-US" sz="2800" dirty="0"/>
              <a:t>马拉松比赛中，谁放慢了速度？</a:t>
            </a:r>
            <a:endParaRPr lang="en-US" altLang="zh-TW" sz="2800" dirty="0"/>
          </a:p>
          <a:p>
            <a:endParaRPr lang="zh-TW" altLang="en-US" sz="2800" dirty="0"/>
          </a:p>
          <a:p>
            <a:r>
              <a:rPr lang="en-US" altLang="zh-TW" sz="2800" dirty="0"/>
              <a:t>a) </a:t>
            </a:r>
            <a:r>
              <a:rPr lang="zh-TW" altLang="en-US" sz="2800" dirty="0"/>
              <a:t>任耀	</a:t>
            </a:r>
            <a:endParaRPr lang="en-US" altLang="zh-TW" sz="2800" dirty="0"/>
          </a:p>
          <a:p>
            <a:r>
              <a:rPr lang="en-US" altLang="zh-TW" sz="2800" dirty="0"/>
              <a:t>b) </a:t>
            </a:r>
            <a:r>
              <a:rPr lang="zh-TW" altLang="en-US" sz="2800" dirty="0"/>
              <a:t>男运动员	</a:t>
            </a:r>
            <a:endParaRPr lang="en-US" altLang="zh-TW" sz="2800" dirty="0"/>
          </a:p>
          <a:p>
            <a:r>
              <a:rPr lang="en-US" altLang="zh-TW" sz="2800" dirty="0"/>
              <a:t>c) </a:t>
            </a:r>
            <a:r>
              <a:rPr lang="zh-TW" altLang="en-US" sz="2800" dirty="0"/>
              <a:t>女运动员	 </a:t>
            </a:r>
            <a:endParaRPr lang="en-US" altLang="zh-TW" sz="2800" dirty="0"/>
          </a:p>
          <a:p>
            <a:r>
              <a:rPr lang="en-US" altLang="zh-TW" sz="2800" dirty="0"/>
              <a:t>d) </a:t>
            </a:r>
            <a:r>
              <a:rPr lang="zh-TW" altLang="en-US" sz="2800" dirty="0"/>
              <a:t>现场观众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636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ptagon 4"/>
          <p:cNvSpPr/>
          <p:nvPr/>
        </p:nvSpPr>
        <p:spPr>
          <a:xfrm>
            <a:off x="1206285" y="666555"/>
            <a:ext cx="1069383" cy="929899"/>
          </a:xfrm>
          <a:prstGeom prst="hept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/>
              <a:t>2</a:t>
            </a:r>
            <a:endParaRPr lang="en-US" sz="4000" dirty="0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马拉松比赛感人的一幕！</a:t>
            </a:r>
            <a:b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</a:br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无论比赛还是做人，她都赢了！</a:t>
            </a:r>
            <a:b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</a:br>
            <a:r>
              <a:rPr lang="zh-CN" altLang="en-US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en-US" altLang="zh-CN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en-US" altLang="zh-CN" sz="3200" b="1" dirty="0">
                <a:ea typeface="Kaiti SC" charset="-122"/>
                <a:cs typeface="Kaiti SC" charset="-122"/>
              </a:rPr>
              <a:t>Answer</a:t>
            </a:r>
            <a:r>
              <a:rPr lang="en-US" altLang="zh-CN" sz="3200" b="1" dirty="0">
                <a:ea typeface="华文楷体"/>
                <a:cs typeface="华文楷体"/>
              </a:rPr>
              <a:t> the following questions 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47430"/>
            <a:ext cx="5974080" cy="4023360"/>
          </a:xfrm>
        </p:spPr>
        <p:txBody>
          <a:bodyPr>
            <a:normAutofit/>
          </a:bodyPr>
          <a:lstStyle/>
          <a:p>
            <a:r>
              <a:rPr lang="en-US" altLang="zh-TW" sz="2800" dirty="0"/>
              <a:t>4. </a:t>
            </a:r>
            <a:r>
              <a:rPr lang="zh-TW" altLang="en-US" sz="2800" dirty="0"/>
              <a:t>马拉松比赛中，谁放慢了速度？</a:t>
            </a:r>
            <a:endParaRPr lang="en-US" altLang="zh-TW" sz="2800" dirty="0"/>
          </a:p>
          <a:p>
            <a:r>
              <a:rPr lang="en-US" altLang="zh-CN" sz="2800" dirty="0"/>
              <a:t>(</a:t>
            </a:r>
            <a:r>
              <a:rPr lang="en-US" altLang="zh-CN" sz="2800" dirty="0">
                <a:solidFill>
                  <a:srgbClr val="00B050"/>
                </a:solidFill>
              </a:rPr>
              <a:t>Inferential question</a:t>
            </a:r>
            <a:r>
              <a:rPr lang="en-US" altLang="zh-CN" sz="2800" dirty="0"/>
              <a:t>)</a:t>
            </a:r>
            <a:endParaRPr lang="zh-TW" altLang="en-US" sz="2800" dirty="0"/>
          </a:p>
          <a:p>
            <a:r>
              <a:rPr lang="en-US" altLang="zh-TW" sz="2800" dirty="0"/>
              <a:t>a) </a:t>
            </a:r>
            <a:r>
              <a:rPr lang="zh-TW" altLang="en-US" sz="2800" dirty="0"/>
              <a:t>任耀	</a:t>
            </a:r>
            <a:endParaRPr lang="en-US" altLang="zh-TW" sz="2800" dirty="0"/>
          </a:p>
          <a:p>
            <a:r>
              <a:rPr lang="en-US" altLang="zh-TW" sz="2800" dirty="0"/>
              <a:t>b) </a:t>
            </a:r>
            <a:r>
              <a:rPr lang="zh-TW" altLang="en-US" sz="2800" dirty="0"/>
              <a:t>男运动员	</a:t>
            </a:r>
            <a:endParaRPr lang="en-US" altLang="zh-TW" sz="2800" dirty="0"/>
          </a:p>
          <a:p>
            <a:r>
              <a:rPr lang="en-US" altLang="zh-TW" sz="2800" dirty="0">
                <a:solidFill>
                  <a:srgbClr val="0070C0"/>
                </a:solidFill>
              </a:rPr>
              <a:t>c) </a:t>
            </a:r>
            <a:r>
              <a:rPr lang="zh-TW" altLang="en-US" sz="2800" dirty="0">
                <a:solidFill>
                  <a:srgbClr val="0070C0"/>
                </a:solidFill>
              </a:rPr>
              <a:t>女运动员</a:t>
            </a:r>
            <a:r>
              <a:rPr lang="zh-TW" altLang="en-US" sz="2800" dirty="0"/>
              <a:t>	 </a:t>
            </a:r>
            <a:endParaRPr lang="en-US" altLang="zh-TW" sz="2800" dirty="0"/>
          </a:p>
          <a:p>
            <a:r>
              <a:rPr lang="en-US" altLang="zh-TW" sz="2800" dirty="0"/>
              <a:t>d) </a:t>
            </a:r>
            <a:r>
              <a:rPr lang="zh-TW" altLang="en-US" sz="2800" dirty="0"/>
              <a:t>现场观众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63969" y="5318760"/>
            <a:ext cx="8071339" cy="78596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/>
              <a:t>Textual</a:t>
            </a:r>
            <a:r>
              <a:rPr lang="zh-CN" altLang="en-US" sz="2800" dirty="0"/>
              <a:t> </a:t>
            </a:r>
            <a:r>
              <a:rPr lang="en-US" altLang="zh-CN" sz="2800" dirty="0"/>
              <a:t>evidence?</a:t>
            </a:r>
            <a:r>
              <a:rPr lang="zh-CN" altLang="en-US" sz="2800" dirty="0"/>
              <a:t> </a:t>
            </a:r>
            <a:r>
              <a:rPr lang="en-US" altLang="zh-CN" sz="2800" dirty="0"/>
              <a:t>Please</a:t>
            </a:r>
            <a:r>
              <a:rPr lang="zh-CN" altLang="en-US" sz="2800" dirty="0"/>
              <a:t> </a:t>
            </a:r>
            <a:r>
              <a:rPr lang="en-US" altLang="zh-CN" sz="2800" dirty="0"/>
              <a:t>highlight</a:t>
            </a:r>
            <a:r>
              <a:rPr lang="zh-CN" altLang="en-US" sz="2800" dirty="0"/>
              <a:t> </a:t>
            </a:r>
            <a:r>
              <a:rPr lang="en-US" altLang="zh-CN" sz="2800" dirty="0"/>
              <a:t>it</a:t>
            </a:r>
            <a:r>
              <a:rPr lang="zh-CN" altLang="en-US" sz="2800" dirty="0"/>
              <a:t> </a:t>
            </a:r>
            <a:r>
              <a:rPr lang="en-US" altLang="zh-CN" sz="2800" dirty="0"/>
              <a:t>in</a:t>
            </a:r>
            <a:r>
              <a:rPr lang="zh-CN" altLang="en-US" sz="2800" dirty="0"/>
              <a:t> </a:t>
            </a:r>
            <a:r>
              <a:rPr lang="en-US" altLang="zh-CN" sz="2800" b="1" dirty="0">
                <a:solidFill>
                  <a:srgbClr val="0070C0"/>
                </a:solidFill>
              </a:rPr>
              <a:t>blue</a:t>
            </a:r>
            <a:r>
              <a:rPr lang="en-US" altLang="zh-CN" sz="2800" dirty="0"/>
              <a:t>.</a:t>
            </a:r>
            <a:r>
              <a:rPr lang="zh-CN" altLang="en-US" sz="2800" dirty="0"/>
              <a:t>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30095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ptagon 4"/>
          <p:cNvSpPr/>
          <p:nvPr/>
        </p:nvSpPr>
        <p:spPr>
          <a:xfrm>
            <a:off x="1206285" y="666555"/>
            <a:ext cx="1069383" cy="929899"/>
          </a:xfrm>
          <a:prstGeom prst="hept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/>
              <a:t>2</a:t>
            </a:r>
            <a:endParaRPr lang="en-US" sz="4000" dirty="0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马拉松比赛感人的一幕！</a:t>
            </a:r>
            <a:b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</a:br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无论比赛还是做人，她都赢了！</a:t>
            </a:r>
            <a:b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</a:br>
            <a:r>
              <a:rPr lang="zh-CN" altLang="en-US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en-US" altLang="zh-CN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en-US" altLang="zh-CN" sz="3200" b="1" dirty="0">
                <a:ea typeface="华文楷体"/>
                <a:cs typeface="华文楷体"/>
              </a:rPr>
              <a:t>During</a:t>
            </a:r>
            <a:r>
              <a:rPr lang="zh-CN" altLang="en-US" sz="3200" b="1" dirty="0">
                <a:ea typeface="华文楷体"/>
                <a:cs typeface="华文楷体"/>
              </a:rPr>
              <a:t> </a:t>
            </a:r>
            <a:r>
              <a:rPr lang="en-US" altLang="zh-CN" sz="3200" b="1" dirty="0">
                <a:ea typeface="华文楷体"/>
                <a:cs typeface="华文楷体"/>
              </a:rPr>
              <a:t>Reading:</a:t>
            </a:r>
            <a:r>
              <a:rPr lang="zh-CN" altLang="en-US" sz="3200" b="1" dirty="0">
                <a:ea typeface="华文楷体"/>
                <a:cs typeface="华文楷体"/>
              </a:rPr>
              <a:t> </a:t>
            </a:r>
            <a:r>
              <a:rPr lang="en-US" altLang="zh-CN" sz="3200" b="1" dirty="0">
                <a:ea typeface="华文楷体"/>
                <a:cs typeface="华文楷体"/>
              </a:rPr>
              <a:t>Read the following passage 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7280" y="1935220"/>
            <a:ext cx="10058400" cy="47538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700" dirty="0">
                <a:latin typeface="+mj-lt"/>
                <a:ea typeface="Kai" charset="-122"/>
                <a:cs typeface="Kai" charset="-122"/>
              </a:rPr>
              <a:t>        比赛时，运动员是否会为了别人而放慢脚步？</a:t>
            </a:r>
            <a:endParaRPr lang="en-US" altLang="zh-CN" sz="2700" dirty="0">
              <a:latin typeface="+mj-lt"/>
              <a:ea typeface="Kai" charset="-122"/>
              <a:cs typeface="Kai" charset="-122"/>
            </a:endParaRPr>
          </a:p>
          <a:p>
            <a:pPr marL="0" indent="0">
              <a:buNone/>
            </a:pPr>
            <a:r>
              <a:rPr lang="en-US" altLang="zh-CN" sz="2700" dirty="0">
                <a:latin typeface="+mj-lt"/>
                <a:ea typeface="Kai" charset="-122"/>
                <a:cs typeface="Kai" charset="-122"/>
              </a:rPr>
              <a:t>        2017</a:t>
            </a:r>
            <a:r>
              <a:rPr lang="zh-CN" altLang="en-US" sz="2700" dirty="0">
                <a:latin typeface="+mj-lt"/>
                <a:ea typeface="Kai" charset="-122"/>
                <a:cs typeface="Kai" charset="-122"/>
              </a:rPr>
              <a:t>年</a:t>
            </a:r>
            <a:r>
              <a:rPr lang="en-US" altLang="zh-CN" sz="2700" dirty="0">
                <a:latin typeface="+mj-lt"/>
                <a:ea typeface="Kai" charset="-122"/>
                <a:cs typeface="Kai" charset="-122"/>
              </a:rPr>
              <a:t>10</a:t>
            </a:r>
            <a:r>
              <a:rPr lang="zh-CN" altLang="en-US" sz="2700" dirty="0">
                <a:latin typeface="+mj-lt"/>
                <a:ea typeface="Kai" charset="-122"/>
                <a:cs typeface="Kai" charset="-122"/>
              </a:rPr>
              <a:t>月</a:t>
            </a:r>
            <a:r>
              <a:rPr lang="en-US" altLang="zh-CN" sz="2700" dirty="0">
                <a:latin typeface="+mj-lt"/>
                <a:ea typeface="Kai" charset="-122"/>
                <a:cs typeface="Kai" charset="-122"/>
              </a:rPr>
              <a:t>15</a:t>
            </a:r>
            <a:r>
              <a:rPr lang="zh-CN" altLang="en-US" sz="2700" dirty="0">
                <a:latin typeface="+mj-lt"/>
                <a:ea typeface="Kai" charset="-122"/>
                <a:cs typeface="Kai" charset="-122"/>
              </a:rPr>
              <a:t>日中国的马拉松比赛出现了一个感人的故事。一位来自</a:t>
            </a:r>
            <a:r>
              <a:rPr lang="zh-CN" altLang="en-US" sz="2700" u="sng" dirty="0">
                <a:latin typeface="+mj-lt"/>
                <a:ea typeface="Kai" charset="-122"/>
                <a:cs typeface="Kai" charset="-122"/>
              </a:rPr>
              <a:t>埃塞俄比亚</a:t>
            </a:r>
            <a:r>
              <a:rPr lang="en-US" altLang="zh-CN" sz="2700" dirty="0">
                <a:latin typeface="+mj-lt"/>
                <a:ea typeface="Kai" charset="-122"/>
                <a:cs typeface="Kai" charset="-122"/>
              </a:rPr>
              <a:t>(</a:t>
            </a:r>
            <a:r>
              <a:rPr lang="en-US" altLang="zh-CN" sz="2700" dirty="0" err="1">
                <a:latin typeface="+mj-lt"/>
                <a:ea typeface="Kai" charset="-122"/>
                <a:cs typeface="Kai" charset="-122"/>
              </a:rPr>
              <a:t>Āisàiébǐyà</a:t>
            </a:r>
            <a:r>
              <a:rPr lang="en-US" altLang="zh-CN" sz="2700" dirty="0">
                <a:latin typeface="+mj-lt"/>
                <a:ea typeface="Kai" charset="-122"/>
                <a:cs typeface="Kai" charset="-122"/>
              </a:rPr>
              <a:t> “Ethiopia”)</a:t>
            </a:r>
            <a:r>
              <a:rPr lang="zh-CN" altLang="en-US" sz="2700" dirty="0">
                <a:latin typeface="+mj-lt"/>
                <a:ea typeface="Kai" charset="-122"/>
                <a:cs typeface="Kai" charset="-122"/>
              </a:rPr>
              <a:t>的女运动员放慢了脚步，在补水处拿水喝，但是</a:t>
            </a:r>
            <a:r>
              <a:rPr lang="zh-CN" altLang="en-US" sz="2700" dirty="0">
                <a:solidFill>
                  <a:srgbClr val="0070C0"/>
                </a:solidFill>
                <a:latin typeface="+mj-lt"/>
                <a:ea typeface="Kai" charset="-122"/>
                <a:cs typeface="Kai" charset="-122"/>
              </a:rPr>
              <a:t>她不是为了自己，而是把水拿给了身旁来自中国的断手运动员。对运动员来说，这样是会影响输赢的</a:t>
            </a:r>
            <a:r>
              <a:rPr lang="zh-CN" altLang="en-US" sz="2700" dirty="0">
                <a:latin typeface="+mj-lt"/>
                <a:ea typeface="Kai" charset="-122"/>
                <a:cs typeface="Kai" charset="-122"/>
              </a:rPr>
              <a:t>，所以运动员很少会为了别人而放慢速度。这一幕不但让现场的观众感动万分，也温暖了全世界的人。这也许就是我们所说的「运动精神」。最后，她胜利地赢得了马拉松第一名。无论比赛还是做人，她都赢了。</a:t>
            </a:r>
          </a:p>
          <a:p>
            <a:pPr marL="0" indent="0">
              <a:buNone/>
            </a:pPr>
            <a:r>
              <a:rPr lang="zh-CN" altLang="en-US" sz="2700" dirty="0">
                <a:latin typeface="+mj-lt"/>
                <a:ea typeface="Kai" charset="-122"/>
                <a:cs typeface="Kai" charset="-122"/>
              </a:rPr>
              <a:t>         断手</a:t>
            </a:r>
            <a:r>
              <a:rPr lang="zh-TW" altLang="en-US" sz="2700" dirty="0">
                <a:latin typeface="+mj-lt"/>
                <a:ea typeface="Kai" charset="-122"/>
                <a:cs typeface="Kai" charset="-122"/>
              </a:rPr>
              <a:t>运动员</a:t>
            </a:r>
            <a:r>
              <a:rPr lang="zh-CN" altLang="en-US" sz="2700" dirty="0">
                <a:latin typeface="+mj-lt"/>
                <a:ea typeface="Kai" charset="-122"/>
                <a:cs typeface="Kai" charset="-122"/>
              </a:rPr>
              <a:t>叫任耀，</a:t>
            </a:r>
            <a:r>
              <a:rPr lang="en-US" altLang="zh-CN" sz="2700" dirty="0">
                <a:latin typeface="+mj-lt"/>
                <a:ea typeface="Kai" charset="-122"/>
                <a:cs typeface="Kai" charset="-122"/>
              </a:rPr>
              <a:t>8</a:t>
            </a:r>
            <a:r>
              <a:rPr lang="zh-CN" altLang="en-US" sz="2700" dirty="0">
                <a:latin typeface="+mj-lt"/>
                <a:ea typeface="Kai" charset="-122"/>
                <a:cs typeface="Kai" charset="-122"/>
              </a:rPr>
              <a:t>岁时因为电击，意外地受了重伤，失去了他的双手，他不但没有消沉，反而将人生梦想寄托在马拉松比赛，用这样特别的方式鼓励自己，得到好成绩。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06240" y="6444734"/>
            <a:ext cx="509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http://www.sohu.com/a/198384466_755361  </a:t>
            </a:r>
          </a:p>
        </p:txBody>
      </p:sp>
    </p:spTree>
    <p:extLst>
      <p:ext uri="{BB962C8B-B14F-4D97-AF65-F5344CB8AC3E}">
        <p14:creationId xmlns:p14="http://schemas.microsoft.com/office/powerpoint/2010/main" val="3368128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ptagon 4"/>
          <p:cNvSpPr/>
          <p:nvPr/>
        </p:nvSpPr>
        <p:spPr>
          <a:xfrm>
            <a:off x="1206285" y="666555"/>
            <a:ext cx="1069383" cy="929899"/>
          </a:xfrm>
          <a:prstGeom prst="hept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/>
              <a:t>2</a:t>
            </a:r>
            <a:endParaRPr lang="en-US" sz="4000" dirty="0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马拉松比赛感人的一幕！</a:t>
            </a:r>
            <a:b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</a:br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无论比赛还是做人，她都赢了！</a:t>
            </a:r>
            <a:b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</a:br>
            <a:r>
              <a:rPr lang="zh-CN" altLang="en-US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en-US" altLang="zh-CN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en-US" altLang="zh-CN" sz="3200" b="1" dirty="0">
                <a:ea typeface="Kaiti SC" charset="-122"/>
                <a:cs typeface="Kaiti SC" charset="-122"/>
              </a:rPr>
              <a:t>Complete</a:t>
            </a:r>
            <a:r>
              <a:rPr lang="en-US" altLang="zh-CN" sz="3200" b="1" dirty="0">
                <a:ea typeface="华文楷体"/>
                <a:cs typeface="华文楷体"/>
              </a:rPr>
              <a:t> the graphic organizer &amp; Summary 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sz="2400" dirty="0"/>
              <a:t>1. </a:t>
            </a:r>
            <a:r>
              <a:rPr lang="zh-TW" altLang="en-US" sz="2400" dirty="0"/>
              <a:t>请完成表格 </a:t>
            </a:r>
            <a:r>
              <a:rPr lang="en-US" sz="2400" dirty="0"/>
              <a:t>Please complete the graphic organizer. </a:t>
            </a:r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417605"/>
              </p:ext>
            </p:extLst>
          </p:nvPr>
        </p:nvGraphicFramePr>
        <p:xfrm>
          <a:off x="248920" y="3180603"/>
          <a:ext cx="11562080" cy="286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9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1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8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38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3600" b="1" dirty="0">
                          <a:solidFill>
                            <a:schemeClr val="bg1"/>
                          </a:solidFill>
                          <a:effectLst/>
                          <a:latin typeface="Kai" charset="-122"/>
                          <a:ea typeface="Kai" charset="-122"/>
                          <a:cs typeface="Kai" charset="-122"/>
                        </a:rPr>
                        <a:t>主角</a:t>
                      </a:r>
                      <a:endParaRPr lang="en-US" sz="3600" dirty="0">
                        <a:solidFill>
                          <a:schemeClr val="bg1"/>
                        </a:solidFill>
                        <a:effectLst/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3600" b="1" dirty="0">
                          <a:solidFill>
                            <a:schemeClr val="bg1"/>
                          </a:solidFill>
                          <a:effectLst/>
                          <a:latin typeface="Kai" charset="-122"/>
                          <a:ea typeface="Kai" charset="-122"/>
                          <a:cs typeface="Kai" charset="-122"/>
                        </a:rPr>
                        <a:t>国籍</a:t>
                      </a:r>
                      <a:endParaRPr lang="en-US" sz="3600" dirty="0">
                        <a:solidFill>
                          <a:schemeClr val="bg1"/>
                        </a:solidFill>
                        <a:effectLst/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600" b="1" dirty="0">
                          <a:solidFill>
                            <a:schemeClr val="bg1"/>
                          </a:solidFill>
                          <a:effectLst/>
                          <a:latin typeface="Kai" charset="-122"/>
                          <a:ea typeface="Kai" charset="-122"/>
                          <a:cs typeface="Kai" charset="-122"/>
                        </a:rPr>
                        <a:t>比赛</a:t>
                      </a:r>
                      <a:r>
                        <a:rPr lang="zh-CN" sz="3600" b="1" dirty="0">
                          <a:solidFill>
                            <a:schemeClr val="bg1"/>
                          </a:solidFill>
                          <a:effectLst/>
                          <a:latin typeface="Kai" charset="-122"/>
                          <a:ea typeface="Kai" charset="-122"/>
                          <a:cs typeface="Kai" charset="-122"/>
                        </a:rPr>
                        <a:t>地点</a:t>
                      </a:r>
                      <a:endParaRPr lang="en-US" sz="3600" dirty="0">
                        <a:solidFill>
                          <a:schemeClr val="bg1"/>
                        </a:solidFill>
                        <a:effectLst/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600" b="1" dirty="0">
                          <a:solidFill>
                            <a:schemeClr val="bg1"/>
                          </a:solidFill>
                          <a:effectLst/>
                          <a:latin typeface="Kai" charset="-122"/>
                          <a:ea typeface="Kai" charset="-122"/>
                          <a:cs typeface="Kai" charset="-122"/>
                        </a:rPr>
                        <a:t>做什么</a:t>
                      </a:r>
                      <a:endParaRPr lang="en-US" sz="3600" dirty="0">
                        <a:solidFill>
                          <a:schemeClr val="bg1"/>
                        </a:solidFill>
                        <a:effectLst/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3600" b="1" dirty="0">
                          <a:solidFill>
                            <a:schemeClr val="bg1"/>
                          </a:solidFill>
                          <a:effectLst/>
                          <a:latin typeface="Kai" charset="-122"/>
                          <a:ea typeface="Kai" charset="-122"/>
                          <a:cs typeface="Kai" charset="-122"/>
                        </a:rPr>
                        <a:t>感人的原因</a:t>
                      </a:r>
                      <a:endParaRPr lang="en-US" sz="3600" dirty="0">
                        <a:solidFill>
                          <a:schemeClr val="bg1"/>
                        </a:solidFill>
                        <a:effectLst/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6791">
                <a:tc>
                  <a:txBody>
                    <a:bodyPr/>
                    <a:lstStyle/>
                    <a:p>
                      <a:endParaRPr lang="en-US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  <a:p>
                      <a:endParaRPr lang="en-US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  <a:p>
                      <a:pPr algn="ctr"/>
                      <a:r>
                        <a:rPr lang="zh-TW" altLang="en-US" sz="3000" dirty="0">
                          <a:solidFill>
                            <a:srgbClr val="7030A0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中国</a:t>
                      </a:r>
                      <a:endParaRPr lang="en-US" sz="3000" dirty="0">
                        <a:solidFill>
                          <a:srgbClr val="7030A0"/>
                        </a:solidFill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  <a:p>
                      <a:endParaRPr lang="en-US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  <a:p>
                      <a:endParaRPr lang="en-US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  <a:p>
                      <a:endParaRPr lang="en-US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  <a:p>
                      <a:endParaRPr lang="en-US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  <a:p>
                      <a:endParaRPr lang="en-US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  <a:p>
                      <a:pPr algn="ctr"/>
                      <a:endParaRPr lang="en-US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>
                          <a:latin typeface="Kai" charset="-122"/>
                          <a:ea typeface="Kai" charset="-122"/>
                          <a:cs typeface="Kai" charset="-122"/>
                        </a:rPr>
                        <a:t>1. </a:t>
                      </a:r>
                    </a:p>
                    <a:p>
                      <a:endParaRPr lang="en-US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  <a:p>
                      <a:r>
                        <a:rPr lang="en-US" dirty="0">
                          <a:latin typeface="Kai" charset="-122"/>
                          <a:ea typeface="Kai" charset="-122"/>
                          <a:cs typeface="Kai" charset="-122"/>
                        </a:rPr>
                        <a:t>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Kai" charset="-122"/>
                          <a:ea typeface="Kai" charset="-122"/>
                          <a:cs typeface="Kai" charset="-122"/>
                        </a:rPr>
                        <a:t>2</a:t>
                      </a:r>
                      <a:r>
                        <a:rPr lang="en-US" sz="2600" dirty="0">
                          <a:latin typeface="Kai" charset="-122"/>
                          <a:ea typeface="Kai" charset="-122"/>
                          <a:cs typeface="Kai" charset="-122"/>
                        </a:rPr>
                        <a:t>. </a:t>
                      </a:r>
                      <a:r>
                        <a:rPr lang="zh-TW" altLang="en-US" sz="2600" dirty="0">
                          <a:solidFill>
                            <a:srgbClr val="7030A0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运动没有国界</a:t>
                      </a:r>
                      <a:endParaRPr lang="en-US" sz="2600" dirty="0">
                        <a:solidFill>
                          <a:srgbClr val="7030A0"/>
                        </a:solidFill>
                        <a:latin typeface="Kai" charset="-122"/>
                        <a:ea typeface="Kai" charset="-122"/>
                        <a:cs typeface="Kai" charset="-122"/>
                      </a:endParaRPr>
                    </a:p>
                    <a:p>
                      <a:endParaRPr lang="en-US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679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000" dirty="0">
                          <a:solidFill>
                            <a:srgbClr val="7030A0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女运动员</a:t>
                      </a:r>
                      <a:endParaRPr lang="en-US" sz="3000" dirty="0">
                        <a:solidFill>
                          <a:srgbClr val="7030A0"/>
                        </a:solidFill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  <a:p>
                      <a:endParaRPr lang="en-US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  <a:p>
                      <a:pPr algn="ctr"/>
                      <a:endParaRPr lang="en-US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3000" dirty="0">
                        <a:solidFill>
                          <a:srgbClr val="7030A0"/>
                        </a:solidFill>
                        <a:latin typeface="Kai" charset="-122"/>
                        <a:ea typeface="Kai" charset="-122"/>
                        <a:cs typeface="Kai" charset="-122"/>
                      </a:endParaRPr>
                    </a:p>
                    <a:p>
                      <a:pPr algn="ctr"/>
                      <a:r>
                        <a:rPr lang="zh-TW" altLang="en-US" sz="3000" dirty="0">
                          <a:solidFill>
                            <a:srgbClr val="7030A0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拿水</a:t>
                      </a:r>
                      <a:endParaRPr lang="en-US" sz="3000" dirty="0">
                        <a:solidFill>
                          <a:srgbClr val="7030A0"/>
                        </a:solidFill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6424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0" y="1845734"/>
            <a:ext cx="11137900" cy="4415366"/>
          </a:xfrm>
        </p:spPr>
        <p:txBody>
          <a:bodyPr>
            <a:noAutofit/>
          </a:bodyPr>
          <a:lstStyle/>
          <a:p>
            <a:pPr lvl="0">
              <a:buFont typeface="Wingdings" charset="2"/>
              <a:buChar char="q"/>
            </a:pPr>
            <a:r>
              <a:rPr lang="en-US" sz="1900" b="1" dirty="0"/>
              <a:t> Interpretive Reading Task</a:t>
            </a:r>
            <a:r>
              <a:rPr lang="en-US" sz="1900" dirty="0"/>
              <a:t>: Students will </a:t>
            </a:r>
            <a:r>
              <a:rPr lang="en-US" sz="1900" b="1" i="1" dirty="0">
                <a:solidFill>
                  <a:srgbClr val="FF0000"/>
                </a:solidFill>
              </a:rPr>
              <a:t>read, analyze, compare and contrast</a:t>
            </a:r>
            <a:r>
              <a:rPr lang="en-US" sz="1900" dirty="0"/>
              <a:t> the articles. </a:t>
            </a:r>
          </a:p>
          <a:p>
            <a:pPr lvl="1">
              <a:buFont typeface="Arial" charset="0"/>
              <a:buChar char="•"/>
            </a:pPr>
            <a:r>
              <a:rPr lang="en-US" sz="1900" dirty="0"/>
              <a:t>Reading comprehension test [with question types explicitly identified]</a:t>
            </a:r>
          </a:p>
          <a:p>
            <a:pPr lvl="1">
              <a:buFont typeface="Arial" charset="0"/>
              <a:buChar char="•"/>
            </a:pPr>
            <a:r>
              <a:rPr lang="en-US" sz="1900" dirty="0"/>
              <a:t>Collect the test</a:t>
            </a:r>
          </a:p>
          <a:p>
            <a:pPr lvl="1">
              <a:buFont typeface="Arial" charset="0"/>
              <a:buChar char="•"/>
            </a:pPr>
            <a:r>
              <a:rPr lang="en-US" sz="1900" dirty="0"/>
              <a:t>Provide students with some feedback and then move to the 2</a:t>
            </a:r>
            <a:r>
              <a:rPr lang="en-US" sz="1900" baseline="30000" dirty="0"/>
              <a:t>nd</a:t>
            </a:r>
            <a:r>
              <a:rPr lang="en-US" sz="1900" dirty="0"/>
              <a:t> task </a:t>
            </a:r>
          </a:p>
          <a:p>
            <a:pPr>
              <a:buFont typeface="Wingdings" charset="2"/>
              <a:buChar char="q"/>
            </a:pPr>
            <a:r>
              <a:rPr lang="en-US" sz="1900" b="1" dirty="0"/>
              <a:t> Interpersonal Task</a:t>
            </a:r>
            <a:r>
              <a:rPr lang="en-US" sz="1900" dirty="0"/>
              <a:t>: Based on the readings and assignments, students will use critical thinking skills to </a:t>
            </a:r>
            <a:r>
              <a:rPr lang="en-US" sz="1900" b="1" i="1" dirty="0">
                <a:solidFill>
                  <a:srgbClr val="FF0000"/>
                </a:solidFill>
              </a:rPr>
              <a:t>discuss and evaluate </a:t>
            </a:r>
            <a:r>
              <a:rPr lang="en-US" sz="1900" dirty="0"/>
              <a:t>their viewpoints </a:t>
            </a:r>
            <a:r>
              <a:rPr lang="en-US" sz="1900" b="1" i="1" dirty="0">
                <a:solidFill>
                  <a:srgbClr val="FF0000"/>
                </a:solidFill>
              </a:rPr>
              <a:t>in pairs or in groups</a:t>
            </a:r>
            <a:r>
              <a:rPr lang="en-US" sz="1900" dirty="0"/>
              <a:t>.</a:t>
            </a:r>
          </a:p>
          <a:p>
            <a:pPr lvl="1">
              <a:buFont typeface="Arial" charset="0"/>
              <a:buChar char="•"/>
            </a:pPr>
            <a:r>
              <a:rPr lang="en-US" sz="1900" dirty="0"/>
              <a:t>Guided discussion</a:t>
            </a:r>
          </a:p>
          <a:p>
            <a:pPr lvl="1">
              <a:buFont typeface="Arial" charset="0"/>
              <a:buChar char="•"/>
            </a:pPr>
            <a:r>
              <a:rPr lang="en-US" altLang="zh-CN" sz="1900" dirty="0"/>
              <a:t>Summarize the main arguments</a:t>
            </a:r>
            <a:endParaRPr lang="en-US" sz="1900" dirty="0"/>
          </a:p>
          <a:p>
            <a:pPr>
              <a:buFont typeface="Wingdings" charset="2"/>
              <a:buChar char="q"/>
            </a:pPr>
            <a:r>
              <a:rPr lang="en-US" sz="1900" b="1" dirty="0"/>
              <a:t> Presentational Writing Task</a:t>
            </a:r>
            <a:r>
              <a:rPr lang="en-US" sz="1900" dirty="0"/>
              <a:t>: Students will </a:t>
            </a:r>
            <a:r>
              <a:rPr lang="en-US" sz="1900" b="1" i="1" dirty="0">
                <a:solidFill>
                  <a:srgbClr val="FF0000"/>
                </a:solidFill>
              </a:rPr>
              <a:t>present their viewpoints in writing</a:t>
            </a:r>
            <a:r>
              <a:rPr lang="en-US" sz="1900" dirty="0"/>
              <a:t>, integrating what they have read, viewed and discussed throughout the unit into an in-depth analysis report.</a:t>
            </a:r>
          </a:p>
          <a:p>
            <a:pPr lvl="1">
              <a:buFont typeface="Arial" charset="0"/>
              <a:buChar char="•"/>
            </a:pPr>
            <a:r>
              <a:rPr lang="en-US" sz="1900" dirty="0"/>
              <a:t>Suggested structure</a:t>
            </a:r>
          </a:p>
          <a:p>
            <a:pPr lvl="1">
              <a:buFont typeface="Arial" charset="0"/>
              <a:buChar char="•"/>
            </a:pPr>
            <a:r>
              <a:rPr lang="en-US" altLang="zh-CN" sz="1900" dirty="0"/>
              <a:t>Grading</a:t>
            </a:r>
            <a:r>
              <a:rPr lang="zh-CN" altLang="en-US" sz="1900" dirty="0"/>
              <a:t> </a:t>
            </a:r>
            <a:r>
              <a:rPr lang="en-US" altLang="zh-CN" sz="1900" dirty="0"/>
              <a:t>rubric</a:t>
            </a:r>
            <a:endParaRPr lang="en-US" sz="1900" dirty="0"/>
          </a:p>
        </p:txBody>
      </p:sp>
      <p:sp>
        <p:nvSpPr>
          <p:cNvPr id="8" name="Title 1"/>
          <p:cNvSpPr txBox="1">
            <a:spLocks noGrp="1"/>
          </p:cNvSpPr>
          <p:nvPr>
            <p:ph type="title"/>
          </p:nvPr>
        </p:nvSpPr>
        <p:spPr>
          <a:xfrm>
            <a:off x="286603" y="286603"/>
            <a:ext cx="11473597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综合性能力评估 </a:t>
            </a:r>
            <a: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IPA</a:t>
            </a:r>
            <a:b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</a:br>
            <a:r>
              <a:rPr lang="zh-CN" altLang="en-US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en-US" altLang="zh-CN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en-US" altLang="zh-CN" sz="3200" b="1" dirty="0">
                <a:ea typeface="华文楷体"/>
                <a:cs typeface="华文楷体"/>
              </a:rPr>
              <a:t>Summative Assessment: </a:t>
            </a:r>
            <a:r>
              <a:rPr lang="en-US" altLang="zh-CN" sz="3200" b="1" dirty="0">
                <a:solidFill>
                  <a:srgbClr val="FF0000"/>
                </a:solidFill>
                <a:ea typeface="华文楷体"/>
                <a:cs typeface="华文楷体"/>
              </a:rPr>
              <a:t>I</a:t>
            </a:r>
            <a:r>
              <a:rPr lang="en-US" altLang="zh-CN" sz="3200" b="1" dirty="0">
                <a:ea typeface="华文楷体"/>
                <a:cs typeface="华文楷体"/>
              </a:rPr>
              <a:t>ntegrated </a:t>
            </a:r>
            <a:r>
              <a:rPr lang="en-US" altLang="zh-CN" sz="3200" b="1" dirty="0">
                <a:solidFill>
                  <a:srgbClr val="FF0000"/>
                </a:solidFill>
                <a:ea typeface="华文楷体"/>
                <a:cs typeface="华文楷体"/>
              </a:rPr>
              <a:t>P</a:t>
            </a:r>
            <a:r>
              <a:rPr lang="en-US" altLang="zh-CN" sz="3200" b="1" dirty="0">
                <a:ea typeface="华文楷体"/>
                <a:cs typeface="华文楷体"/>
              </a:rPr>
              <a:t>erformance </a:t>
            </a:r>
            <a:r>
              <a:rPr lang="en-US" altLang="zh-CN" sz="3200" b="1" dirty="0">
                <a:solidFill>
                  <a:srgbClr val="FF0000"/>
                </a:solidFill>
                <a:ea typeface="华文楷体"/>
                <a:cs typeface="华文楷体"/>
              </a:rPr>
              <a:t>A</a:t>
            </a:r>
            <a:r>
              <a:rPr lang="en-US" altLang="zh-CN" sz="3200" b="1" dirty="0">
                <a:ea typeface="华文楷体"/>
                <a:cs typeface="华文楷体"/>
              </a:rPr>
              <a:t>ssessment</a:t>
            </a:r>
            <a:r>
              <a:rPr lang="zh-CN" altLang="en-US" sz="3200" b="1" dirty="0">
                <a:ea typeface="华文楷体"/>
                <a:cs typeface="华文楷体"/>
              </a:rPr>
              <a:t> </a:t>
            </a:r>
            <a:r>
              <a:rPr lang="en-US" altLang="zh-CN" sz="3200" b="1" dirty="0">
                <a:ea typeface="华文楷体"/>
                <a:cs typeface="华文楷体"/>
              </a:rPr>
              <a:t>(</a:t>
            </a:r>
            <a:r>
              <a:rPr lang="en-US" altLang="zh-CN" sz="3200" b="1" dirty="0">
                <a:solidFill>
                  <a:srgbClr val="FF0000"/>
                </a:solidFill>
                <a:ea typeface="华文楷体"/>
                <a:cs typeface="华文楷体"/>
              </a:rPr>
              <a:t>IPA</a:t>
            </a:r>
            <a:r>
              <a:rPr lang="en-US" altLang="zh-CN" sz="3200" b="1" dirty="0">
                <a:ea typeface="华文楷体"/>
                <a:cs typeface="华文楷体"/>
              </a:rPr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3149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ptagon 4"/>
          <p:cNvSpPr/>
          <p:nvPr/>
        </p:nvSpPr>
        <p:spPr>
          <a:xfrm>
            <a:off x="1206285" y="666555"/>
            <a:ext cx="1069383" cy="929899"/>
          </a:xfrm>
          <a:prstGeom prst="hept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/>
              <a:t>2</a:t>
            </a:r>
            <a:endParaRPr lang="en-US" sz="4000" dirty="0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马拉松比赛感人的一幕！</a:t>
            </a:r>
            <a:b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</a:br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无论比赛还是做人，她都赢了！</a:t>
            </a:r>
            <a:b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</a:br>
            <a:r>
              <a:rPr lang="zh-CN" altLang="en-US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en-US" altLang="zh-CN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en-US" altLang="zh-CN" sz="3200" b="1" dirty="0">
                <a:ea typeface="Kaiti SC" charset="-122"/>
                <a:cs typeface="Kaiti SC" charset="-122"/>
              </a:rPr>
              <a:t>Complete</a:t>
            </a:r>
            <a:r>
              <a:rPr lang="en-US" altLang="zh-CN" sz="3200" b="1" dirty="0">
                <a:ea typeface="华文楷体"/>
                <a:cs typeface="华文楷体"/>
              </a:rPr>
              <a:t> the graphic organizer &amp; Summary 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2. </a:t>
            </a:r>
            <a:r>
              <a:rPr lang="zh-TW" altLang="en-US" sz="2400" dirty="0"/>
              <a:t>口述大意 </a:t>
            </a:r>
            <a:r>
              <a:rPr lang="en-US" sz="2400" dirty="0"/>
              <a:t>Please summarize the article orally. </a:t>
            </a:r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411014"/>
              </p:ext>
            </p:extLst>
          </p:nvPr>
        </p:nvGraphicFramePr>
        <p:xfrm>
          <a:off x="248920" y="2485151"/>
          <a:ext cx="11562080" cy="3588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9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1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8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20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3600" b="1" dirty="0">
                          <a:solidFill>
                            <a:schemeClr val="bg1"/>
                          </a:solidFill>
                          <a:effectLst/>
                          <a:latin typeface="Kai" charset="-122"/>
                          <a:ea typeface="Kai" charset="-122"/>
                          <a:cs typeface="Kai" charset="-122"/>
                        </a:rPr>
                        <a:t>主角</a:t>
                      </a:r>
                      <a:endParaRPr lang="en-US" sz="3600" dirty="0">
                        <a:solidFill>
                          <a:schemeClr val="bg1"/>
                        </a:solidFill>
                        <a:effectLst/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3600" b="1" dirty="0">
                          <a:solidFill>
                            <a:schemeClr val="bg1"/>
                          </a:solidFill>
                          <a:effectLst/>
                          <a:latin typeface="Kai" charset="-122"/>
                          <a:ea typeface="Kai" charset="-122"/>
                          <a:cs typeface="Kai" charset="-122"/>
                        </a:rPr>
                        <a:t>国籍</a:t>
                      </a:r>
                      <a:endParaRPr lang="en-US" sz="3600" dirty="0">
                        <a:solidFill>
                          <a:schemeClr val="bg1"/>
                        </a:solidFill>
                        <a:effectLst/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3600" b="1" dirty="0">
                          <a:solidFill>
                            <a:schemeClr val="bg1"/>
                          </a:solidFill>
                          <a:effectLst/>
                          <a:latin typeface="Kai" charset="-122"/>
                          <a:ea typeface="Kai" charset="-122"/>
                          <a:cs typeface="Kai" charset="-122"/>
                        </a:rPr>
                        <a:t>地点</a:t>
                      </a:r>
                      <a:endParaRPr lang="en-US" sz="3600" dirty="0">
                        <a:solidFill>
                          <a:schemeClr val="bg1"/>
                        </a:solidFill>
                        <a:effectLst/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600" b="1" dirty="0">
                          <a:solidFill>
                            <a:schemeClr val="bg1"/>
                          </a:solidFill>
                          <a:effectLst/>
                          <a:latin typeface="Kai" charset="-122"/>
                          <a:ea typeface="Kai" charset="-122"/>
                          <a:cs typeface="Kai" charset="-122"/>
                        </a:rPr>
                        <a:t>做什么</a:t>
                      </a:r>
                      <a:endParaRPr lang="en-US" sz="3600" dirty="0">
                        <a:solidFill>
                          <a:schemeClr val="bg1"/>
                        </a:solidFill>
                        <a:effectLst/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3600" b="1" dirty="0">
                          <a:solidFill>
                            <a:schemeClr val="bg1"/>
                          </a:solidFill>
                          <a:effectLst/>
                          <a:latin typeface="Kai" charset="-122"/>
                          <a:ea typeface="Kai" charset="-122"/>
                          <a:cs typeface="Kai" charset="-122"/>
                        </a:rPr>
                        <a:t>感人的原因</a:t>
                      </a:r>
                      <a:endParaRPr lang="en-US" sz="3600" dirty="0">
                        <a:solidFill>
                          <a:schemeClr val="bg1"/>
                        </a:solidFill>
                        <a:effectLst/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6791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  <a:p>
                      <a:pPr algn="ctr"/>
                      <a:r>
                        <a:rPr lang="zh-CN" altLang="en-US" sz="3000" dirty="0">
                          <a:solidFill>
                            <a:srgbClr val="FF0000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男运动员</a:t>
                      </a:r>
                      <a:r>
                        <a:rPr lang="en-US" altLang="zh-CN" sz="3000" dirty="0">
                          <a:solidFill>
                            <a:srgbClr val="FF0000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/</a:t>
                      </a:r>
                      <a:br>
                        <a:rPr lang="en-US" altLang="zh-CN" sz="3000" dirty="0">
                          <a:solidFill>
                            <a:srgbClr val="FF0000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</a:br>
                      <a:r>
                        <a:rPr lang="zh-CN" altLang="en-US" sz="3000" dirty="0">
                          <a:solidFill>
                            <a:srgbClr val="FF0000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任耀</a:t>
                      </a:r>
                      <a:r>
                        <a:rPr lang="en-US" dirty="0">
                          <a:latin typeface="Kai" charset="-122"/>
                          <a:ea typeface="Kai" charset="-122"/>
                          <a:cs typeface="Kai" charset="-122"/>
                        </a:rPr>
                        <a:t>_____________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  <a:p>
                      <a:pPr algn="ctr"/>
                      <a:r>
                        <a:rPr lang="zh-TW" altLang="en-US" sz="3000" dirty="0">
                          <a:solidFill>
                            <a:srgbClr val="7030A0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中国</a:t>
                      </a:r>
                      <a:endParaRPr lang="en-US" sz="3000" dirty="0">
                        <a:solidFill>
                          <a:srgbClr val="7030A0"/>
                        </a:solidFill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  <a:p>
                      <a:pPr algn="ctr"/>
                      <a:endParaRPr lang="en-US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  <a:p>
                      <a:pPr algn="ctr"/>
                      <a:endParaRPr lang="en-US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  <a:p>
                      <a:pPr algn="ctr"/>
                      <a:r>
                        <a:rPr lang="zh-TW" altLang="en-US" sz="3000" dirty="0">
                          <a:solidFill>
                            <a:srgbClr val="FF0000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中国</a:t>
                      </a:r>
                      <a:endParaRPr lang="en-US" sz="3000" dirty="0">
                        <a:solidFill>
                          <a:srgbClr val="FF0000"/>
                        </a:solidFill>
                        <a:latin typeface="Kai" charset="-122"/>
                        <a:ea typeface="Kai" charset="-122"/>
                        <a:cs typeface="Kai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Kai" charset="-122"/>
                          <a:ea typeface="Kai" charset="-122"/>
                          <a:cs typeface="Kai" charset="-122"/>
                        </a:rPr>
                        <a:t>_______________</a:t>
                      </a:r>
                    </a:p>
                    <a:p>
                      <a:pPr algn="ctr"/>
                      <a:endParaRPr lang="en-US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000" dirty="0">
                          <a:solidFill>
                            <a:srgbClr val="FF0000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喝水</a:t>
                      </a:r>
                      <a:endParaRPr lang="en-US" sz="3000" dirty="0">
                        <a:solidFill>
                          <a:srgbClr val="FF0000"/>
                        </a:solidFill>
                        <a:latin typeface="Kai" charset="-122"/>
                        <a:ea typeface="Kai" charset="-122"/>
                        <a:cs typeface="Kai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Kai" charset="-122"/>
                          <a:ea typeface="Kai" charset="-122"/>
                          <a:cs typeface="Kai" charset="-122"/>
                        </a:rPr>
                        <a:t>_______________</a:t>
                      </a:r>
                    </a:p>
                    <a:p>
                      <a:pPr algn="ctr"/>
                      <a:endParaRPr lang="en-US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Kai" charset="-122"/>
                          <a:ea typeface="Kai" charset="-122"/>
                          <a:cs typeface="Kai" charset="-122"/>
                        </a:rPr>
                        <a:t>1. </a:t>
                      </a:r>
                    </a:p>
                    <a:p>
                      <a:pPr algn="ctr"/>
                      <a:r>
                        <a:rPr lang="zh-TW" altLang="en-US" sz="3000" dirty="0">
                          <a:solidFill>
                            <a:srgbClr val="FF0000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运动精神</a:t>
                      </a:r>
                    </a:p>
                    <a:p>
                      <a:pPr algn="ctr"/>
                      <a:r>
                        <a:rPr lang="en-US" dirty="0">
                          <a:latin typeface="Kai" charset="-122"/>
                          <a:ea typeface="Kai" charset="-122"/>
                          <a:cs typeface="Kai" charset="-122"/>
                        </a:rPr>
                        <a:t>_______________</a:t>
                      </a:r>
                    </a:p>
                    <a:p>
                      <a:pPr algn="ctr"/>
                      <a:endParaRPr lang="en-US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  <a:p>
                      <a:pPr algn="ctr"/>
                      <a:endParaRPr lang="en-US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Kai" charset="-122"/>
                          <a:ea typeface="Kai" charset="-122"/>
                          <a:cs typeface="Kai" charset="-122"/>
                        </a:rPr>
                        <a:t>2</a:t>
                      </a:r>
                      <a:r>
                        <a:rPr lang="en-US" sz="2600" dirty="0">
                          <a:latin typeface="Kai" charset="-122"/>
                          <a:ea typeface="Kai" charset="-122"/>
                          <a:cs typeface="Kai" charset="-122"/>
                        </a:rPr>
                        <a:t>. </a:t>
                      </a:r>
                      <a:r>
                        <a:rPr lang="zh-TW" altLang="en-US" sz="2600" dirty="0">
                          <a:solidFill>
                            <a:srgbClr val="7030A0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运动没有国界</a:t>
                      </a:r>
                      <a:endParaRPr lang="en-US" sz="2600" dirty="0">
                        <a:solidFill>
                          <a:srgbClr val="7030A0"/>
                        </a:solidFill>
                        <a:latin typeface="Kai" charset="-122"/>
                        <a:ea typeface="Kai" charset="-122"/>
                        <a:cs typeface="Kai" charset="-122"/>
                      </a:endParaRPr>
                    </a:p>
                    <a:p>
                      <a:pPr algn="ctr"/>
                      <a:endParaRPr lang="en-US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02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000" dirty="0">
                          <a:solidFill>
                            <a:srgbClr val="7030A0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女运动员</a:t>
                      </a:r>
                      <a:endParaRPr lang="en-US" sz="3000" dirty="0">
                        <a:solidFill>
                          <a:srgbClr val="7030A0"/>
                        </a:solidFill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  <a:p>
                      <a:pPr algn="ctr"/>
                      <a:r>
                        <a:rPr lang="zh-TW" altLang="en-US" sz="3000" dirty="0">
                          <a:solidFill>
                            <a:srgbClr val="FF0000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埃塞俄比亚</a:t>
                      </a:r>
                      <a:endParaRPr lang="en-US" sz="3000" dirty="0">
                        <a:solidFill>
                          <a:srgbClr val="FF0000"/>
                        </a:solidFill>
                        <a:latin typeface="Kai" charset="-122"/>
                        <a:ea typeface="Kai" charset="-122"/>
                        <a:cs typeface="Kai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Kai" charset="-122"/>
                          <a:ea typeface="Kai" charset="-122"/>
                          <a:cs typeface="Kai" charset="-122"/>
                        </a:rPr>
                        <a:t>_______________</a:t>
                      </a:r>
                    </a:p>
                    <a:p>
                      <a:pPr algn="ctr"/>
                      <a:endParaRPr lang="en-US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3000" dirty="0">
                        <a:solidFill>
                          <a:srgbClr val="7030A0"/>
                        </a:solidFill>
                        <a:latin typeface="Kai" charset="-122"/>
                        <a:ea typeface="Kai" charset="-122"/>
                        <a:cs typeface="Kai" charset="-122"/>
                      </a:endParaRPr>
                    </a:p>
                    <a:p>
                      <a:pPr algn="ctr"/>
                      <a:r>
                        <a:rPr lang="zh-TW" altLang="en-US" sz="3000" dirty="0">
                          <a:solidFill>
                            <a:srgbClr val="7030A0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拿水</a:t>
                      </a:r>
                      <a:endParaRPr lang="en-US" sz="3000" dirty="0">
                        <a:solidFill>
                          <a:srgbClr val="7030A0"/>
                        </a:solidFill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751929" y="4140831"/>
            <a:ext cx="1501252" cy="55399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zh-TW" altLang="en-US" sz="3000" b="1" dirty="0">
                <a:solidFill>
                  <a:schemeClr val="bg1"/>
                </a:solidFill>
              </a:rPr>
              <a:t>没有手</a:t>
            </a:r>
            <a:endParaRPr lang="en-US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43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ptagon 4"/>
          <p:cNvSpPr/>
          <p:nvPr/>
        </p:nvSpPr>
        <p:spPr>
          <a:xfrm>
            <a:off x="1206285" y="666555"/>
            <a:ext cx="1069383" cy="929899"/>
          </a:xfrm>
          <a:prstGeom prst="hept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/>
              <a:t>2</a:t>
            </a:r>
            <a:endParaRPr lang="en-US" sz="4000" dirty="0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马拉松比赛感人的一幕！</a:t>
            </a:r>
            <a:b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</a:br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无论比赛还是做人，她都赢了！</a:t>
            </a:r>
            <a:b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</a:br>
            <a:r>
              <a:rPr lang="zh-CN" altLang="en-US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en-US" altLang="zh-CN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en-US" altLang="zh-CN" sz="3200" b="1" dirty="0">
                <a:ea typeface="Kaiti SC" charset="-122"/>
                <a:cs typeface="Kaiti SC" charset="-122"/>
              </a:rPr>
              <a:t>Answer</a:t>
            </a:r>
            <a:r>
              <a:rPr lang="en-US" altLang="zh-CN" sz="3200" b="1" dirty="0">
                <a:ea typeface="华文楷体"/>
                <a:cs typeface="华文楷体"/>
              </a:rPr>
              <a:t> the following questions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zh-CN" altLang="en-US" sz="2800" dirty="0">
              <a:latin typeface="Kai" charset="-122"/>
              <a:ea typeface="Kai" charset="-122"/>
              <a:cs typeface="Kai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2800" dirty="0">
                <a:latin typeface="Kai" charset="-122"/>
                <a:ea typeface="Kai" charset="-122"/>
                <a:cs typeface="Kai" charset="-122"/>
              </a:rPr>
              <a:t>为什么</a:t>
            </a:r>
            <a:r>
              <a:rPr lang="zh-TW" altLang="en-US" sz="2800" dirty="0">
                <a:latin typeface="Kai" charset="-122"/>
                <a:ea typeface="Kai" charset="-122"/>
                <a:cs typeface="Kai" charset="-122"/>
              </a:rPr>
              <a:t>作者认为</a:t>
            </a:r>
            <a:r>
              <a:rPr lang="zh-CN" altLang="en-US" sz="2800" dirty="0">
                <a:latin typeface="Kai" charset="-122"/>
                <a:ea typeface="Kai" charset="-122"/>
                <a:cs typeface="Kai" charset="-122"/>
              </a:rPr>
              <a:t> “无论比赛还是做人，她都赢了”</a:t>
            </a:r>
            <a:r>
              <a:rPr lang="en-US" altLang="zh-CN" sz="2800" dirty="0">
                <a:latin typeface="Kai" charset="-122"/>
                <a:ea typeface="Kai" charset="-122"/>
                <a:cs typeface="Kai" charset="-122"/>
              </a:rPr>
              <a:t>? </a:t>
            </a:r>
          </a:p>
          <a:p>
            <a:pPr marL="514350" indent="-514350">
              <a:buFont typeface="+mj-lt"/>
              <a:buAutoNum type="arabicPeriod"/>
            </a:pPr>
            <a:endParaRPr lang="en-US" altLang="zh-CN" sz="2800" dirty="0">
              <a:latin typeface="Kai" charset="-122"/>
              <a:ea typeface="Kai" charset="-122"/>
              <a:cs typeface="Kai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2800" dirty="0">
                <a:latin typeface="Kai" charset="-122"/>
                <a:ea typeface="Kai" charset="-122"/>
                <a:cs typeface="Kai" charset="-122"/>
              </a:rPr>
              <a:t>如果你是那位女运动员，你是否会为了断手运动员而放慢脚步</a:t>
            </a:r>
            <a:r>
              <a:rPr lang="en-US" altLang="zh-CN" sz="2800" dirty="0">
                <a:latin typeface="Kai" charset="-122"/>
                <a:ea typeface="Kai" charset="-122"/>
                <a:cs typeface="Kai" charset="-122"/>
              </a:rPr>
              <a:t>?</a:t>
            </a:r>
            <a:r>
              <a:rPr lang="zh-CN" altLang="en-US" sz="2800" dirty="0">
                <a:latin typeface="Kai" charset="-122"/>
                <a:ea typeface="Kai" charset="-122"/>
                <a:cs typeface="Kai" charset="-122"/>
              </a:rPr>
              <a:t>为什么？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56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ptagon 4"/>
          <p:cNvSpPr/>
          <p:nvPr/>
        </p:nvSpPr>
        <p:spPr>
          <a:xfrm>
            <a:off x="1206285" y="666555"/>
            <a:ext cx="1069383" cy="929899"/>
          </a:xfrm>
          <a:prstGeom prst="hept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/>
              <a:t>2</a:t>
            </a:r>
            <a:endParaRPr lang="en-US" sz="4000" dirty="0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马拉松比赛感人的一幕！</a:t>
            </a:r>
            <a:b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</a:br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无论比赛还是做人，她都赢了！</a:t>
            </a:r>
            <a:b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</a:br>
            <a:r>
              <a:rPr lang="zh-CN" altLang="en-US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en-US" altLang="zh-CN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en-US" altLang="zh-CN" sz="3200" b="1" dirty="0">
                <a:ea typeface="Kaiti SC" charset="-122"/>
                <a:cs typeface="Kaiti SC" charset="-122"/>
              </a:rPr>
              <a:t>Answer</a:t>
            </a:r>
            <a:r>
              <a:rPr lang="en-US" altLang="zh-CN" sz="3200" b="1" dirty="0">
                <a:ea typeface="华文楷体"/>
                <a:cs typeface="华文楷体"/>
              </a:rPr>
              <a:t> the following questions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2458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sz="2800" dirty="0"/>
              <a:t>为什么</a:t>
            </a:r>
            <a:r>
              <a:rPr lang="zh-TW" altLang="en-US" sz="2800" dirty="0"/>
              <a:t>作者认为</a:t>
            </a:r>
            <a:r>
              <a:rPr lang="zh-CN" altLang="en-US" sz="2800" dirty="0"/>
              <a:t> “无论比赛还是做人，她都赢了”</a:t>
            </a:r>
            <a:r>
              <a:rPr lang="en-US" altLang="zh-CN" sz="2800" dirty="0"/>
              <a:t>? </a:t>
            </a:r>
          </a:p>
          <a:p>
            <a:pPr marL="292608" lvl="1" indent="0">
              <a:buNone/>
            </a:pPr>
            <a:r>
              <a:rPr lang="en-US" altLang="zh-TW" sz="2600" dirty="0">
                <a:solidFill>
                  <a:srgbClr val="FF0000"/>
                </a:solidFill>
                <a:latin typeface="Kai" charset="-122"/>
                <a:ea typeface="Kai" charset="-122"/>
                <a:cs typeface="Kai" charset="-122"/>
              </a:rPr>
              <a:t>“</a:t>
            </a:r>
            <a:r>
              <a:rPr lang="zh-TW" altLang="en-US" sz="2600" dirty="0">
                <a:solidFill>
                  <a:srgbClr val="FF0000"/>
                </a:solidFill>
                <a:latin typeface="Kai" charset="-122"/>
                <a:ea typeface="Kai" charset="-122"/>
                <a:cs typeface="Kai" charset="-122"/>
              </a:rPr>
              <a:t>比赛</a:t>
            </a:r>
            <a:r>
              <a:rPr lang="en-US" altLang="zh-TW" sz="2600" dirty="0">
                <a:solidFill>
                  <a:srgbClr val="FF0000"/>
                </a:solidFill>
                <a:latin typeface="Kai" charset="-122"/>
                <a:ea typeface="Kai" charset="-122"/>
                <a:cs typeface="Kai" charset="-122"/>
              </a:rPr>
              <a:t>” </a:t>
            </a:r>
            <a:r>
              <a:rPr lang="zh-TW" altLang="en-US" sz="2600" dirty="0">
                <a:solidFill>
                  <a:srgbClr val="FF0000"/>
                </a:solidFill>
                <a:latin typeface="Kai" charset="-122"/>
                <a:ea typeface="Kai" charset="-122"/>
                <a:cs typeface="Kai" charset="-122"/>
              </a:rPr>
              <a:t>女运动员得了第一名</a:t>
            </a:r>
            <a:endParaRPr lang="en-US" altLang="zh-TW" sz="2600" dirty="0">
              <a:solidFill>
                <a:srgbClr val="FF0000"/>
              </a:solidFill>
              <a:latin typeface="Kai" charset="-122"/>
              <a:ea typeface="Kai" charset="-122"/>
              <a:cs typeface="Kai" charset="-122"/>
            </a:endParaRPr>
          </a:p>
          <a:p>
            <a:pPr marL="292608" lvl="1" indent="0">
              <a:buNone/>
            </a:pPr>
            <a:r>
              <a:rPr lang="en-US" altLang="zh-CN" sz="2600" dirty="0">
                <a:solidFill>
                  <a:srgbClr val="FF0000"/>
                </a:solidFill>
                <a:latin typeface="Kai" charset="-122"/>
                <a:ea typeface="Kai" charset="-122"/>
                <a:cs typeface="Kai" charset="-122"/>
              </a:rPr>
              <a:t>“</a:t>
            </a:r>
            <a:r>
              <a:rPr lang="zh-TW" altLang="en-US" sz="2600" dirty="0">
                <a:solidFill>
                  <a:srgbClr val="FF0000"/>
                </a:solidFill>
                <a:latin typeface="Kai" charset="-122"/>
                <a:ea typeface="Kai" charset="-122"/>
                <a:cs typeface="Kai" charset="-122"/>
              </a:rPr>
              <a:t>做人</a:t>
            </a:r>
            <a:r>
              <a:rPr lang="en-US" altLang="zh-TW" sz="2600" dirty="0">
                <a:solidFill>
                  <a:srgbClr val="FF0000"/>
                </a:solidFill>
                <a:latin typeface="Kai" charset="-122"/>
                <a:ea typeface="Kai" charset="-122"/>
                <a:cs typeface="Kai" charset="-122"/>
              </a:rPr>
              <a:t>” </a:t>
            </a:r>
            <a:r>
              <a:rPr lang="zh-TW" altLang="en-US" sz="2600" dirty="0">
                <a:solidFill>
                  <a:srgbClr val="FF0000"/>
                </a:solidFill>
                <a:latin typeface="Kai" charset="-122"/>
                <a:ea typeface="Kai" charset="-122"/>
                <a:cs typeface="Kai" charset="-122"/>
              </a:rPr>
              <a:t>运动精神的表现 </a:t>
            </a:r>
            <a:r>
              <a:rPr lang="en-US" altLang="zh-TW" sz="2600" dirty="0">
                <a:solidFill>
                  <a:srgbClr val="FF0000"/>
                </a:solidFill>
                <a:latin typeface="Kai" charset="-122"/>
                <a:ea typeface="Kai" charset="-122"/>
                <a:cs typeface="Kai" charset="-122"/>
              </a:rPr>
              <a:t>“</a:t>
            </a:r>
          </a:p>
          <a:p>
            <a:pPr marL="292608" lvl="1" indent="0">
              <a:buNone/>
            </a:pPr>
            <a:r>
              <a:rPr lang="zh-TW" altLang="en-US" sz="2600" dirty="0">
                <a:solidFill>
                  <a:srgbClr val="0070C0"/>
                </a:solidFill>
                <a:latin typeface="Kai" charset="-122"/>
                <a:ea typeface="Kai" charset="-122"/>
                <a:cs typeface="Kai" charset="-122"/>
              </a:rPr>
              <a:t>文本：</a:t>
            </a:r>
            <a:r>
              <a:rPr lang="zh-CN" altLang="en-US" sz="2600" dirty="0">
                <a:solidFill>
                  <a:srgbClr val="0070C0"/>
                </a:solidFill>
                <a:latin typeface="Kai" charset="-122"/>
                <a:ea typeface="Kai" charset="-122"/>
                <a:cs typeface="Kai" charset="-122"/>
              </a:rPr>
              <a:t>一位来自埃塞俄比亚</a:t>
            </a:r>
            <a:r>
              <a:rPr lang="en-US" altLang="zh-CN" sz="2600" dirty="0">
                <a:solidFill>
                  <a:srgbClr val="0070C0"/>
                </a:solidFill>
                <a:latin typeface="Kai" charset="-122"/>
                <a:ea typeface="Kai" charset="-122"/>
                <a:cs typeface="Kai" charset="-122"/>
              </a:rPr>
              <a:t>(</a:t>
            </a:r>
            <a:r>
              <a:rPr lang="en-US" altLang="zh-CN" sz="2600" dirty="0" err="1">
                <a:solidFill>
                  <a:srgbClr val="0070C0"/>
                </a:solidFill>
                <a:latin typeface="Kai" charset="-122"/>
                <a:ea typeface="Kai" charset="-122"/>
                <a:cs typeface="Kai" charset="-122"/>
              </a:rPr>
              <a:t>Āisàiébǐyà</a:t>
            </a:r>
            <a:r>
              <a:rPr lang="en-US" altLang="zh-CN" sz="2600" dirty="0">
                <a:solidFill>
                  <a:srgbClr val="0070C0"/>
                </a:solidFill>
                <a:latin typeface="Kai" charset="-122"/>
                <a:ea typeface="Kai" charset="-122"/>
                <a:cs typeface="Kai" charset="-122"/>
              </a:rPr>
              <a:t> “Ethiopia”)</a:t>
            </a:r>
            <a:r>
              <a:rPr lang="zh-CN" altLang="en-US" sz="2600" dirty="0">
                <a:solidFill>
                  <a:srgbClr val="0070C0"/>
                </a:solidFill>
                <a:latin typeface="Kai" charset="-122"/>
                <a:ea typeface="Kai" charset="-122"/>
                <a:cs typeface="Kai" charset="-122"/>
              </a:rPr>
              <a:t>的女运动员放慢了脚步，在补水处拿水喝，但是她不是为了自己，而是把水拿给了身旁来自中国的断手运动员。</a:t>
            </a:r>
            <a:endParaRPr lang="en-US" altLang="zh-CN" sz="2600" dirty="0">
              <a:solidFill>
                <a:srgbClr val="0070C0"/>
              </a:solidFill>
              <a:latin typeface="Kai" charset="-122"/>
              <a:ea typeface="Kai" charset="-122"/>
              <a:cs typeface="Kai" charset="-122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CN" sz="2800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sz="2800" dirty="0"/>
              <a:t>如果你是那位女运动员，你是否会为了断手运动员而放慢脚步</a:t>
            </a:r>
            <a:r>
              <a:rPr lang="en-US" altLang="zh-CN" sz="2800" dirty="0"/>
              <a:t>?</a:t>
            </a:r>
            <a:r>
              <a:rPr lang="zh-CN" altLang="en-US" sz="2800" dirty="0"/>
              <a:t>为什么？</a:t>
            </a:r>
            <a:endParaRPr lang="en-US" altLang="zh-CN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en-US" sz="2600" dirty="0">
                <a:solidFill>
                  <a:srgbClr val="FF0000"/>
                </a:solidFill>
                <a:latin typeface="Kai" charset="-122"/>
                <a:ea typeface="Kai" charset="-122"/>
                <a:cs typeface="Kai" charset="-122"/>
              </a:rPr>
              <a:t>会。因为对我来说 </a:t>
            </a:r>
            <a:r>
              <a:rPr lang="en-US" altLang="zh-TW" sz="2600" dirty="0">
                <a:solidFill>
                  <a:srgbClr val="FF0000"/>
                </a:solidFill>
                <a:latin typeface="Kai" charset="-122"/>
                <a:ea typeface="Kai" charset="-122"/>
                <a:cs typeface="Kai" charset="-122"/>
              </a:rPr>
              <a:t>“</a:t>
            </a:r>
            <a:r>
              <a:rPr lang="zh-TW" altLang="en-US" sz="2600" dirty="0">
                <a:solidFill>
                  <a:srgbClr val="FF0000"/>
                </a:solidFill>
                <a:latin typeface="Kai" charset="-122"/>
                <a:ea typeface="Kai" charset="-122"/>
                <a:cs typeface="Kai" charset="-122"/>
              </a:rPr>
              <a:t>运动精神</a:t>
            </a:r>
            <a:r>
              <a:rPr lang="en-US" altLang="zh-TW" sz="2600" dirty="0">
                <a:solidFill>
                  <a:srgbClr val="FF0000"/>
                </a:solidFill>
                <a:latin typeface="Kai" charset="-122"/>
                <a:ea typeface="Kai" charset="-122"/>
                <a:cs typeface="Kai" charset="-122"/>
              </a:rPr>
              <a:t>” </a:t>
            </a:r>
            <a:r>
              <a:rPr lang="zh-TW" altLang="en-US" sz="2600" dirty="0">
                <a:solidFill>
                  <a:srgbClr val="FF0000"/>
                </a:solidFill>
                <a:latin typeface="Kai" charset="-122"/>
                <a:ea typeface="Kai" charset="-122"/>
                <a:cs typeface="Kai" charset="-122"/>
              </a:rPr>
              <a:t>比比赛更重要。</a:t>
            </a:r>
            <a:endParaRPr lang="en-US" altLang="zh-TW" sz="2600" dirty="0">
              <a:solidFill>
                <a:srgbClr val="FF0000"/>
              </a:solidFill>
              <a:latin typeface="Kai" charset="-122"/>
              <a:ea typeface="Kai" charset="-122"/>
              <a:cs typeface="Kai" charset="-12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en-US" sz="2600" dirty="0">
                <a:solidFill>
                  <a:srgbClr val="FF0000"/>
                </a:solidFill>
                <a:latin typeface="Kai" charset="-122"/>
                <a:ea typeface="Kai" charset="-122"/>
                <a:cs typeface="Kai" charset="-122"/>
              </a:rPr>
              <a:t>不会。因为对我来说，我是专业的运动员，要以专业的态度来面面比赛。</a:t>
            </a:r>
            <a:endParaRPr lang="zh-CN" altLang="en-US" sz="2600" dirty="0">
              <a:solidFill>
                <a:srgbClr val="FF0000"/>
              </a:solidFill>
              <a:latin typeface="Kai" charset="-122"/>
              <a:ea typeface="Kai" charset="-122"/>
              <a:cs typeface="Kai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50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小组讨论</a:t>
            </a:r>
            <a: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:</a:t>
            </a:r>
            <a:r>
              <a:rPr lang="zh-TW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文章总整理</a:t>
            </a:r>
            <a:endParaRPr lang="en-US" altLang="zh-TW" sz="4000" b="1" dirty="0">
              <a:solidFill>
                <a:schemeClr val="accent2"/>
              </a:solidFill>
              <a:latin typeface="Kaiti SC" charset="-122"/>
              <a:ea typeface="Kaiti SC" charset="-122"/>
              <a:cs typeface="Kaiti SC" charset="-122"/>
            </a:endParaRPr>
          </a:p>
          <a:p>
            <a:pPr algn="ctr"/>
            <a:endParaRPr lang="en-US" sz="3200" dirty="0"/>
          </a:p>
        </p:txBody>
      </p:sp>
      <p:sp>
        <p:nvSpPr>
          <p:cNvPr id="7" name="Heptagon 6"/>
          <p:cNvSpPr/>
          <p:nvPr/>
        </p:nvSpPr>
        <p:spPr>
          <a:xfrm>
            <a:off x="1096963" y="704655"/>
            <a:ext cx="1069383" cy="929899"/>
          </a:xfrm>
          <a:prstGeom prst="hept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/>
              <a:t>3</a:t>
            </a:r>
            <a:endParaRPr lang="en-US" sz="40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9218894"/>
              </p:ext>
            </p:extLst>
          </p:nvPr>
        </p:nvGraphicFramePr>
        <p:xfrm>
          <a:off x="1272540" y="1981948"/>
          <a:ext cx="9707880" cy="3791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5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2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828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000" dirty="0">
                          <a:solidFill>
                            <a:schemeClr val="bg1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文章</a:t>
                      </a:r>
                      <a:endParaRPr lang="en-US" altLang="zh-TW" sz="3000" dirty="0">
                        <a:solidFill>
                          <a:schemeClr val="bg1"/>
                        </a:solidFill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000" dirty="0">
                          <a:solidFill>
                            <a:schemeClr val="bg1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文章主旨</a:t>
                      </a:r>
                      <a:endParaRPr lang="en-US" sz="3000" dirty="0">
                        <a:solidFill>
                          <a:schemeClr val="bg1"/>
                        </a:solidFill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5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000" b="1" u="none" dirty="0">
                          <a:effectLst/>
                          <a:latin typeface="Kai" charset="-122"/>
                          <a:ea typeface="Kai" charset="-122"/>
                          <a:cs typeface="Kai" charset="-122"/>
                        </a:rPr>
                        <a:t>文本一</a:t>
                      </a:r>
                      <a:endParaRPr lang="en-US" altLang="zh-TW" sz="3000" b="1" u="none" dirty="0">
                        <a:effectLst/>
                        <a:latin typeface="Kai" charset="-122"/>
                        <a:ea typeface="Kai" charset="-122"/>
                        <a:cs typeface="Kai" charset="-122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1" u="none" dirty="0">
                        <a:effectLst/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95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000" b="1" u="none" dirty="0">
                          <a:effectLst/>
                          <a:latin typeface="Kai" charset="-122"/>
                          <a:ea typeface="Kai" charset="-122"/>
                          <a:cs typeface="Kai" charset="-122"/>
                        </a:rPr>
                        <a:t>文本二</a:t>
                      </a:r>
                      <a:endParaRPr lang="en-US" altLang="zh-TW" sz="3000" b="1" u="none" dirty="0">
                        <a:effectLst/>
                        <a:latin typeface="Kai" charset="-122"/>
                        <a:ea typeface="Kai" charset="-122"/>
                        <a:cs typeface="Kai" charset="-122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1" u="none" dirty="0">
                        <a:effectLst/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5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000" b="1" u="none" dirty="0">
                          <a:effectLst/>
                          <a:latin typeface="Kai" charset="-122"/>
                          <a:ea typeface="Kai" charset="-122"/>
                          <a:cs typeface="Kai" charset="-122"/>
                        </a:rPr>
                        <a:t>文本三</a:t>
                      </a:r>
                      <a:endParaRPr lang="en-US" altLang="zh-TW" sz="3000" b="1" u="none" dirty="0">
                        <a:effectLst/>
                        <a:latin typeface="Kai" charset="-122"/>
                        <a:ea typeface="Kai" charset="-122"/>
                        <a:cs typeface="Kai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000" b="1" u="none" dirty="0">
                        <a:effectLst/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422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小组讨论</a:t>
            </a:r>
            <a: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:</a:t>
            </a:r>
            <a:r>
              <a:rPr lang="zh-TW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文章总整理</a:t>
            </a:r>
            <a:endParaRPr lang="en-US" altLang="zh-TW" sz="4000" b="1" dirty="0">
              <a:solidFill>
                <a:schemeClr val="accent2"/>
              </a:solidFill>
              <a:latin typeface="Kaiti SC" charset="-122"/>
              <a:ea typeface="Kaiti SC" charset="-122"/>
              <a:cs typeface="Kaiti SC" charset="-122"/>
            </a:endParaRPr>
          </a:p>
          <a:p>
            <a:pPr algn="ctr"/>
            <a:endParaRPr lang="en-US" sz="3200" dirty="0"/>
          </a:p>
        </p:txBody>
      </p:sp>
      <p:sp>
        <p:nvSpPr>
          <p:cNvPr id="7" name="Heptagon 6"/>
          <p:cNvSpPr/>
          <p:nvPr/>
        </p:nvSpPr>
        <p:spPr>
          <a:xfrm>
            <a:off x="1096963" y="704655"/>
            <a:ext cx="1069383" cy="929899"/>
          </a:xfrm>
          <a:prstGeom prst="hept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/>
              <a:t>3</a:t>
            </a:r>
            <a:endParaRPr lang="en-US" sz="40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5101077"/>
              </p:ext>
            </p:extLst>
          </p:nvPr>
        </p:nvGraphicFramePr>
        <p:xfrm>
          <a:off x="1272540" y="1981948"/>
          <a:ext cx="9707880" cy="3791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5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2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828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000" dirty="0">
                          <a:solidFill>
                            <a:schemeClr val="bg1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文章</a:t>
                      </a:r>
                      <a:endParaRPr lang="en-US" altLang="zh-TW" sz="3000" dirty="0">
                        <a:solidFill>
                          <a:schemeClr val="bg1"/>
                        </a:solidFill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3000" dirty="0">
                          <a:solidFill>
                            <a:schemeClr val="bg1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文章主旨</a:t>
                      </a:r>
                      <a:endParaRPr lang="en-US" sz="3000" dirty="0">
                        <a:solidFill>
                          <a:schemeClr val="bg1"/>
                        </a:solidFill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5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000" b="1" u="none" dirty="0">
                          <a:effectLst/>
                          <a:latin typeface="Kai" charset="-122"/>
                          <a:ea typeface="Kai" charset="-122"/>
                          <a:cs typeface="Kai" charset="-122"/>
                        </a:rPr>
                        <a:t>文本一</a:t>
                      </a:r>
                      <a:endParaRPr lang="en-US" altLang="zh-TW" sz="3000" b="1" u="none" dirty="0">
                        <a:effectLst/>
                        <a:latin typeface="Kai" charset="-122"/>
                        <a:ea typeface="Kai" charset="-122"/>
                        <a:cs typeface="Kai" charset="-122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1" u="none" dirty="0">
                        <a:effectLst/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运动见真情</a:t>
                      </a:r>
                      <a:endParaRPr lang="en-US" sz="3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95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000" b="1" u="none" dirty="0">
                          <a:effectLst/>
                          <a:latin typeface="Kai" charset="-122"/>
                          <a:ea typeface="Kai" charset="-122"/>
                          <a:cs typeface="Kai" charset="-122"/>
                        </a:rPr>
                        <a:t>文本二</a:t>
                      </a:r>
                      <a:endParaRPr lang="en-US" altLang="zh-TW" sz="3000" b="1" u="none" dirty="0">
                        <a:effectLst/>
                        <a:latin typeface="Kai" charset="-122"/>
                        <a:ea typeface="Kai" charset="-122"/>
                        <a:cs typeface="Kai" charset="-122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1" u="none" dirty="0">
                        <a:effectLst/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5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000" b="1" u="none" dirty="0">
                          <a:effectLst/>
                          <a:latin typeface="Kai" charset="-122"/>
                          <a:ea typeface="Kai" charset="-122"/>
                          <a:cs typeface="Kai" charset="-122"/>
                        </a:rPr>
                        <a:t>文本三</a:t>
                      </a:r>
                      <a:endParaRPr lang="en-US" altLang="zh-TW" sz="3000" b="1" u="none" dirty="0">
                        <a:effectLst/>
                        <a:latin typeface="Kai" charset="-122"/>
                        <a:ea typeface="Kai" charset="-122"/>
                        <a:cs typeface="Kai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000" b="1" u="none" dirty="0">
                        <a:effectLst/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21180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小组讨论</a:t>
            </a:r>
            <a: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:</a:t>
            </a:r>
            <a:r>
              <a:rPr lang="zh-TW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文章总整理</a:t>
            </a:r>
            <a:endParaRPr lang="en-US" altLang="zh-TW" sz="4000" b="1" dirty="0">
              <a:solidFill>
                <a:schemeClr val="accent2"/>
              </a:solidFill>
              <a:latin typeface="Kaiti SC" charset="-122"/>
              <a:ea typeface="Kaiti SC" charset="-122"/>
              <a:cs typeface="Kaiti SC" charset="-122"/>
            </a:endParaRPr>
          </a:p>
          <a:p>
            <a:pPr algn="ctr"/>
            <a:endParaRPr lang="en-US" sz="3200" dirty="0"/>
          </a:p>
        </p:txBody>
      </p:sp>
      <p:sp>
        <p:nvSpPr>
          <p:cNvPr id="7" name="Heptagon 6"/>
          <p:cNvSpPr/>
          <p:nvPr/>
        </p:nvSpPr>
        <p:spPr>
          <a:xfrm>
            <a:off x="1096963" y="704655"/>
            <a:ext cx="1069383" cy="929899"/>
          </a:xfrm>
          <a:prstGeom prst="hept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/>
              <a:t>3</a:t>
            </a:r>
            <a:endParaRPr lang="en-US" sz="40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3114929"/>
              </p:ext>
            </p:extLst>
          </p:nvPr>
        </p:nvGraphicFramePr>
        <p:xfrm>
          <a:off x="1272540" y="1981948"/>
          <a:ext cx="9707880" cy="3608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5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2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432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000" dirty="0">
                          <a:solidFill>
                            <a:schemeClr val="bg1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文章</a:t>
                      </a:r>
                      <a:endParaRPr lang="en-US" altLang="zh-TW" sz="3000" dirty="0">
                        <a:solidFill>
                          <a:schemeClr val="bg1"/>
                        </a:solidFill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3000" dirty="0">
                          <a:solidFill>
                            <a:schemeClr val="bg1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文章主旨</a:t>
                      </a:r>
                      <a:endParaRPr lang="en-US" sz="3000" dirty="0">
                        <a:solidFill>
                          <a:schemeClr val="bg1"/>
                        </a:solidFill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8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000" b="1" u="none" dirty="0">
                          <a:effectLst/>
                          <a:latin typeface="Kai" charset="-122"/>
                          <a:ea typeface="Kai" charset="-122"/>
                          <a:cs typeface="Kai" charset="-122"/>
                        </a:rPr>
                        <a:t>文本一</a:t>
                      </a:r>
                      <a:endParaRPr lang="en-US" altLang="zh-TW" sz="3000" b="1" u="none" dirty="0">
                        <a:effectLst/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zh-TW" altLang="en-US" sz="3000" b="1" dirty="0">
                          <a:solidFill>
                            <a:srgbClr val="0070C0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运动见真情</a:t>
                      </a:r>
                      <a:endParaRPr lang="en-US" sz="3000" b="1" dirty="0">
                        <a:solidFill>
                          <a:srgbClr val="0070C0"/>
                        </a:solidFill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80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000" b="1" u="none" dirty="0">
                          <a:effectLst/>
                          <a:latin typeface="Kai" charset="-122"/>
                          <a:ea typeface="Kai" charset="-122"/>
                          <a:cs typeface="Kai" charset="-122"/>
                        </a:rPr>
                        <a:t>文本二</a:t>
                      </a:r>
                      <a:endParaRPr lang="en-US" altLang="zh-TW" sz="3000" b="1" u="none" dirty="0">
                        <a:effectLst/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zh-TW" altLang="en-US" sz="3000" b="1" dirty="0">
                          <a:solidFill>
                            <a:srgbClr val="0070C0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运动超越民族</a:t>
                      </a:r>
                      <a:endParaRPr lang="en-US" sz="3000" b="1" dirty="0">
                        <a:solidFill>
                          <a:srgbClr val="0070C0"/>
                        </a:solidFill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80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000" b="1" u="none" dirty="0">
                          <a:effectLst/>
                          <a:latin typeface="Kai" charset="-122"/>
                          <a:ea typeface="Kai" charset="-122"/>
                          <a:cs typeface="Kai" charset="-122"/>
                        </a:rPr>
                        <a:t>文本三</a:t>
                      </a:r>
                      <a:endParaRPr lang="en-US" altLang="zh-TW" sz="3000" b="1" u="none" dirty="0">
                        <a:effectLst/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US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33966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小组讨论</a:t>
            </a:r>
            <a: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:</a:t>
            </a:r>
            <a:r>
              <a:rPr lang="zh-TW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文章总整理</a:t>
            </a:r>
            <a:endParaRPr lang="en-US" altLang="zh-TW" sz="4000" b="1" dirty="0">
              <a:solidFill>
                <a:schemeClr val="accent2"/>
              </a:solidFill>
              <a:latin typeface="Kaiti SC" charset="-122"/>
              <a:ea typeface="Kaiti SC" charset="-122"/>
              <a:cs typeface="Kaiti SC" charset="-122"/>
            </a:endParaRPr>
          </a:p>
          <a:p>
            <a:pPr algn="ctr"/>
            <a:endParaRPr lang="en-US" sz="3200" dirty="0"/>
          </a:p>
        </p:txBody>
      </p:sp>
      <p:sp>
        <p:nvSpPr>
          <p:cNvPr id="7" name="Heptagon 6"/>
          <p:cNvSpPr/>
          <p:nvPr/>
        </p:nvSpPr>
        <p:spPr>
          <a:xfrm>
            <a:off x="1096963" y="704655"/>
            <a:ext cx="1069383" cy="929899"/>
          </a:xfrm>
          <a:prstGeom prst="hept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/>
              <a:t>3</a:t>
            </a:r>
            <a:endParaRPr lang="en-US" sz="40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1005976"/>
              </p:ext>
            </p:extLst>
          </p:nvPr>
        </p:nvGraphicFramePr>
        <p:xfrm>
          <a:off x="1272540" y="1981948"/>
          <a:ext cx="9707880" cy="3791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5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823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828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000" dirty="0">
                          <a:solidFill>
                            <a:schemeClr val="bg1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文章</a:t>
                      </a:r>
                      <a:endParaRPr lang="en-US" altLang="zh-TW" sz="3000" dirty="0">
                        <a:solidFill>
                          <a:schemeClr val="bg1"/>
                        </a:solidFill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000" dirty="0">
                          <a:solidFill>
                            <a:schemeClr val="bg1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文章主旨</a:t>
                      </a:r>
                      <a:endParaRPr lang="en-US" sz="3000" dirty="0">
                        <a:solidFill>
                          <a:schemeClr val="bg1"/>
                        </a:solidFill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5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000" b="1" u="none" dirty="0">
                          <a:effectLst/>
                          <a:latin typeface="Kai" charset="-122"/>
                          <a:ea typeface="Kai" charset="-122"/>
                          <a:cs typeface="Kai" charset="-122"/>
                        </a:rPr>
                        <a:t>文本一</a:t>
                      </a:r>
                      <a:endParaRPr lang="en-US" altLang="zh-TW" sz="3000" b="1" u="none" dirty="0">
                        <a:effectLst/>
                        <a:latin typeface="Kai" charset="-122"/>
                        <a:ea typeface="Kai" charset="-122"/>
                        <a:cs typeface="Kai" charset="-122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1" u="none" dirty="0">
                        <a:effectLst/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zh-TW" altLang="en-US" sz="3000" b="1" dirty="0">
                          <a:solidFill>
                            <a:srgbClr val="0070C0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运动见真情</a:t>
                      </a:r>
                      <a:endParaRPr lang="en-US" sz="3000" b="1" dirty="0">
                        <a:solidFill>
                          <a:srgbClr val="0070C0"/>
                        </a:solidFill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95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3000" b="1" u="none" dirty="0">
                          <a:effectLst/>
                          <a:latin typeface="Kai" charset="-122"/>
                          <a:ea typeface="Kai" charset="-122"/>
                          <a:cs typeface="Kai" charset="-122"/>
                        </a:rPr>
                        <a:t>文本二</a:t>
                      </a:r>
                      <a:endParaRPr lang="en-US" altLang="zh-TW" sz="3000" b="1" u="none" dirty="0">
                        <a:effectLst/>
                        <a:latin typeface="Kai" charset="-122"/>
                        <a:ea typeface="Kai" charset="-122"/>
                        <a:cs typeface="Kai" charset="-122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1" u="none" dirty="0">
                        <a:effectLst/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zh-TW" altLang="en-US" sz="3000" b="1" dirty="0">
                          <a:solidFill>
                            <a:srgbClr val="0070C0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运动超越民族</a:t>
                      </a:r>
                      <a:endParaRPr lang="en-US" sz="3000" b="1" dirty="0">
                        <a:solidFill>
                          <a:srgbClr val="0070C0"/>
                        </a:solidFill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5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3000" b="1" u="none" dirty="0">
                          <a:effectLst/>
                          <a:latin typeface="Kai" charset="-122"/>
                          <a:ea typeface="Kai" charset="-122"/>
                          <a:cs typeface="Kai" charset="-122"/>
                        </a:rPr>
                        <a:t>文本三</a:t>
                      </a:r>
                      <a:endParaRPr lang="en-US" altLang="zh-TW" sz="3000" b="1" u="none" dirty="0">
                        <a:effectLst/>
                        <a:latin typeface="Kai" charset="-122"/>
                        <a:ea typeface="Kai" charset="-122"/>
                        <a:cs typeface="Kai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000" b="1" u="none" dirty="0">
                        <a:effectLst/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zh-TW" altLang="en-US" sz="3000" b="1" dirty="0">
                          <a:solidFill>
                            <a:srgbClr val="0070C0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运动没有国界</a:t>
                      </a:r>
                      <a:endParaRPr lang="en-US" sz="3000" b="1" dirty="0">
                        <a:solidFill>
                          <a:srgbClr val="0070C0"/>
                        </a:solidFill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42618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571" y="1743670"/>
            <a:ext cx="9769818" cy="4555066"/>
          </a:xfrm>
        </p:spPr>
        <p:txBody>
          <a:bodyPr>
            <a:normAutofit/>
          </a:bodyPr>
          <a:lstStyle/>
          <a:p>
            <a:endParaRPr lang="en-US" dirty="0">
              <a:latin typeface="STKaiti" charset="-122"/>
              <a:ea typeface="STKaiti" charset="-122"/>
              <a:cs typeface="STKaiti" charset="-122"/>
            </a:endParaRPr>
          </a:p>
          <a:p>
            <a:endParaRPr lang="en-US" dirty="0">
              <a:latin typeface="STKaiti" charset="-122"/>
              <a:ea typeface="STKaiti" charset="-122"/>
              <a:cs typeface="STKaiti" charset="-122"/>
            </a:endParaRPr>
          </a:p>
          <a:p>
            <a:endParaRPr lang="en-US" dirty="0">
              <a:latin typeface="STKaiti" charset="-122"/>
              <a:ea typeface="STKaiti" charset="-122"/>
              <a:cs typeface="STKaiti" charset="-122"/>
            </a:endParaRPr>
          </a:p>
        </p:txBody>
      </p:sp>
      <p:sp>
        <p:nvSpPr>
          <p:cNvPr id="4" name="Heptagon 3"/>
          <p:cNvSpPr/>
          <p:nvPr/>
        </p:nvSpPr>
        <p:spPr>
          <a:xfrm>
            <a:off x="1096963" y="704655"/>
            <a:ext cx="1069383" cy="929899"/>
          </a:xfrm>
          <a:prstGeom prst="hept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4</a:t>
            </a:r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小组讨论</a:t>
            </a:r>
            <a: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: </a:t>
            </a:r>
            <a:r>
              <a:rPr lang="zh-TW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作业分享</a:t>
            </a:r>
            <a:b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</a:br>
            <a:r>
              <a:rPr lang="zh-CN" altLang="en-US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en-US" altLang="zh-CN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en-US" altLang="zh-CN" sz="3200" b="1" dirty="0">
                <a:ea typeface="华文楷体"/>
                <a:cs typeface="Kaiti SC" charset="-122"/>
              </a:rPr>
              <a:t>Phase III homework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583174" y="1737360"/>
            <a:ext cx="11086611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TW" altLang="en-US" sz="3200" b="1" u="sng" dirty="0">
                <a:latin typeface="华文楷体"/>
                <a:ea typeface="华文楷体"/>
                <a:cs typeface="华文楷体"/>
              </a:rPr>
              <a:t>写</a:t>
            </a:r>
            <a:r>
              <a:rPr kumimoji="1" lang="zh-CN" altLang="en-US" sz="3200" b="1" u="sng" dirty="0">
                <a:latin typeface="华文楷体"/>
                <a:ea typeface="华文楷体"/>
                <a:cs typeface="华文楷体"/>
              </a:rPr>
              <a:t>一</a:t>
            </a:r>
            <a:r>
              <a:rPr kumimoji="1" lang="zh-TW" altLang="en-US" sz="3200" b="1" u="sng" dirty="0">
                <a:latin typeface="华文楷体"/>
                <a:ea typeface="华文楷体"/>
                <a:cs typeface="华文楷体"/>
              </a:rPr>
              <a:t>篇</a:t>
            </a:r>
            <a:r>
              <a:rPr kumimoji="1" lang="zh-CN" altLang="en-US" sz="3200" b="1" u="sng" dirty="0">
                <a:latin typeface="华文楷体"/>
                <a:ea typeface="华文楷体"/>
                <a:cs typeface="华文楷体"/>
              </a:rPr>
              <a:t>小故事</a:t>
            </a:r>
            <a:r>
              <a:rPr kumimoji="1" lang="zh-CN" altLang="en-US" sz="3200" b="1" dirty="0">
                <a:latin typeface="华文楷体"/>
                <a:ea typeface="华文楷体"/>
                <a:cs typeface="华文楷体"/>
              </a:rPr>
              <a:t> </a:t>
            </a:r>
            <a:r>
              <a:rPr lang="en-US" altLang="zh-CN" sz="2400" dirty="0">
                <a:ea typeface="Arial" charset="0"/>
                <a:cs typeface="Arial" charset="0"/>
              </a:rPr>
              <a:t>(150-200</a:t>
            </a:r>
            <a:r>
              <a:rPr lang="zh-CN" altLang="en-US" sz="2400" dirty="0">
                <a:latin typeface="华文楷体"/>
                <a:ea typeface="华文楷体"/>
                <a:cs typeface="华文楷体"/>
              </a:rPr>
              <a:t>字</a:t>
            </a:r>
            <a:r>
              <a:rPr lang="en-US" altLang="zh-CN" sz="2400" dirty="0">
                <a:ea typeface="华文楷体"/>
                <a:cs typeface="Arial" charset="0"/>
              </a:rPr>
              <a:t>)</a:t>
            </a:r>
          </a:p>
          <a:p>
            <a:endParaRPr kumimoji="1" lang="en-US" altLang="zh-CN" sz="2400" b="1" u="sng" dirty="0"/>
          </a:p>
          <a:p>
            <a:pPr>
              <a:spcBef>
                <a:spcPts val="200"/>
              </a:spcBef>
            </a:pPr>
            <a:r>
              <a:rPr kumimoji="1" lang="zh-CN" altLang="en-US" sz="2400" dirty="0">
                <a:latin typeface="华文楷体"/>
                <a:ea typeface="华文楷体"/>
                <a:cs typeface="华文楷体"/>
              </a:rPr>
              <a:t>请</a:t>
            </a:r>
            <a:r>
              <a:rPr kumimoji="1" lang="zh-TW" altLang="en-US" sz="2400" dirty="0">
                <a:latin typeface="华文楷体"/>
                <a:ea typeface="华文楷体"/>
                <a:cs typeface="华文楷体"/>
              </a:rPr>
              <a:t>写</a:t>
            </a:r>
            <a:r>
              <a:rPr kumimoji="1" lang="zh-CN" altLang="en-US" sz="2400" dirty="0">
                <a:latin typeface="华文楷体"/>
                <a:ea typeface="华文楷体"/>
                <a:cs typeface="华文楷体"/>
              </a:rPr>
              <a:t>一</a:t>
            </a:r>
            <a:r>
              <a:rPr kumimoji="1" lang="zh-TW" altLang="en-US" sz="2400" dirty="0">
                <a:latin typeface="华文楷体"/>
                <a:ea typeface="华文楷体"/>
                <a:cs typeface="华文楷体"/>
              </a:rPr>
              <a:t>篇</a:t>
            </a:r>
            <a:r>
              <a:rPr kumimoji="1" lang="zh-CN" altLang="en-US" sz="2400" dirty="0">
                <a:latin typeface="华文楷体"/>
                <a:ea typeface="华文楷体"/>
                <a:cs typeface="华文楷体"/>
              </a:rPr>
              <a:t>和运动比赛有关的小故事，可以是你</a:t>
            </a:r>
            <a:r>
              <a:rPr kumimoji="1" lang="zh-TW" altLang="en-US" sz="2400" dirty="0">
                <a:latin typeface="华文楷体"/>
                <a:ea typeface="华文楷体"/>
                <a:cs typeface="华文楷体"/>
              </a:rPr>
              <a:t>经历过</a:t>
            </a:r>
            <a:r>
              <a:rPr kumimoji="1" lang="zh-CN" altLang="en-US" sz="2400" dirty="0">
                <a:latin typeface="华文楷体"/>
                <a:ea typeface="华文楷体"/>
                <a:cs typeface="华文楷体"/>
              </a:rPr>
              <a:t>的，也可以是你看过的。</a:t>
            </a:r>
            <a:endParaRPr kumimoji="1" lang="en-US" altLang="zh-CN" sz="2400" dirty="0">
              <a:latin typeface="华文楷体"/>
              <a:ea typeface="华文楷体"/>
              <a:cs typeface="华文楷体"/>
            </a:endParaRPr>
          </a:p>
          <a:p>
            <a:pPr marL="342900" indent="-3429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kumimoji="1" lang="en-US" altLang="zh-CN" sz="2400" dirty="0">
                <a:latin typeface="华文楷体"/>
                <a:ea typeface="华文楷体"/>
                <a:cs typeface="华文楷体"/>
              </a:rPr>
              <a:t> </a:t>
            </a:r>
            <a:r>
              <a:rPr kumimoji="1" lang="zh-CN" altLang="en-US" sz="2400" dirty="0">
                <a:latin typeface="华文楷体"/>
                <a:ea typeface="华文楷体"/>
                <a:cs typeface="华文楷体"/>
              </a:rPr>
              <a:t>梦想实现了？</a:t>
            </a:r>
            <a:endParaRPr kumimoji="1" lang="en-US" altLang="zh-CN" sz="2400" dirty="0">
              <a:latin typeface="华文楷体"/>
              <a:ea typeface="华文楷体"/>
              <a:cs typeface="华文楷体"/>
            </a:endParaRPr>
          </a:p>
          <a:p>
            <a:pPr marL="342900" indent="-3429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kumimoji="1" lang="en-US" altLang="zh-CN" sz="2400" dirty="0">
                <a:latin typeface="华文楷体"/>
                <a:ea typeface="华文楷体"/>
                <a:cs typeface="华文楷体"/>
              </a:rPr>
              <a:t> </a:t>
            </a:r>
            <a:r>
              <a:rPr kumimoji="1" lang="zh-CN" altLang="en-US" sz="2400" dirty="0">
                <a:latin typeface="华文楷体"/>
                <a:ea typeface="华文楷体"/>
                <a:cs typeface="华文楷体"/>
              </a:rPr>
              <a:t>最难忘的时候</a:t>
            </a:r>
            <a:r>
              <a:rPr kumimoji="1" lang="en-US" altLang="zh-CN" sz="2400" dirty="0">
                <a:latin typeface="华文楷体"/>
                <a:ea typeface="华文楷体"/>
                <a:cs typeface="华文楷体"/>
              </a:rPr>
              <a:t>……</a:t>
            </a:r>
          </a:p>
          <a:p>
            <a:pPr marL="342900" indent="-3429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kumimoji="1" lang="en-US" altLang="zh-CN" sz="2400" dirty="0">
                <a:latin typeface="华文楷体"/>
                <a:ea typeface="华文楷体"/>
                <a:cs typeface="华文楷体"/>
              </a:rPr>
              <a:t> </a:t>
            </a:r>
            <a:r>
              <a:rPr kumimoji="1" lang="zh-CN" altLang="en-US" sz="2400" dirty="0">
                <a:latin typeface="华文楷体"/>
                <a:ea typeface="华文楷体"/>
                <a:cs typeface="华文楷体"/>
              </a:rPr>
              <a:t>感人的时候</a:t>
            </a:r>
            <a:r>
              <a:rPr kumimoji="1" lang="en-US" altLang="zh-CN" sz="2400" dirty="0">
                <a:latin typeface="华文楷体"/>
                <a:ea typeface="华文楷体"/>
                <a:cs typeface="华文楷体"/>
              </a:rPr>
              <a:t>……</a:t>
            </a:r>
          </a:p>
          <a:p>
            <a:pPr>
              <a:spcBef>
                <a:spcPts val="200"/>
              </a:spcBef>
              <a:buFont typeface="Arial"/>
              <a:buChar char="•"/>
            </a:pPr>
            <a:endParaRPr kumimoji="1" lang="en-US" altLang="zh-CN" sz="2400" dirty="0">
              <a:latin typeface="华文楷体"/>
              <a:ea typeface="华文楷体"/>
              <a:cs typeface="华文楷体"/>
            </a:endParaRPr>
          </a:p>
          <a:p>
            <a:pPr>
              <a:spcBef>
                <a:spcPts val="200"/>
              </a:spcBef>
            </a:pPr>
            <a:r>
              <a:rPr kumimoji="1" lang="zh-CN" altLang="en-US" sz="2400" dirty="0">
                <a:latin typeface="华文楷体"/>
                <a:ea typeface="华文楷体"/>
                <a:cs typeface="华文楷体"/>
              </a:rPr>
              <a:t>故事里必须包括</a:t>
            </a:r>
            <a:r>
              <a:rPr kumimoji="1" lang="zh-TW" altLang="en-US" sz="2400" dirty="0">
                <a:latin typeface="华文楷体"/>
                <a:ea typeface="华文楷体"/>
                <a:cs typeface="华文楷体"/>
              </a:rPr>
              <a:t>新学</a:t>
            </a:r>
            <a:r>
              <a:rPr kumimoji="1" lang="zh-CN" altLang="en-US" sz="2400" dirty="0">
                <a:latin typeface="华文楷体"/>
                <a:ea typeface="华文楷体"/>
                <a:cs typeface="华文楷体"/>
              </a:rPr>
              <a:t>的</a:t>
            </a:r>
            <a:r>
              <a:rPr kumimoji="1" lang="zh-TW" altLang="en-US" sz="2400" b="1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三个</a:t>
            </a:r>
            <a:r>
              <a:rPr kumimoji="1" lang="zh-CN" altLang="en-US" sz="2400" b="1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句法</a:t>
            </a:r>
            <a:r>
              <a:rPr kumimoji="1" lang="zh-TW" altLang="en-US" sz="2400" dirty="0">
                <a:latin typeface="华文楷体"/>
                <a:ea typeface="华文楷体"/>
                <a:cs typeface="华文楷体"/>
              </a:rPr>
              <a:t>和</a:t>
            </a:r>
            <a:r>
              <a:rPr kumimoji="1" lang="zh-TW" altLang="en-US" sz="2400" b="1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五</a:t>
            </a:r>
            <a:r>
              <a:rPr kumimoji="1" lang="zh-CN" altLang="en-US" sz="2400" b="1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个</a:t>
            </a:r>
            <a:r>
              <a:rPr kumimoji="1" lang="zh-TW" altLang="en-US" sz="2400" b="1" dirty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生词</a:t>
            </a:r>
            <a:endParaRPr kumimoji="1" lang="en-US" altLang="zh-CN" sz="2400" b="1" dirty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404040"/>
                </a:solidFill>
                <a:latin typeface="Kaiti SC" panose="02010600040101010101" pitchFamily="2" charset="-122"/>
                <a:ea typeface="Kaiti SC" panose="02010600040101010101" pitchFamily="2" charset="-122"/>
                <a:cs typeface="Arial" panose="020B0604020202020204" pitchFamily="34" charset="0"/>
              </a:rPr>
              <a:t>当</a:t>
            </a:r>
            <a:r>
              <a:rPr lang="en-US" sz="2400" b="1" dirty="0">
                <a:solidFill>
                  <a:srgbClr val="404040"/>
                </a:solidFill>
                <a:latin typeface="Kaiti SC" panose="02010600040101010101" pitchFamily="2" charset="-122"/>
                <a:ea typeface="Kaiti SC" panose="02010600040101010101" pitchFamily="2" charset="-122"/>
                <a:cs typeface="Arial" panose="020B0604020202020204" pitchFamily="34" charset="0"/>
              </a:rPr>
              <a:t>……</a:t>
            </a:r>
            <a:r>
              <a:rPr lang="zh-CN" altLang="en-US" sz="2400" b="1" dirty="0">
                <a:solidFill>
                  <a:srgbClr val="404040"/>
                </a:solidFill>
                <a:latin typeface="Kaiti SC" panose="02010600040101010101" pitchFamily="2" charset="-122"/>
                <a:ea typeface="Kaiti SC" panose="02010600040101010101" pitchFamily="2" charset="-122"/>
                <a:cs typeface="Arial" panose="020B0604020202020204" pitchFamily="34" charset="0"/>
              </a:rPr>
              <a:t>时，</a:t>
            </a:r>
            <a:r>
              <a:rPr lang="en-US" sz="2400" b="1" dirty="0">
                <a:solidFill>
                  <a:srgbClr val="404040"/>
                </a:solidFill>
                <a:latin typeface="Kaiti SC" panose="02010600040101010101" pitchFamily="2" charset="-122"/>
                <a:ea typeface="Kaiti SC" panose="02010600040101010101" pitchFamily="2" charset="-122"/>
                <a:cs typeface="Arial" panose="020B0604020202020204" pitchFamily="34" charset="0"/>
              </a:rPr>
              <a:t>……</a:t>
            </a:r>
            <a:endParaRPr lang="en-US" sz="2400" b="1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404040"/>
                </a:solidFill>
                <a:latin typeface="Kaiti SC" panose="02010600040101010101" pitchFamily="2" charset="-122"/>
                <a:ea typeface="Kaiti SC" panose="02010600040101010101" pitchFamily="2" charset="-122"/>
                <a:cs typeface="Arial" panose="020B0604020202020204" pitchFamily="34" charset="0"/>
              </a:rPr>
              <a:t>不但</a:t>
            </a:r>
            <a:r>
              <a:rPr lang="en-US" sz="2400" b="1" dirty="0" err="1">
                <a:solidFill>
                  <a:srgbClr val="404040"/>
                </a:solidFill>
                <a:latin typeface="Kaiti SC" panose="02010600040101010101" pitchFamily="2" charset="-122"/>
                <a:ea typeface="Kaiti SC" panose="02010600040101010101" pitchFamily="2" charset="-122"/>
                <a:cs typeface="Arial" panose="020B0604020202020204" pitchFamily="34" charset="0"/>
              </a:rPr>
              <a:t>neg</a:t>
            </a:r>
            <a:r>
              <a:rPr lang="en-US" sz="2400" b="1" dirty="0">
                <a:solidFill>
                  <a:srgbClr val="404040"/>
                </a:solidFill>
                <a:latin typeface="Kaiti SC" panose="02010600040101010101" pitchFamily="2" charset="-122"/>
                <a:ea typeface="Kaiti SC" panose="02010600040101010101" pitchFamily="2" charset="-122"/>
                <a:cs typeface="Arial" panose="020B0604020202020204" pitchFamily="34" charset="0"/>
              </a:rPr>
              <a:t>……,</a:t>
            </a:r>
            <a:r>
              <a:rPr lang="zh-CN" altLang="en-US" sz="2400" b="1" dirty="0">
                <a:solidFill>
                  <a:srgbClr val="404040"/>
                </a:solidFill>
                <a:latin typeface="Kaiti SC" panose="02010600040101010101" pitchFamily="2" charset="-122"/>
                <a:ea typeface="Kaiti SC" panose="02010600040101010101" pitchFamily="2" charset="-122"/>
                <a:cs typeface="Arial" panose="020B0604020202020204" pitchFamily="34" charset="0"/>
              </a:rPr>
              <a:t>反而</a:t>
            </a:r>
            <a:r>
              <a:rPr lang="en-US" sz="2400" b="1" dirty="0">
                <a:solidFill>
                  <a:srgbClr val="404040"/>
                </a:solidFill>
                <a:latin typeface="Kaiti SC" panose="02010600040101010101" pitchFamily="2" charset="-122"/>
                <a:ea typeface="Kaiti SC" panose="02010600040101010101" pitchFamily="2" charset="-122"/>
                <a:cs typeface="Arial" panose="020B0604020202020204" pitchFamily="34" charset="0"/>
              </a:rPr>
              <a:t>……</a:t>
            </a:r>
            <a:endParaRPr lang="en-US" sz="2400" b="1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404040"/>
                </a:solidFill>
                <a:latin typeface="Kaiti SC" panose="02010600040101010101" pitchFamily="2" charset="-122"/>
                <a:ea typeface="Kaiti SC" panose="02010600040101010101" pitchFamily="2" charset="-122"/>
                <a:cs typeface="Arial" panose="020B0604020202020204" pitchFamily="34" charset="0"/>
              </a:rPr>
              <a:t>用</a:t>
            </a:r>
            <a:r>
              <a:rPr lang="en-US" sz="2400" b="1" dirty="0">
                <a:solidFill>
                  <a:srgbClr val="404040"/>
                </a:solidFill>
                <a:latin typeface="Kaiti SC" panose="02010600040101010101" pitchFamily="2" charset="-122"/>
                <a:ea typeface="Kaiti SC" panose="02010600040101010101" pitchFamily="2" charset="-122"/>
                <a:cs typeface="Arial" panose="020B0604020202020204" pitchFamily="34" charset="0"/>
              </a:rPr>
              <a:t>/</a:t>
            </a:r>
            <a:r>
              <a:rPr lang="zh-CN" altLang="en-US" sz="2400" b="1" dirty="0">
                <a:solidFill>
                  <a:srgbClr val="404040"/>
                </a:solidFill>
                <a:latin typeface="Kaiti SC" panose="02010600040101010101" pitchFamily="2" charset="-122"/>
                <a:ea typeface="Kaiti SC" panose="02010600040101010101" pitchFamily="2" charset="-122"/>
                <a:cs typeface="Arial" panose="020B0604020202020204" pitchFamily="34" charset="0"/>
              </a:rPr>
              <a:t>以</a:t>
            </a:r>
            <a:r>
              <a:rPr lang="en-US" sz="2400" b="1" dirty="0">
                <a:solidFill>
                  <a:srgbClr val="404040"/>
                </a:solidFill>
                <a:latin typeface="Kaiti SC" panose="02010600040101010101" pitchFamily="2" charset="-122"/>
                <a:ea typeface="Kaiti SC" panose="02010600040101010101" pitchFamily="2" charset="-122"/>
                <a:cs typeface="Arial" panose="020B0604020202020204" pitchFamily="34" charset="0"/>
              </a:rPr>
              <a:t>…</a:t>
            </a:r>
            <a:r>
              <a:rPr lang="zh-CN" altLang="en-US" sz="2400" b="1" dirty="0">
                <a:solidFill>
                  <a:srgbClr val="404040"/>
                </a:solidFill>
                <a:latin typeface="Kaiti SC" panose="02010600040101010101" pitchFamily="2" charset="-122"/>
                <a:ea typeface="Kaiti SC" panose="02010600040101010101" pitchFamily="2" charset="-122"/>
                <a:cs typeface="Arial" panose="020B0604020202020204" pitchFamily="34" charset="0"/>
              </a:rPr>
              <a:t>方式</a:t>
            </a:r>
            <a:r>
              <a:rPr lang="en-US" sz="2400" b="1" dirty="0">
                <a:solidFill>
                  <a:srgbClr val="404040"/>
                </a:solidFill>
                <a:latin typeface="Kaiti SC" panose="02010600040101010101" pitchFamily="2" charset="-122"/>
                <a:ea typeface="Kaiti SC" panose="02010600040101010101" pitchFamily="2" charset="-122"/>
                <a:cs typeface="Arial" panose="020B0604020202020204" pitchFamily="34" charset="0"/>
              </a:rPr>
              <a:t>/</a:t>
            </a:r>
            <a:r>
              <a:rPr lang="zh-CN" altLang="en-US" sz="2400" b="1" dirty="0">
                <a:solidFill>
                  <a:srgbClr val="404040"/>
                </a:solidFill>
                <a:latin typeface="Kaiti SC" panose="02010600040101010101" pitchFamily="2" charset="-122"/>
                <a:ea typeface="Kaiti SC" panose="02010600040101010101" pitchFamily="2" charset="-122"/>
                <a:cs typeface="Arial" panose="020B0604020202020204" pitchFamily="34" charset="0"/>
              </a:rPr>
              <a:t>方法</a:t>
            </a:r>
            <a:r>
              <a:rPr lang="en-US" sz="2400" b="1" dirty="0">
                <a:solidFill>
                  <a:srgbClr val="404040"/>
                </a:solidFill>
                <a:latin typeface="Kaiti SC" panose="02010600040101010101" pitchFamily="2" charset="-122"/>
                <a:ea typeface="Kaiti SC" panose="02010600040101010101" pitchFamily="2" charset="-122"/>
                <a:cs typeface="Arial" panose="020B0604020202020204" pitchFamily="34" charset="0"/>
              </a:rPr>
              <a:t>/</a:t>
            </a:r>
            <a:r>
              <a:rPr lang="zh-CN" altLang="en-US" sz="2400" b="1" dirty="0">
                <a:solidFill>
                  <a:srgbClr val="404040"/>
                </a:solidFill>
                <a:latin typeface="Kaiti SC" panose="02010600040101010101" pitchFamily="2" charset="-122"/>
                <a:ea typeface="Kaiti SC" panose="02010600040101010101" pitchFamily="2" charset="-122"/>
                <a:cs typeface="Arial" panose="020B0604020202020204" pitchFamily="34" charset="0"/>
              </a:rPr>
              <a:t>办法</a:t>
            </a:r>
            <a:r>
              <a:rPr lang="en-US" sz="2400" b="1" dirty="0">
                <a:solidFill>
                  <a:srgbClr val="404040"/>
                </a:solidFill>
                <a:latin typeface="Kaiti SC" panose="02010600040101010101" pitchFamily="2" charset="-122"/>
                <a:ea typeface="Kaiti SC" panose="02010600040101010101" pitchFamily="2" charset="-122"/>
                <a:cs typeface="Arial" panose="020B0604020202020204" pitchFamily="34" charset="0"/>
              </a:rPr>
              <a:t>/</a:t>
            </a:r>
            <a:r>
              <a:rPr lang="zh-CN" altLang="en-US" sz="2400" b="1" dirty="0">
                <a:solidFill>
                  <a:srgbClr val="404040"/>
                </a:solidFill>
                <a:latin typeface="Kaiti SC" panose="02010600040101010101" pitchFamily="2" charset="-122"/>
                <a:ea typeface="Kaiti SC" panose="02010600040101010101" pitchFamily="2" charset="-122"/>
                <a:cs typeface="Arial" panose="020B0604020202020204" pitchFamily="34" charset="0"/>
              </a:rPr>
              <a:t>手段＋</a:t>
            </a:r>
            <a:r>
              <a:rPr lang="en-US" sz="2400" b="1" dirty="0" err="1">
                <a:solidFill>
                  <a:srgbClr val="404040"/>
                </a:solidFill>
                <a:latin typeface="Kaiti SC" panose="02010600040101010101" pitchFamily="2" charset="-122"/>
                <a:ea typeface="Kaiti SC" panose="02010600040101010101" pitchFamily="2" charset="-122"/>
                <a:cs typeface="Arial" panose="020B0604020202020204" pitchFamily="34" charset="0"/>
              </a:rPr>
              <a:t>vp</a:t>
            </a:r>
            <a:r>
              <a:rPr lang="en-US" sz="2400" b="1" dirty="0">
                <a:solidFill>
                  <a:srgbClr val="404040"/>
                </a:solidFill>
                <a:latin typeface="Kaiti SC" panose="02010600040101010101" pitchFamily="2" charset="-122"/>
                <a:ea typeface="Kaiti SC" panose="02010600040101010101" pitchFamily="2" charset="-122"/>
                <a:cs typeface="Arial" panose="020B0604020202020204" pitchFamily="34" charset="0"/>
              </a:rPr>
              <a:t>.…</a:t>
            </a:r>
            <a:endParaRPr lang="en-US" sz="2400" b="1" dirty="0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82398" y="3349197"/>
            <a:ext cx="4931678" cy="120032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Core vocabulary</a:t>
            </a:r>
            <a:r>
              <a:rPr lang="en-US" sz="2400" dirty="0"/>
              <a:t>: </a:t>
            </a:r>
            <a:r>
              <a:rPr lang="zh-TW" altLang="en-US" sz="2400" dirty="0"/>
              <a:t>永远、赢、成功、球场、球迷、拥抱、脱、梦想、撞、牌、</a:t>
            </a:r>
            <a:r>
              <a:rPr lang="en-US" sz="2400" dirty="0"/>
              <a:t> </a:t>
            </a:r>
            <a:r>
              <a:rPr lang="zh-TW" altLang="en-US" sz="2400" dirty="0"/>
              <a:t>受伤、实现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882398" y="4754154"/>
            <a:ext cx="5141962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Supplementary vocabulary</a:t>
            </a:r>
            <a:r>
              <a:rPr lang="en-US" sz="2400" dirty="0"/>
              <a:t>: </a:t>
            </a:r>
            <a:r>
              <a:rPr lang="zh-TW" altLang="en-US" sz="2400" dirty="0"/>
              <a:t>胜利、与众不同、四强、致谢、露出、印、之、意外、离世、悲痛、万分、消沉、负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004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571" y="1743670"/>
            <a:ext cx="9769818" cy="4555066"/>
          </a:xfrm>
        </p:spPr>
        <p:txBody>
          <a:bodyPr>
            <a:normAutofit/>
          </a:bodyPr>
          <a:lstStyle/>
          <a:p>
            <a:r>
              <a:rPr lang="en-US" dirty="0">
                <a:latin typeface="STKaiti" charset="-122"/>
                <a:ea typeface="STKaiti" charset="-122"/>
                <a:cs typeface="STKaiti" charset="-122"/>
              </a:rPr>
              <a:t>1. </a:t>
            </a:r>
            <a:r>
              <a:rPr lang="zh-TW" altLang="en-US" dirty="0">
                <a:latin typeface="STKaiti" charset="-122"/>
                <a:ea typeface="STKaiti" charset="-122"/>
                <a:cs typeface="STKaiti" charset="-122"/>
              </a:rPr>
              <a:t>跟同学分享你的 </a:t>
            </a:r>
            <a:r>
              <a:rPr lang="en-US" altLang="zh-TW" dirty="0">
                <a:latin typeface="STKaiti" charset="-122"/>
                <a:ea typeface="STKaiti" charset="-122"/>
                <a:cs typeface="STKaiti" charset="-122"/>
              </a:rPr>
              <a:t>Phase III Homework</a:t>
            </a:r>
          </a:p>
          <a:p>
            <a:endParaRPr lang="en-US" dirty="0">
              <a:latin typeface="STKaiti" charset="-122"/>
              <a:ea typeface="STKaiti" charset="-122"/>
              <a:cs typeface="STKaiti" charset="-122"/>
            </a:endParaRPr>
          </a:p>
          <a:p>
            <a:r>
              <a:rPr lang="en-US" dirty="0">
                <a:latin typeface="STKaiti" charset="-122"/>
                <a:ea typeface="STKaiti" charset="-122"/>
                <a:cs typeface="STKaiti" charset="-122"/>
              </a:rPr>
              <a:t>2. </a:t>
            </a:r>
            <a:r>
              <a:rPr lang="zh-TW" altLang="en-US" dirty="0">
                <a:latin typeface="STKaiti" charset="-122"/>
                <a:ea typeface="STKaiti" charset="-122"/>
                <a:cs typeface="STKaiti" charset="-122"/>
              </a:rPr>
              <a:t>比较同学和自己的想法</a:t>
            </a:r>
            <a:endParaRPr lang="en-US" altLang="zh-TW" dirty="0">
              <a:latin typeface="STKaiti" charset="-122"/>
              <a:ea typeface="STKaiti" charset="-122"/>
              <a:cs typeface="STKaiti" charset="-122"/>
            </a:endParaRPr>
          </a:p>
          <a:p>
            <a:endParaRPr lang="en-US" dirty="0">
              <a:latin typeface="STKaiti" charset="-122"/>
              <a:ea typeface="STKaiti" charset="-122"/>
              <a:cs typeface="STKaiti" charset="-122"/>
            </a:endParaRPr>
          </a:p>
          <a:p>
            <a:endParaRPr lang="en-US" dirty="0">
              <a:latin typeface="STKaiti" charset="-122"/>
              <a:ea typeface="STKaiti" charset="-122"/>
              <a:cs typeface="STKaiti" charset="-122"/>
            </a:endParaRPr>
          </a:p>
        </p:txBody>
      </p:sp>
      <p:sp>
        <p:nvSpPr>
          <p:cNvPr id="4" name="Heptagon 3"/>
          <p:cNvSpPr/>
          <p:nvPr/>
        </p:nvSpPr>
        <p:spPr>
          <a:xfrm>
            <a:off x="1096963" y="704655"/>
            <a:ext cx="1069383" cy="929899"/>
          </a:xfrm>
          <a:prstGeom prst="hept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4</a:t>
            </a:r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小组讨论</a:t>
            </a:r>
            <a: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: </a:t>
            </a:r>
            <a:r>
              <a:rPr lang="zh-TW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作业分享</a:t>
            </a:r>
            <a:b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</a:br>
            <a:r>
              <a:rPr lang="zh-CN" altLang="en-US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en-US" altLang="zh-CN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en-US" altLang="zh-CN" sz="3200" b="1" dirty="0">
                <a:ea typeface="华文楷体"/>
                <a:cs typeface="Kaiti SC" charset="-122"/>
              </a:rPr>
              <a:t>Pair work</a:t>
            </a:r>
            <a:r>
              <a:rPr lang="en-US" altLang="zh-CN" sz="3200" b="1" dirty="0">
                <a:ea typeface="华文楷体"/>
                <a:cs typeface="华文楷体"/>
              </a:rPr>
              <a:t>:</a:t>
            </a:r>
            <a:r>
              <a:rPr lang="zh-CN" altLang="en-US" sz="3200" b="1" dirty="0">
                <a:ea typeface="华文楷体"/>
                <a:cs typeface="华文楷体"/>
              </a:rPr>
              <a:t> </a:t>
            </a:r>
            <a:r>
              <a:rPr lang="en-US" altLang="zh-CN" sz="3200" b="1" dirty="0">
                <a:ea typeface="华文楷体"/>
                <a:cs typeface="华文楷体"/>
              </a:rPr>
              <a:t>Share your opinions</a:t>
            </a:r>
            <a:endParaRPr lang="en-US" sz="3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601631"/>
              </p:ext>
            </p:extLst>
          </p:nvPr>
        </p:nvGraphicFramePr>
        <p:xfrm>
          <a:off x="388620" y="3107572"/>
          <a:ext cx="11475719" cy="2987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6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2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56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2">
                <a:tc>
                  <a:txBody>
                    <a:bodyPr/>
                    <a:lstStyle/>
                    <a:p>
                      <a:endParaRPr lang="en-US" sz="2400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Kai" charset="-122"/>
                          <a:ea typeface="Kai" charset="-122"/>
                          <a:cs typeface="Kai" charset="-122"/>
                        </a:rPr>
                        <a:t>同学的</a:t>
                      </a:r>
                      <a:r>
                        <a:rPr lang="zh-CN" altLang="en-US" sz="2400" dirty="0">
                          <a:latin typeface="Kai" charset="-122"/>
                          <a:ea typeface="Kai" charset="-122"/>
                          <a:cs typeface="Kai" charset="-122"/>
                        </a:rPr>
                        <a:t>想法</a:t>
                      </a:r>
                      <a:endParaRPr lang="en-US" sz="2400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Kai" charset="-122"/>
                          <a:ea typeface="Kai" charset="-122"/>
                          <a:cs typeface="Kai" charset="-122"/>
                        </a:rPr>
                        <a:t>你的</a:t>
                      </a:r>
                      <a:r>
                        <a:rPr lang="zh-CN" altLang="en-US" sz="2400" dirty="0">
                          <a:latin typeface="Kai" charset="-122"/>
                          <a:ea typeface="Kai" charset="-122"/>
                          <a:cs typeface="Kai" charset="-122"/>
                        </a:rPr>
                        <a:t>想法</a:t>
                      </a:r>
                      <a:endParaRPr lang="en-US" sz="2400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8179">
                <a:tc>
                  <a:txBody>
                    <a:bodyPr/>
                    <a:lstStyle/>
                    <a:p>
                      <a:r>
                        <a:rPr lang="zh-TW" altLang="en-US" sz="2400" dirty="0">
                          <a:latin typeface="Kai" charset="-122"/>
                          <a:ea typeface="Kai" charset="-122"/>
                          <a:cs typeface="Kai" charset="-122"/>
                        </a:rPr>
                        <a:t>相同的</a:t>
                      </a:r>
                      <a:r>
                        <a:rPr lang="zh-CN" altLang="en-US" sz="2400" dirty="0">
                          <a:latin typeface="Kai" charset="-122"/>
                          <a:ea typeface="Kai" charset="-122"/>
                          <a:cs typeface="Kai" charset="-122"/>
                        </a:rPr>
                        <a:t>地方</a:t>
                      </a:r>
                      <a:endParaRPr lang="en-US" sz="2400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400" dirty="0">
                          <a:latin typeface="Kai" charset="-122"/>
                          <a:ea typeface="Kai" charset="-122"/>
                          <a:cs typeface="Kai" charset="-122"/>
                        </a:rPr>
                        <a:t>1</a:t>
                      </a:r>
                      <a:r>
                        <a:rPr lang="zh-TW" altLang="en-US" sz="2400" dirty="0">
                          <a:latin typeface="Kai" charset="-122"/>
                          <a:ea typeface="Kai" charset="-122"/>
                          <a:cs typeface="Kai" charset="-122"/>
                        </a:rPr>
                        <a:t>、</a:t>
                      </a:r>
                      <a:endParaRPr lang="en-US" altLang="zh-TW" sz="2400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  <a:p>
                      <a:r>
                        <a:rPr lang="en-US" sz="2400" dirty="0">
                          <a:latin typeface="Kai" charset="-122"/>
                          <a:ea typeface="Kai" charset="-122"/>
                          <a:cs typeface="Kai" charset="-122"/>
                        </a:rPr>
                        <a:t>2</a:t>
                      </a:r>
                      <a:r>
                        <a:rPr lang="zh-TW" altLang="en-US" sz="2400" dirty="0">
                          <a:latin typeface="Kai" charset="-122"/>
                          <a:ea typeface="Kai" charset="-122"/>
                          <a:cs typeface="Kai" charset="-122"/>
                        </a:rPr>
                        <a:t>、</a:t>
                      </a:r>
                      <a:endParaRPr lang="en-US" altLang="zh-TW" sz="2400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  <a:p>
                      <a:r>
                        <a:rPr lang="en-US" sz="2400" dirty="0">
                          <a:latin typeface="Kai" charset="-122"/>
                          <a:ea typeface="Kai" charset="-122"/>
                          <a:cs typeface="Kai" charset="-122"/>
                        </a:rPr>
                        <a:t>3</a:t>
                      </a:r>
                      <a:r>
                        <a:rPr lang="zh-TW" altLang="en-US" sz="2400" dirty="0">
                          <a:latin typeface="Kai" charset="-122"/>
                          <a:ea typeface="Kai" charset="-122"/>
                          <a:cs typeface="Kai" charset="-122"/>
                        </a:rPr>
                        <a:t>、</a:t>
                      </a:r>
                      <a:endParaRPr lang="en-US" sz="2400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8179">
                <a:tc>
                  <a:txBody>
                    <a:bodyPr/>
                    <a:lstStyle/>
                    <a:p>
                      <a:r>
                        <a:rPr lang="zh-TW" altLang="en-US" sz="2400" dirty="0">
                          <a:latin typeface="Kai" charset="-122"/>
                          <a:ea typeface="Kai" charset="-122"/>
                          <a:cs typeface="Kai" charset="-122"/>
                        </a:rPr>
                        <a:t>新观点</a:t>
                      </a:r>
                      <a:r>
                        <a:rPr lang="en-US" altLang="zh-TW" sz="2400" dirty="0">
                          <a:latin typeface="Kai" charset="-122"/>
                          <a:ea typeface="Kai" charset="-122"/>
                          <a:cs typeface="Kai" charset="-122"/>
                        </a:rPr>
                        <a:t>/</a:t>
                      </a:r>
                      <a:r>
                        <a:rPr lang="zh-TW" altLang="en-US" sz="2400" dirty="0">
                          <a:latin typeface="Kai" charset="-122"/>
                          <a:ea typeface="Kai" charset="-122"/>
                          <a:cs typeface="Kai" charset="-122"/>
                        </a:rPr>
                        <a:t>新事物</a:t>
                      </a:r>
                      <a:endParaRPr lang="en-US" sz="2400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400" dirty="0">
                          <a:latin typeface="Kai" charset="-122"/>
                          <a:ea typeface="Kai" charset="-122"/>
                          <a:cs typeface="Kai" charset="-122"/>
                        </a:rPr>
                        <a:t>1</a:t>
                      </a:r>
                      <a:r>
                        <a:rPr lang="zh-TW" altLang="en-US" sz="2400" dirty="0">
                          <a:latin typeface="Kai" charset="-122"/>
                          <a:ea typeface="Kai" charset="-122"/>
                          <a:cs typeface="Kai" charset="-122"/>
                        </a:rPr>
                        <a:t>、</a:t>
                      </a:r>
                      <a:endParaRPr lang="en-US" altLang="zh-TW" sz="2400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  <a:p>
                      <a:r>
                        <a:rPr lang="en-US" sz="2400" dirty="0">
                          <a:latin typeface="Kai" charset="-122"/>
                          <a:ea typeface="Kai" charset="-122"/>
                          <a:cs typeface="Kai" charset="-122"/>
                        </a:rPr>
                        <a:t>2</a:t>
                      </a:r>
                      <a:r>
                        <a:rPr lang="zh-TW" altLang="en-US" sz="2400" dirty="0">
                          <a:latin typeface="Kai" charset="-122"/>
                          <a:ea typeface="Kai" charset="-122"/>
                          <a:cs typeface="Kai" charset="-122"/>
                        </a:rPr>
                        <a:t>、</a:t>
                      </a:r>
                      <a:endParaRPr lang="en-US" altLang="zh-TW" sz="2400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  <a:p>
                      <a:r>
                        <a:rPr lang="en-US" sz="2400" dirty="0">
                          <a:latin typeface="Kai" charset="-122"/>
                          <a:ea typeface="Kai" charset="-122"/>
                          <a:cs typeface="Kai" charset="-122"/>
                        </a:rPr>
                        <a:t>3</a:t>
                      </a:r>
                      <a:r>
                        <a:rPr lang="zh-TW" altLang="en-US" sz="2400" dirty="0">
                          <a:latin typeface="Kai" charset="-122"/>
                          <a:ea typeface="Kai" charset="-122"/>
                          <a:cs typeface="Kai" charset="-122"/>
                        </a:rPr>
                        <a:t>、</a:t>
                      </a:r>
                      <a:endParaRPr lang="en-US" sz="2400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8693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小组讨论</a:t>
            </a:r>
            <a: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: </a:t>
            </a:r>
            <a:r>
              <a:rPr lang="zh-TW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作业分享</a:t>
            </a:r>
            <a:b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</a:br>
            <a:r>
              <a:rPr lang="zh-CN" altLang="en-US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en-US" altLang="zh-CN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en-US" altLang="zh-CN" sz="3200" b="1" dirty="0">
                <a:ea typeface="华文楷体"/>
                <a:cs typeface="Kaiti SC" charset="-122"/>
              </a:rPr>
              <a:t>Phase IV Handout 3 Homework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400" dirty="0"/>
              <a:t>Essay: Refer to Q3a and Q3b on Page 1 (Step 1). Summarize the reading in your own words, and express your own view. </a:t>
            </a:r>
            <a:endParaRPr lang="zh-CN" altLang="en-US" sz="2400" dirty="0"/>
          </a:p>
          <a:p>
            <a:pPr marL="457200" indent="-457200">
              <a:buFont typeface="+mj-lt"/>
              <a:buAutoNum type="alphaUcPeriod"/>
            </a:pPr>
            <a:r>
              <a:rPr lang="en-US" sz="2400" dirty="0"/>
              <a:t>Extended cultural reading. Read the article </a:t>
            </a:r>
            <a:r>
              <a:rPr lang="en-US" sz="2400" i="1" dirty="0"/>
              <a:t>How Ping-Pong Diplomacy Thawed the Cold War </a:t>
            </a:r>
            <a:r>
              <a:rPr lang="en-US" sz="2400" dirty="0"/>
              <a:t>(</a:t>
            </a:r>
            <a:r>
              <a:rPr lang="en-US" sz="2400" dirty="0">
                <a:hlinkClick r:id="rId3"/>
              </a:rPr>
              <a:t>https://www.history.com/news/ping-pong-diplomacy</a:t>
            </a:r>
            <a:r>
              <a:rPr lang="en-US" sz="2400" dirty="0"/>
              <a:t>). Write a short paragraph to introduce the event  and talk about your opinion briefly. </a:t>
            </a:r>
            <a:endParaRPr lang="zh-CN" altLang="en-US" sz="2400" dirty="0"/>
          </a:p>
          <a:p>
            <a:endParaRPr lang="en-US" dirty="0">
              <a:latin typeface="STKaiti" charset="-122"/>
              <a:ea typeface="STKaiti" charset="-122"/>
              <a:cs typeface="STKaiti" charset="-122"/>
            </a:endParaRPr>
          </a:p>
        </p:txBody>
      </p:sp>
      <p:sp>
        <p:nvSpPr>
          <p:cNvPr id="4" name="Heptagon 3"/>
          <p:cNvSpPr/>
          <p:nvPr/>
        </p:nvSpPr>
        <p:spPr>
          <a:xfrm>
            <a:off x="1096963" y="704655"/>
            <a:ext cx="1069383" cy="929899"/>
          </a:xfrm>
          <a:prstGeom prst="hept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4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071" y="3857414"/>
            <a:ext cx="4480329" cy="2367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168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50020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Kai" charset="-122"/>
                <a:ea typeface="Kai" charset="-122"/>
                <a:cs typeface="Kai" charset="-122"/>
              </a:rPr>
              <a:t>世界杯正在如火如荼地进行着，你和朋友谈到了各自支持的球队。</a:t>
            </a:r>
            <a:r>
              <a:rPr lang="zh-CN" altLang="en-US" sz="2400" b="1" dirty="0">
                <a:solidFill>
                  <a:srgbClr val="C00000"/>
                </a:solidFill>
                <a:latin typeface="Kai" charset="-122"/>
                <a:ea typeface="Kai" charset="-122"/>
                <a:cs typeface="Kai" charset="-122"/>
              </a:rPr>
              <a:t>你</a:t>
            </a:r>
            <a:r>
              <a:rPr lang="zh-CN" altLang="en-US" sz="2400" dirty="0">
                <a:latin typeface="Kai" charset="-122"/>
                <a:ea typeface="Kai" charset="-122"/>
                <a:cs typeface="Kai" charset="-122"/>
              </a:rPr>
              <a:t>支持克罗地亚队，因为你觉得他们完美诠释了真挚友情、永不放弃、拼搏精神、钢铁意志等这些足坛最缺少的东西。而</a:t>
            </a:r>
            <a:r>
              <a:rPr lang="zh-CN" altLang="en-US" sz="2400" b="1" dirty="0">
                <a:solidFill>
                  <a:srgbClr val="C00000"/>
                </a:solidFill>
                <a:latin typeface="Kai" charset="-122"/>
                <a:ea typeface="Kai" charset="-122"/>
                <a:cs typeface="Kai" charset="-122"/>
              </a:rPr>
              <a:t>你的朋友</a:t>
            </a:r>
            <a:r>
              <a:rPr lang="zh-CN" altLang="en-US" sz="2400" dirty="0">
                <a:latin typeface="Kai" charset="-122"/>
                <a:ea typeface="Kai" charset="-122"/>
                <a:cs typeface="Kai" charset="-122"/>
              </a:rPr>
              <a:t>是个足球迷，他支持法国队，并认为法国队实力更强。他观球一般都是以比分、球技、球员综合素质等标准来评断球赛的专业性，他觉得只有伪球迷才会注重球技以外的东西。你们各执己见，无法说服对方。你</a:t>
            </a:r>
            <a:r>
              <a:rPr lang="zh-CN" altLang="en-US" sz="2400" b="1" u="sng" dirty="0">
                <a:solidFill>
                  <a:schemeClr val="accent6">
                    <a:lumMod val="50000"/>
                  </a:schemeClr>
                </a:solidFill>
                <a:latin typeface="Kai" charset="-122"/>
                <a:ea typeface="Kai" charset="-122"/>
                <a:cs typeface="Kai" charset="-122"/>
              </a:rPr>
              <a:t>读了</a:t>
            </a:r>
            <a:r>
              <a:rPr lang="zh-CN" altLang="en-US" sz="2400" dirty="0">
                <a:latin typeface="Kai" charset="-122"/>
                <a:ea typeface="Kai" charset="-122"/>
                <a:cs typeface="Kai" charset="-122"/>
              </a:rPr>
              <a:t>几篇不同的文章，</a:t>
            </a:r>
            <a:r>
              <a:rPr lang="zh-TW" altLang="en-US" sz="2400" dirty="0">
                <a:latin typeface="Kai" charset="-122"/>
                <a:ea typeface="Kai" charset="-122"/>
                <a:cs typeface="Kai" charset="-122"/>
              </a:rPr>
              <a:t>跟同学</a:t>
            </a:r>
            <a:r>
              <a:rPr lang="zh-CN" altLang="en-US" sz="2400" b="1" u="sng" dirty="0">
                <a:solidFill>
                  <a:schemeClr val="accent6">
                    <a:lumMod val="50000"/>
                  </a:schemeClr>
                </a:solidFill>
                <a:latin typeface="Kai" charset="-122"/>
                <a:ea typeface="Kai" charset="-122"/>
                <a:cs typeface="Kai" charset="-122"/>
              </a:rPr>
              <a:t>讨论</a:t>
            </a:r>
            <a:r>
              <a:rPr lang="zh-CN" altLang="en-US" sz="2400" dirty="0">
                <a:latin typeface="Kai" charset="-122"/>
                <a:ea typeface="Kai" charset="-122"/>
                <a:cs typeface="Kai" charset="-122"/>
              </a:rPr>
              <a:t>，</a:t>
            </a:r>
            <a:r>
              <a:rPr lang="zh-CN" altLang="en-US" sz="2400" b="1" u="sng" dirty="0">
                <a:solidFill>
                  <a:schemeClr val="accent6">
                    <a:lumMod val="50000"/>
                  </a:schemeClr>
                </a:solidFill>
                <a:latin typeface="Kai" charset="-122"/>
                <a:ea typeface="Kai" charset="-122"/>
                <a:cs typeface="Kai" charset="-122"/>
              </a:rPr>
              <a:t>了解了</a:t>
            </a:r>
            <a:r>
              <a:rPr lang="zh-CN" altLang="en-US" sz="2400" dirty="0">
                <a:latin typeface="Kai" charset="-122"/>
                <a:ea typeface="Kai" charset="-122"/>
                <a:cs typeface="Kai" charset="-122"/>
              </a:rPr>
              <a:t>一下大家参加</a:t>
            </a:r>
            <a:r>
              <a:rPr lang="en-US" altLang="zh-CN" sz="2400" dirty="0">
                <a:latin typeface="Kai" charset="-122"/>
                <a:ea typeface="Kai" charset="-122"/>
                <a:cs typeface="Kai" charset="-122"/>
              </a:rPr>
              <a:t>/</a:t>
            </a:r>
            <a:r>
              <a:rPr lang="zh-CN" altLang="en-US" sz="2400" dirty="0">
                <a:latin typeface="Kai" charset="-122"/>
                <a:ea typeface="Kai" charset="-122"/>
                <a:cs typeface="Kai" charset="-122"/>
              </a:rPr>
              <a:t>观看球赛的</a:t>
            </a:r>
            <a:r>
              <a:rPr lang="zh-CN" altLang="en-US" sz="2400" b="1" u="sng" dirty="0">
                <a:solidFill>
                  <a:schemeClr val="accent6">
                    <a:lumMod val="50000"/>
                  </a:schemeClr>
                </a:solidFill>
                <a:latin typeface="Kai" charset="-122"/>
                <a:ea typeface="Kai" charset="-122"/>
                <a:cs typeface="Kai" charset="-122"/>
              </a:rPr>
              <a:t>实际体验</a:t>
            </a:r>
            <a:r>
              <a:rPr lang="zh-CN" altLang="en-US" sz="2400" dirty="0">
                <a:latin typeface="Kai" charset="-122"/>
                <a:ea typeface="Kai" charset="-122"/>
                <a:cs typeface="Kai" charset="-122"/>
              </a:rPr>
              <a:t>，最后</a:t>
            </a:r>
            <a:r>
              <a:rPr lang="zh-CN" altLang="en-US" sz="2400" b="1" u="sng" dirty="0">
                <a:solidFill>
                  <a:schemeClr val="accent6">
                    <a:lumMod val="50000"/>
                  </a:schemeClr>
                </a:solidFill>
                <a:latin typeface="Kai" charset="-122"/>
                <a:ea typeface="Kai" charset="-122"/>
                <a:cs typeface="Kai" charset="-122"/>
              </a:rPr>
              <a:t>发表了</a:t>
            </a:r>
            <a:r>
              <a:rPr lang="zh-CN" altLang="en-US" sz="2400" dirty="0">
                <a:latin typeface="Kai" charset="-122"/>
                <a:ea typeface="Kai" charset="-122"/>
                <a:cs typeface="Kai" charset="-122"/>
              </a:rPr>
              <a:t>一篇</a:t>
            </a:r>
            <a:r>
              <a:rPr lang="zh-CN" altLang="en-US" sz="2400" b="1" u="sng" dirty="0">
                <a:solidFill>
                  <a:schemeClr val="accent6">
                    <a:lumMod val="50000"/>
                  </a:schemeClr>
                </a:solidFill>
                <a:latin typeface="Kai" charset="-122"/>
                <a:ea typeface="Kai" charset="-122"/>
                <a:cs typeface="Kai" charset="-122"/>
              </a:rPr>
              <a:t>博客</a:t>
            </a:r>
            <a:r>
              <a:rPr lang="zh-CN" altLang="en-US" sz="2400" dirty="0">
                <a:latin typeface="Kai" charset="-122"/>
                <a:ea typeface="Kai" charset="-122"/>
                <a:cs typeface="Kai" charset="-122"/>
              </a:rPr>
              <a:t>，阐述自己对运动比赛的看法。</a:t>
            </a:r>
            <a:endParaRPr lang="en-US" sz="2400" dirty="0">
              <a:latin typeface="Kai" charset="-122"/>
              <a:ea typeface="Kai" charset="-122"/>
              <a:cs typeface="Kai" charset="-122"/>
            </a:endParaRPr>
          </a:p>
        </p:txBody>
      </p:sp>
      <p:sp>
        <p:nvSpPr>
          <p:cNvPr id="4" name="Title 12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marL="514350" indent="-514350" algn="ctr"/>
            <a:r>
              <a:rPr lang="en-US" altLang="zh-CN" b="1" dirty="0">
                <a:solidFill>
                  <a:schemeClr val="tx2"/>
                </a:solidFill>
              </a:rPr>
              <a:t>Unit Overview </a:t>
            </a:r>
          </a:p>
        </p:txBody>
      </p:sp>
    </p:spTree>
    <p:extLst>
      <p:ext uri="{BB962C8B-B14F-4D97-AF65-F5344CB8AC3E}">
        <p14:creationId xmlns:p14="http://schemas.microsoft.com/office/powerpoint/2010/main" val="34835699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571" y="1743670"/>
            <a:ext cx="9769818" cy="4555066"/>
          </a:xfrm>
        </p:spPr>
        <p:txBody>
          <a:bodyPr>
            <a:normAutofit/>
          </a:bodyPr>
          <a:lstStyle/>
          <a:p>
            <a:r>
              <a:rPr lang="en-US" dirty="0">
                <a:latin typeface="STKaiti" charset="-122"/>
                <a:ea typeface="STKaiti" charset="-122"/>
                <a:cs typeface="STKaiti" charset="-122"/>
              </a:rPr>
              <a:t>1. </a:t>
            </a:r>
            <a:r>
              <a:rPr lang="zh-TW" altLang="en-US" dirty="0">
                <a:latin typeface="STKaiti" charset="-122"/>
                <a:ea typeface="STKaiti" charset="-122"/>
                <a:cs typeface="STKaiti" charset="-122"/>
              </a:rPr>
              <a:t>跟同学分享你的 </a:t>
            </a:r>
            <a:r>
              <a:rPr lang="en-US" altLang="zh-TW" dirty="0">
                <a:latin typeface="STKaiti" charset="-122"/>
                <a:ea typeface="STKaiti" charset="-122"/>
                <a:cs typeface="STKaiti" charset="-122"/>
              </a:rPr>
              <a:t>Phase IV Homework</a:t>
            </a:r>
          </a:p>
          <a:p>
            <a:endParaRPr lang="en-US" dirty="0">
              <a:latin typeface="STKaiti" charset="-122"/>
              <a:ea typeface="STKaiti" charset="-122"/>
              <a:cs typeface="STKaiti" charset="-122"/>
            </a:endParaRPr>
          </a:p>
          <a:p>
            <a:r>
              <a:rPr lang="en-US" dirty="0">
                <a:latin typeface="STKaiti" charset="-122"/>
                <a:ea typeface="STKaiti" charset="-122"/>
                <a:cs typeface="STKaiti" charset="-122"/>
              </a:rPr>
              <a:t>2. </a:t>
            </a:r>
            <a:r>
              <a:rPr lang="zh-TW" altLang="en-US" dirty="0">
                <a:latin typeface="STKaiti" charset="-122"/>
                <a:ea typeface="STKaiti" charset="-122"/>
                <a:cs typeface="STKaiti" charset="-122"/>
              </a:rPr>
              <a:t>比较同学和自己的想法 </a:t>
            </a:r>
            <a:endParaRPr lang="en-US" altLang="zh-TW" dirty="0">
              <a:latin typeface="STKaiti" charset="-122"/>
              <a:ea typeface="STKaiti" charset="-122"/>
              <a:cs typeface="STKaiti" charset="-122"/>
            </a:endParaRPr>
          </a:p>
          <a:p>
            <a:endParaRPr lang="en-US" dirty="0">
              <a:latin typeface="STKaiti" charset="-122"/>
              <a:ea typeface="STKaiti" charset="-122"/>
              <a:cs typeface="STKaiti" charset="-122"/>
            </a:endParaRPr>
          </a:p>
          <a:p>
            <a:endParaRPr lang="en-US" dirty="0">
              <a:latin typeface="STKaiti" charset="-122"/>
              <a:ea typeface="STKaiti" charset="-122"/>
              <a:cs typeface="STKaiti" charset="-122"/>
            </a:endParaRPr>
          </a:p>
        </p:txBody>
      </p:sp>
      <p:sp>
        <p:nvSpPr>
          <p:cNvPr id="4" name="Heptagon 3"/>
          <p:cNvSpPr/>
          <p:nvPr/>
        </p:nvSpPr>
        <p:spPr>
          <a:xfrm>
            <a:off x="1096963" y="704655"/>
            <a:ext cx="1069383" cy="929899"/>
          </a:xfrm>
          <a:prstGeom prst="hept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4</a:t>
            </a:r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小组讨论</a:t>
            </a:r>
            <a: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: </a:t>
            </a:r>
            <a:r>
              <a:rPr lang="zh-TW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作业分享</a:t>
            </a:r>
            <a:b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</a:br>
            <a:r>
              <a:rPr lang="zh-CN" altLang="en-US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en-US" altLang="zh-CN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en-US" altLang="zh-CN" sz="3200" b="1" dirty="0">
                <a:ea typeface="华文楷体"/>
                <a:cs typeface="Kaiti SC" charset="-122"/>
              </a:rPr>
              <a:t>Pair work</a:t>
            </a:r>
            <a:r>
              <a:rPr lang="en-US" altLang="zh-CN" sz="3200" b="1" dirty="0">
                <a:ea typeface="华文楷体"/>
                <a:cs typeface="华文楷体"/>
              </a:rPr>
              <a:t>:</a:t>
            </a:r>
            <a:r>
              <a:rPr lang="zh-CN" altLang="en-US" sz="3200" b="1" dirty="0">
                <a:ea typeface="华文楷体"/>
                <a:cs typeface="华文楷体"/>
              </a:rPr>
              <a:t> </a:t>
            </a:r>
            <a:r>
              <a:rPr lang="en-US" altLang="zh-CN" sz="3200" b="1" dirty="0">
                <a:ea typeface="华文楷体"/>
                <a:cs typeface="华文楷体"/>
              </a:rPr>
              <a:t>Share your opinions</a:t>
            </a:r>
            <a:endParaRPr lang="en-US" sz="32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92118"/>
              </p:ext>
            </p:extLst>
          </p:nvPr>
        </p:nvGraphicFramePr>
        <p:xfrm>
          <a:off x="388620" y="3128354"/>
          <a:ext cx="11475719" cy="2987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6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2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56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2">
                <a:tc>
                  <a:txBody>
                    <a:bodyPr/>
                    <a:lstStyle/>
                    <a:p>
                      <a:endParaRPr lang="en-US" sz="2400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Kai" charset="-122"/>
                          <a:ea typeface="Kai" charset="-122"/>
                          <a:cs typeface="Kai" charset="-122"/>
                        </a:rPr>
                        <a:t>同学的</a:t>
                      </a:r>
                      <a:r>
                        <a:rPr lang="zh-CN" altLang="en-US" sz="2400" dirty="0">
                          <a:latin typeface="Kai" charset="-122"/>
                          <a:ea typeface="Kai" charset="-122"/>
                          <a:cs typeface="Kai" charset="-122"/>
                        </a:rPr>
                        <a:t>想法</a:t>
                      </a:r>
                      <a:endParaRPr lang="en-US" sz="2400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Kai" charset="-122"/>
                          <a:ea typeface="Kai" charset="-122"/>
                          <a:cs typeface="Kai" charset="-122"/>
                        </a:rPr>
                        <a:t>你的</a:t>
                      </a:r>
                      <a:r>
                        <a:rPr lang="zh-CN" altLang="en-US" sz="2400" dirty="0">
                          <a:latin typeface="Kai" charset="-122"/>
                          <a:ea typeface="Kai" charset="-122"/>
                          <a:cs typeface="Kai" charset="-122"/>
                        </a:rPr>
                        <a:t>想法</a:t>
                      </a:r>
                      <a:endParaRPr lang="en-US" sz="2400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8179">
                <a:tc>
                  <a:txBody>
                    <a:bodyPr/>
                    <a:lstStyle/>
                    <a:p>
                      <a:r>
                        <a:rPr lang="zh-TW" altLang="en-US" sz="2400" dirty="0">
                          <a:latin typeface="Kai" charset="-122"/>
                          <a:ea typeface="Kai" charset="-122"/>
                          <a:cs typeface="Kai" charset="-122"/>
                        </a:rPr>
                        <a:t>相同的</a:t>
                      </a:r>
                      <a:r>
                        <a:rPr lang="zh-CN" altLang="en-US" sz="2400" dirty="0">
                          <a:latin typeface="Kai" charset="-122"/>
                          <a:ea typeface="Kai" charset="-122"/>
                          <a:cs typeface="Kai" charset="-122"/>
                        </a:rPr>
                        <a:t>地方</a:t>
                      </a:r>
                      <a:endParaRPr lang="en-US" sz="2400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400" dirty="0">
                          <a:latin typeface="Kai" charset="-122"/>
                          <a:ea typeface="Kai" charset="-122"/>
                          <a:cs typeface="Kai" charset="-122"/>
                        </a:rPr>
                        <a:t>1</a:t>
                      </a:r>
                      <a:r>
                        <a:rPr lang="zh-TW" altLang="en-US" sz="2400" dirty="0">
                          <a:latin typeface="Kai" charset="-122"/>
                          <a:ea typeface="Kai" charset="-122"/>
                          <a:cs typeface="Kai" charset="-122"/>
                        </a:rPr>
                        <a:t>、</a:t>
                      </a:r>
                      <a:endParaRPr lang="en-US" altLang="zh-TW" sz="2400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  <a:p>
                      <a:r>
                        <a:rPr lang="en-US" sz="2400" dirty="0">
                          <a:latin typeface="Kai" charset="-122"/>
                          <a:ea typeface="Kai" charset="-122"/>
                          <a:cs typeface="Kai" charset="-122"/>
                        </a:rPr>
                        <a:t>2</a:t>
                      </a:r>
                      <a:r>
                        <a:rPr lang="zh-TW" altLang="en-US" sz="2400" dirty="0">
                          <a:latin typeface="Kai" charset="-122"/>
                          <a:ea typeface="Kai" charset="-122"/>
                          <a:cs typeface="Kai" charset="-122"/>
                        </a:rPr>
                        <a:t>、</a:t>
                      </a:r>
                      <a:endParaRPr lang="en-US" altLang="zh-TW" sz="2400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  <a:p>
                      <a:r>
                        <a:rPr lang="en-US" sz="2400" dirty="0">
                          <a:latin typeface="Kai" charset="-122"/>
                          <a:ea typeface="Kai" charset="-122"/>
                          <a:cs typeface="Kai" charset="-122"/>
                        </a:rPr>
                        <a:t>3</a:t>
                      </a:r>
                      <a:r>
                        <a:rPr lang="zh-TW" altLang="en-US" sz="2400" dirty="0">
                          <a:latin typeface="Kai" charset="-122"/>
                          <a:ea typeface="Kai" charset="-122"/>
                          <a:cs typeface="Kai" charset="-122"/>
                        </a:rPr>
                        <a:t>、</a:t>
                      </a:r>
                      <a:endParaRPr lang="en-US" sz="2400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8179">
                <a:tc>
                  <a:txBody>
                    <a:bodyPr/>
                    <a:lstStyle/>
                    <a:p>
                      <a:r>
                        <a:rPr lang="zh-TW" altLang="en-US" sz="2400" dirty="0">
                          <a:latin typeface="Kai" charset="-122"/>
                          <a:ea typeface="Kai" charset="-122"/>
                          <a:cs typeface="Kai" charset="-122"/>
                        </a:rPr>
                        <a:t>新观点</a:t>
                      </a:r>
                      <a:r>
                        <a:rPr lang="en-US" altLang="zh-TW" sz="2400" dirty="0">
                          <a:latin typeface="Kai" charset="-122"/>
                          <a:ea typeface="Kai" charset="-122"/>
                          <a:cs typeface="Kai" charset="-122"/>
                        </a:rPr>
                        <a:t>/</a:t>
                      </a:r>
                      <a:r>
                        <a:rPr lang="zh-TW" altLang="en-US" sz="2400" dirty="0">
                          <a:latin typeface="Kai" charset="-122"/>
                          <a:ea typeface="Kai" charset="-122"/>
                          <a:cs typeface="Kai" charset="-122"/>
                        </a:rPr>
                        <a:t>新事物</a:t>
                      </a:r>
                      <a:endParaRPr lang="en-US" sz="2400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400" dirty="0">
                          <a:latin typeface="Kai" charset="-122"/>
                          <a:ea typeface="Kai" charset="-122"/>
                          <a:cs typeface="Kai" charset="-122"/>
                        </a:rPr>
                        <a:t>1</a:t>
                      </a:r>
                      <a:r>
                        <a:rPr lang="zh-TW" altLang="en-US" sz="2400" dirty="0">
                          <a:latin typeface="Kai" charset="-122"/>
                          <a:ea typeface="Kai" charset="-122"/>
                          <a:cs typeface="Kai" charset="-122"/>
                        </a:rPr>
                        <a:t>、</a:t>
                      </a:r>
                      <a:endParaRPr lang="en-US" altLang="zh-TW" sz="2400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  <a:p>
                      <a:r>
                        <a:rPr lang="en-US" sz="2400" dirty="0">
                          <a:latin typeface="Kai" charset="-122"/>
                          <a:ea typeface="Kai" charset="-122"/>
                          <a:cs typeface="Kai" charset="-122"/>
                        </a:rPr>
                        <a:t>2</a:t>
                      </a:r>
                      <a:r>
                        <a:rPr lang="zh-TW" altLang="en-US" sz="2400" dirty="0">
                          <a:latin typeface="Kai" charset="-122"/>
                          <a:ea typeface="Kai" charset="-122"/>
                          <a:cs typeface="Kai" charset="-122"/>
                        </a:rPr>
                        <a:t>、</a:t>
                      </a:r>
                      <a:endParaRPr lang="en-US" altLang="zh-TW" sz="2400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  <a:p>
                      <a:r>
                        <a:rPr lang="en-US" sz="2400" dirty="0">
                          <a:latin typeface="Kai" charset="-122"/>
                          <a:ea typeface="Kai" charset="-122"/>
                          <a:cs typeface="Kai" charset="-122"/>
                        </a:rPr>
                        <a:t>3</a:t>
                      </a:r>
                      <a:r>
                        <a:rPr lang="zh-TW" altLang="en-US" sz="2400" dirty="0">
                          <a:latin typeface="Kai" charset="-122"/>
                          <a:ea typeface="Kai" charset="-122"/>
                          <a:cs typeface="Kai" charset="-122"/>
                        </a:rPr>
                        <a:t>、</a:t>
                      </a:r>
                      <a:endParaRPr lang="en-US" sz="2400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34227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50020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Kai" charset="-122"/>
                <a:ea typeface="Kai" charset="-122"/>
                <a:cs typeface="Kai" charset="-122"/>
              </a:rPr>
              <a:t>世界杯正在如火如荼地进行着，你和朋友谈到了各自支持的球队。</a:t>
            </a:r>
            <a:r>
              <a:rPr lang="zh-CN" altLang="en-US" sz="2400" b="1" dirty="0">
                <a:solidFill>
                  <a:srgbClr val="C00000"/>
                </a:solidFill>
                <a:latin typeface="Kai" charset="-122"/>
                <a:ea typeface="Kai" charset="-122"/>
                <a:cs typeface="Kai" charset="-122"/>
              </a:rPr>
              <a:t>你</a:t>
            </a:r>
            <a:r>
              <a:rPr lang="zh-CN" altLang="en-US" sz="2400" dirty="0">
                <a:latin typeface="Kai" charset="-122"/>
                <a:ea typeface="Kai" charset="-122"/>
                <a:cs typeface="Kai" charset="-122"/>
              </a:rPr>
              <a:t>支持克罗地亚队，因为你觉得他们完美诠释了真挚友情、永不放弃、拼搏精神、钢铁意志等这些足坛最缺少的东西。而</a:t>
            </a:r>
            <a:r>
              <a:rPr lang="zh-CN" altLang="en-US" sz="2400" b="1" dirty="0">
                <a:solidFill>
                  <a:srgbClr val="C00000"/>
                </a:solidFill>
                <a:latin typeface="Kai" charset="-122"/>
                <a:ea typeface="Kai" charset="-122"/>
                <a:cs typeface="Kai" charset="-122"/>
              </a:rPr>
              <a:t>你的朋友</a:t>
            </a:r>
            <a:r>
              <a:rPr lang="zh-CN" altLang="en-US" sz="2400" dirty="0">
                <a:latin typeface="Kai" charset="-122"/>
                <a:ea typeface="Kai" charset="-122"/>
                <a:cs typeface="Kai" charset="-122"/>
              </a:rPr>
              <a:t>是个足球迷，他支持法国队，并认为法国队实力更强。他观球一般都是以比分、球技、球员综合素质等标准来评断球赛的专业性，他觉得只有伪球迷才会注重球技以外的东西。你们各执己见，无法说服对方，所以你</a:t>
            </a:r>
            <a:r>
              <a:rPr lang="zh-CN" altLang="en-US" sz="2400" b="1" u="sng" dirty="0">
                <a:solidFill>
                  <a:schemeClr val="accent6">
                    <a:lumMod val="50000"/>
                  </a:schemeClr>
                </a:solidFill>
                <a:latin typeface="Kai" charset="-122"/>
                <a:ea typeface="Kai" charset="-122"/>
                <a:cs typeface="Kai" charset="-122"/>
              </a:rPr>
              <a:t>读了</a:t>
            </a:r>
            <a:r>
              <a:rPr lang="zh-CN" altLang="en-US" sz="2400" dirty="0">
                <a:latin typeface="Kai" charset="-122"/>
                <a:ea typeface="Kai" charset="-122"/>
                <a:cs typeface="Kai" charset="-122"/>
              </a:rPr>
              <a:t>几篇不同的文章，</a:t>
            </a:r>
            <a:r>
              <a:rPr lang="zh-TW" altLang="en-US" sz="2400" dirty="0">
                <a:latin typeface="Kai" charset="-122"/>
                <a:ea typeface="Kai" charset="-122"/>
                <a:cs typeface="Kai" charset="-122"/>
              </a:rPr>
              <a:t>跟同学</a:t>
            </a:r>
            <a:r>
              <a:rPr lang="zh-CN" altLang="en-US" sz="2400" b="1" u="sng" dirty="0">
                <a:solidFill>
                  <a:schemeClr val="accent6">
                    <a:lumMod val="50000"/>
                  </a:schemeClr>
                </a:solidFill>
                <a:latin typeface="Kai" charset="-122"/>
                <a:ea typeface="Kai" charset="-122"/>
                <a:cs typeface="Kai" charset="-122"/>
              </a:rPr>
              <a:t>讨论</a:t>
            </a:r>
            <a:r>
              <a:rPr lang="zh-CN" altLang="en-US" sz="2400" dirty="0">
                <a:latin typeface="Kai" charset="-122"/>
                <a:ea typeface="Kai" charset="-122"/>
                <a:cs typeface="Kai" charset="-122"/>
              </a:rPr>
              <a:t>，</a:t>
            </a:r>
            <a:r>
              <a:rPr lang="zh-CN" altLang="en-US" sz="2400" b="1" u="sng" dirty="0">
                <a:solidFill>
                  <a:schemeClr val="accent6">
                    <a:lumMod val="50000"/>
                  </a:schemeClr>
                </a:solidFill>
                <a:latin typeface="Kai" charset="-122"/>
                <a:ea typeface="Kai" charset="-122"/>
                <a:cs typeface="Kai" charset="-122"/>
              </a:rPr>
              <a:t>了解了</a:t>
            </a:r>
            <a:r>
              <a:rPr lang="zh-CN" altLang="en-US" sz="2400" dirty="0">
                <a:latin typeface="Kai" charset="-122"/>
                <a:ea typeface="Kai" charset="-122"/>
                <a:cs typeface="Kai" charset="-122"/>
              </a:rPr>
              <a:t>一下大家参加</a:t>
            </a:r>
            <a:r>
              <a:rPr lang="en-US" altLang="zh-CN" sz="2400" dirty="0">
                <a:latin typeface="Kai" charset="-122"/>
                <a:ea typeface="Kai" charset="-122"/>
                <a:cs typeface="Kai" charset="-122"/>
              </a:rPr>
              <a:t>/</a:t>
            </a:r>
            <a:r>
              <a:rPr lang="zh-CN" altLang="en-US" sz="2400" dirty="0">
                <a:latin typeface="Kai" charset="-122"/>
                <a:ea typeface="Kai" charset="-122"/>
                <a:cs typeface="Kai" charset="-122"/>
              </a:rPr>
              <a:t>观看球赛的</a:t>
            </a:r>
            <a:r>
              <a:rPr lang="zh-CN" altLang="en-US" sz="2400" b="1" u="sng" dirty="0">
                <a:solidFill>
                  <a:schemeClr val="accent6">
                    <a:lumMod val="50000"/>
                  </a:schemeClr>
                </a:solidFill>
                <a:latin typeface="Kai" charset="-122"/>
                <a:ea typeface="Kai" charset="-122"/>
                <a:cs typeface="Kai" charset="-122"/>
              </a:rPr>
              <a:t>实际体验</a:t>
            </a:r>
            <a:r>
              <a:rPr lang="zh-CN" altLang="en-US" sz="2400" dirty="0">
                <a:latin typeface="Kai" charset="-122"/>
                <a:ea typeface="Kai" charset="-122"/>
                <a:cs typeface="Kai" charset="-122"/>
              </a:rPr>
              <a:t>，最后</a:t>
            </a:r>
            <a:r>
              <a:rPr lang="zh-CN" altLang="en-US" sz="2400" b="1" u="sng" dirty="0">
                <a:solidFill>
                  <a:schemeClr val="accent6">
                    <a:lumMod val="50000"/>
                  </a:schemeClr>
                </a:solidFill>
                <a:latin typeface="Kai" charset="-122"/>
                <a:ea typeface="Kai" charset="-122"/>
                <a:cs typeface="Kai" charset="-122"/>
              </a:rPr>
              <a:t>发表了</a:t>
            </a:r>
            <a:r>
              <a:rPr lang="zh-CN" altLang="en-US" sz="2400" dirty="0">
                <a:latin typeface="Kai" charset="-122"/>
                <a:ea typeface="Kai" charset="-122"/>
                <a:cs typeface="Kai" charset="-122"/>
              </a:rPr>
              <a:t>一篇</a:t>
            </a:r>
            <a:r>
              <a:rPr lang="zh-CN" altLang="en-US" sz="2400" b="1" u="sng" dirty="0">
                <a:solidFill>
                  <a:schemeClr val="accent6">
                    <a:lumMod val="50000"/>
                  </a:schemeClr>
                </a:solidFill>
                <a:latin typeface="Kai" charset="-122"/>
                <a:ea typeface="Kai" charset="-122"/>
                <a:cs typeface="Kai" charset="-122"/>
              </a:rPr>
              <a:t>博客</a:t>
            </a:r>
            <a:r>
              <a:rPr lang="zh-CN" altLang="en-US" sz="2400" dirty="0">
                <a:latin typeface="Kai" charset="-122"/>
                <a:ea typeface="Kai" charset="-122"/>
                <a:cs typeface="Kai" charset="-122"/>
              </a:rPr>
              <a:t>，阐述自己对运动比赛的看法。</a:t>
            </a:r>
            <a:endParaRPr lang="en-US" sz="2400" dirty="0">
              <a:latin typeface="Kai" charset="-122"/>
              <a:ea typeface="Kai" charset="-122"/>
              <a:cs typeface="Kai" charset="-122"/>
            </a:endParaRPr>
          </a:p>
        </p:txBody>
      </p:sp>
      <p:sp>
        <p:nvSpPr>
          <p:cNvPr id="4" name="Title 12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marL="514350" indent="-514350" algn="ctr"/>
            <a:r>
              <a:rPr lang="en-US" altLang="zh-CN" b="1" dirty="0">
                <a:solidFill>
                  <a:schemeClr val="tx2"/>
                </a:solidFill>
              </a:rPr>
              <a:t>Unit Overview </a:t>
            </a:r>
          </a:p>
        </p:txBody>
      </p:sp>
    </p:spTree>
    <p:extLst>
      <p:ext uri="{BB962C8B-B14F-4D97-AF65-F5344CB8AC3E}">
        <p14:creationId xmlns:p14="http://schemas.microsoft.com/office/powerpoint/2010/main" val="4649344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50635"/>
            <a:ext cx="10058400" cy="4417817"/>
          </a:xfrm>
        </p:spPr>
        <p:txBody>
          <a:bodyPr>
            <a:noAutofit/>
          </a:bodyPr>
          <a:lstStyle/>
          <a:p>
            <a:r>
              <a:rPr lang="en-US" altLang="zh-TW" sz="2400" dirty="0"/>
              <a:t>Now that you have read three different articles regarding sport games/races and have discussed your viewpoints with your classmates, please integrate what you have learned and found out by posting an in-depth analysis report on your blog. </a:t>
            </a:r>
            <a:r>
              <a:rPr lang="en-US" altLang="zh-TW" sz="2400" b="1" dirty="0">
                <a:solidFill>
                  <a:srgbClr val="FF0000"/>
                </a:solidFill>
              </a:rPr>
              <a:t>Think critically and write strategically</a:t>
            </a:r>
            <a:r>
              <a:rPr lang="en-US" altLang="zh-TW" sz="2400" dirty="0"/>
              <a:t>. Please adopt </a:t>
            </a:r>
            <a:r>
              <a:rPr lang="en-US" altLang="zh-TW" sz="2400" b="1" dirty="0">
                <a:solidFill>
                  <a:srgbClr val="FF0000"/>
                </a:solidFill>
              </a:rPr>
              <a:t>10-15 newly learned vocabulary</a:t>
            </a:r>
            <a:r>
              <a:rPr lang="en-US" altLang="zh-TW" sz="2400" dirty="0"/>
              <a:t> as well as </a:t>
            </a:r>
            <a:r>
              <a:rPr lang="en-US" altLang="zh-TW" sz="2400" b="1" dirty="0">
                <a:solidFill>
                  <a:srgbClr val="FF0000"/>
                </a:solidFill>
              </a:rPr>
              <a:t>3 sentence structures</a:t>
            </a:r>
            <a:r>
              <a:rPr lang="en-US" altLang="zh-TW" sz="2400" dirty="0"/>
              <a:t>, and present your view coherently with supporting and logical arguments. 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作文</a:t>
            </a:r>
            <a:r>
              <a:rPr lang="zh-TW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：博客</a:t>
            </a:r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 </a:t>
            </a:r>
            <a: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(</a:t>
            </a:r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运动比赛之我见</a:t>
            </a:r>
            <a: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)</a:t>
            </a:r>
            <a:b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</a:br>
            <a:r>
              <a:rPr lang="en-US" altLang="zh-CN" sz="3200" b="1" dirty="0">
                <a:ea typeface="华文楷体"/>
                <a:cs typeface="华文楷体"/>
              </a:rPr>
              <a:t>Make</a:t>
            </a:r>
            <a:r>
              <a:rPr lang="zh-CN" altLang="en-US" sz="3200" b="1" dirty="0">
                <a:ea typeface="华文楷体"/>
                <a:cs typeface="华文楷体"/>
              </a:rPr>
              <a:t> </a:t>
            </a:r>
            <a:r>
              <a:rPr lang="en-US" altLang="zh-CN" sz="3200" b="1" dirty="0">
                <a:ea typeface="华文楷体"/>
                <a:cs typeface="华文楷体"/>
              </a:rPr>
              <a:t>a</a:t>
            </a:r>
            <a:r>
              <a:rPr lang="zh-CN" altLang="en-US" sz="3200" b="1" dirty="0">
                <a:ea typeface="华文楷体"/>
                <a:cs typeface="华文楷体"/>
              </a:rPr>
              <a:t> </a:t>
            </a:r>
            <a:r>
              <a:rPr lang="en-US" altLang="zh-CN" sz="3200" b="1" dirty="0">
                <a:ea typeface="华文楷体"/>
                <a:cs typeface="华文楷体"/>
              </a:rPr>
              <a:t>post</a:t>
            </a:r>
            <a:r>
              <a:rPr lang="zh-CN" altLang="en-US" sz="3200" b="1" dirty="0">
                <a:ea typeface="华文楷体"/>
                <a:cs typeface="华文楷体"/>
              </a:rPr>
              <a:t> </a:t>
            </a:r>
            <a:r>
              <a:rPr lang="en-US" altLang="zh-CN" sz="3200" b="1" dirty="0">
                <a:ea typeface="华文楷体"/>
                <a:cs typeface="华文楷体"/>
              </a:rPr>
              <a:t>in</a:t>
            </a:r>
            <a:r>
              <a:rPr lang="zh-CN" altLang="en-US" sz="3200" b="1" dirty="0">
                <a:ea typeface="华文楷体"/>
                <a:cs typeface="华文楷体"/>
              </a:rPr>
              <a:t> </a:t>
            </a:r>
            <a:r>
              <a:rPr lang="en-US" altLang="zh-CN" sz="3200" b="1" dirty="0">
                <a:ea typeface="华文楷体"/>
                <a:cs typeface="华文楷体"/>
              </a:rPr>
              <a:t>Blog</a:t>
            </a:r>
            <a:endParaRPr lang="en-US" sz="3200" dirty="0"/>
          </a:p>
        </p:txBody>
      </p:sp>
      <p:sp>
        <p:nvSpPr>
          <p:cNvPr id="7" name="Heptagon 6"/>
          <p:cNvSpPr/>
          <p:nvPr/>
        </p:nvSpPr>
        <p:spPr>
          <a:xfrm>
            <a:off x="1097280" y="547031"/>
            <a:ext cx="1069383" cy="929899"/>
          </a:xfrm>
          <a:prstGeom prst="hept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5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495660"/>
              </p:ext>
            </p:extLst>
          </p:nvPr>
        </p:nvGraphicFramePr>
        <p:xfrm>
          <a:off x="281940" y="4047689"/>
          <a:ext cx="11689080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4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6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/>
                        <a:t>Core vocabulary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/>
                        <a:t>Supplementary vocabulary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Sentence</a:t>
                      </a:r>
                      <a:r>
                        <a:rPr lang="en-US" sz="2600" baseline="0" dirty="0"/>
                        <a:t> structure </a:t>
                      </a:r>
                      <a:endParaRPr lang="en-US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永远、赢、成功、球场、球迷、拥抱、脱、梦想、撞、牌、</a:t>
                      </a:r>
                      <a:r>
                        <a:rPr lang="en-US" sz="2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 </a:t>
                      </a:r>
                      <a:r>
                        <a:rPr lang="zh-TW" altLang="en-US" sz="2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受伤、实现</a:t>
                      </a:r>
                      <a:endParaRPr lang="en-US" sz="2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胜利、与众不同、四强、致谢、露出、印、之、意外、离世、悲痛、万分、消沉、负</a:t>
                      </a:r>
                      <a:r>
                        <a:rPr lang="en-US" sz="2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2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当</a:t>
                      </a:r>
                      <a:r>
                        <a:rPr lang="en-US" sz="2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……</a:t>
                      </a:r>
                      <a:r>
                        <a:rPr lang="zh-CN" altLang="en-US" sz="2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时，</a:t>
                      </a:r>
                      <a:r>
                        <a:rPr lang="en-US" sz="2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……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2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不但</a:t>
                      </a:r>
                      <a:r>
                        <a:rPr lang="en-US" sz="2600" b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neg</a:t>
                      </a:r>
                      <a:r>
                        <a:rPr lang="en-US" sz="2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……,</a:t>
                      </a:r>
                      <a:r>
                        <a:rPr lang="zh-CN" altLang="en-US" sz="2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反而</a:t>
                      </a:r>
                      <a:r>
                        <a:rPr lang="en-US" sz="2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……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2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用</a:t>
                      </a:r>
                      <a:r>
                        <a:rPr lang="en-US" sz="2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/</a:t>
                      </a:r>
                      <a:r>
                        <a:rPr lang="zh-CN" altLang="en-US" sz="2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以</a:t>
                      </a:r>
                      <a:r>
                        <a:rPr lang="en-US" sz="2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…</a:t>
                      </a:r>
                      <a:r>
                        <a:rPr lang="zh-CN" altLang="en-US" sz="2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方式</a:t>
                      </a:r>
                      <a:r>
                        <a:rPr lang="en-US" sz="2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/</a:t>
                      </a:r>
                      <a:r>
                        <a:rPr lang="zh-CN" altLang="en-US" sz="2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方法</a:t>
                      </a:r>
                      <a:r>
                        <a:rPr lang="en-US" sz="2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/</a:t>
                      </a:r>
                      <a:r>
                        <a:rPr lang="zh-CN" altLang="en-US" sz="2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办法</a:t>
                      </a:r>
                      <a:r>
                        <a:rPr lang="en-US" sz="2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/</a:t>
                      </a:r>
                      <a:r>
                        <a:rPr lang="zh-CN" altLang="en-US" sz="2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手段＋</a:t>
                      </a:r>
                      <a:r>
                        <a:rPr lang="en-US" sz="2600" b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vp</a:t>
                      </a:r>
                      <a:r>
                        <a:rPr lang="en-US" sz="2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.…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59536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50635"/>
            <a:ext cx="10249593" cy="4425473"/>
          </a:xfrm>
        </p:spPr>
        <p:txBody>
          <a:bodyPr>
            <a:normAutofit/>
          </a:bodyPr>
          <a:lstStyle/>
          <a:p>
            <a:r>
              <a:rPr lang="en-US" sz="2400" b="1" dirty="0"/>
              <a:t>Organization:</a:t>
            </a:r>
            <a:endParaRPr lang="zh-CN" altLang="en-US" sz="2400" dirty="0"/>
          </a:p>
          <a:p>
            <a:pPr lvl="0"/>
            <a:r>
              <a:rPr lang="en-US" sz="2400" b="1" u="sng" dirty="0"/>
              <a:t>Part 1</a:t>
            </a:r>
            <a:r>
              <a:rPr lang="en-US" sz="2400" dirty="0"/>
              <a:t>: </a:t>
            </a:r>
            <a:r>
              <a:rPr lang="en-US" sz="2400" b="1" dirty="0"/>
              <a:t>Introduction</a:t>
            </a:r>
            <a:r>
              <a:rPr lang="en-US" sz="2400" dirty="0"/>
              <a:t> –  Initiate the topic discussion by summarizing the main text of the readings. Define your main topic/question, and explain why you are interested in the topic.  </a:t>
            </a:r>
            <a:endParaRPr lang="zh-CN" altLang="en-US" sz="2400" dirty="0"/>
          </a:p>
          <a:p>
            <a:pPr lvl="0"/>
            <a:r>
              <a:rPr lang="en-US" sz="2400" b="1" u="sng" dirty="0"/>
              <a:t>Part 2</a:t>
            </a:r>
            <a:r>
              <a:rPr lang="en-US" sz="2400" dirty="0"/>
              <a:t>: </a:t>
            </a:r>
            <a:r>
              <a:rPr lang="en-US" sz="2400" b="1" dirty="0"/>
              <a:t>Supporting Ideas</a:t>
            </a:r>
            <a:r>
              <a:rPr lang="en-US" sz="2400" dirty="0"/>
              <a:t> – Incorporate authentic materials or class discussion notes into this section.</a:t>
            </a:r>
            <a:endParaRPr lang="zh-CN" altLang="en-US" sz="2400" dirty="0"/>
          </a:p>
          <a:p>
            <a:pPr lvl="0"/>
            <a:r>
              <a:rPr lang="en-US" sz="2400" b="1" u="sng" dirty="0"/>
              <a:t>Part 3</a:t>
            </a:r>
            <a:r>
              <a:rPr lang="en-US" sz="2400" dirty="0"/>
              <a:t>: </a:t>
            </a:r>
            <a:r>
              <a:rPr lang="en-US" sz="2400" b="1" dirty="0"/>
              <a:t>Connections and Comparisons</a:t>
            </a:r>
            <a:r>
              <a:rPr lang="en-US" sz="2400" dirty="0"/>
              <a:t> – Your analysis. Similarities and differences? Why? </a:t>
            </a:r>
            <a:endParaRPr lang="zh-CN" altLang="en-US" sz="2400" dirty="0"/>
          </a:p>
          <a:p>
            <a:pPr lvl="0"/>
            <a:r>
              <a:rPr lang="en-US" sz="2400" b="1" u="sng" dirty="0"/>
              <a:t>Part 4:</a:t>
            </a:r>
            <a:r>
              <a:rPr lang="en-US" sz="2400" dirty="0"/>
              <a:t> </a:t>
            </a:r>
            <a:r>
              <a:rPr lang="en-US" sz="2400" b="1" dirty="0"/>
              <a:t>Close and Summary </a:t>
            </a:r>
            <a:r>
              <a:rPr lang="en-US" sz="2400" dirty="0"/>
              <a:t>– What is discussed in this writing assignment?  Summary of main arguments.</a:t>
            </a:r>
            <a:endParaRPr lang="zh-CN" altLang="en-US" sz="2400" dirty="0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作文</a:t>
            </a:r>
            <a:r>
              <a:rPr lang="zh-TW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：博客</a:t>
            </a:r>
            <a:b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</a:br>
            <a:r>
              <a:rPr lang="en-US" altLang="zh-CN" sz="3200" b="1" dirty="0">
                <a:ea typeface="华文楷体"/>
                <a:cs typeface="华文楷体"/>
              </a:rPr>
              <a:t>Make</a:t>
            </a:r>
            <a:r>
              <a:rPr lang="zh-CN" altLang="en-US" sz="3200" b="1" dirty="0">
                <a:ea typeface="华文楷体"/>
                <a:cs typeface="华文楷体"/>
              </a:rPr>
              <a:t> </a:t>
            </a:r>
            <a:r>
              <a:rPr lang="en-US" altLang="zh-CN" sz="3200" b="1" dirty="0">
                <a:ea typeface="华文楷体"/>
                <a:cs typeface="华文楷体"/>
              </a:rPr>
              <a:t>a</a:t>
            </a:r>
            <a:r>
              <a:rPr lang="zh-CN" altLang="en-US" sz="3200" b="1" dirty="0">
                <a:ea typeface="华文楷体"/>
                <a:cs typeface="华文楷体"/>
              </a:rPr>
              <a:t> </a:t>
            </a:r>
            <a:r>
              <a:rPr lang="en-US" altLang="zh-CN" sz="3200" b="1" dirty="0">
                <a:ea typeface="华文楷体"/>
                <a:cs typeface="华文楷体"/>
              </a:rPr>
              <a:t>post</a:t>
            </a:r>
            <a:r>
              <a:rPr lang="zh-CN" altLang="en-US" sz="3200" b="1" dirty="0">
                <a:ea typeface="华文楷体"/>
                <a:cs typeface="华文楷体"/>
              </a:rPr>
              <a:t> </a:t>
            </a:r>
            <a:r>
              <a:rPr lang="en-US" altLang="zh-CN" sz="3200" b="1" dirty="0">
                <a:ea typeface="华文楷体"/>
                <a:cs typeface="华文楷体"/>
              </a:rPr>
              <a:t>in</a:t>
            </a:r>
            <a:r>
              <a:rPr lang="zh-CN" altLang="en-US" sz="3200" b="1" dirty="0">
                <a:ea typeface="华文楷体"/>
                <a:cs typeface="华文楷体"/>
              </a:rPr>
              <a:t> </a:t>
            </a:r>
            <a:r>
              <a:rPr lang="en-US" altLang="zh-CN" sz="3200" b="1" dirty="0">
                <a:ea typeface="华文楷体"/>
                <a:cs typeface="华文楷体"/>
              </a:rPr>
              <a:t>Blog</a:t>
            </a:r>
            <a:endParaRPr lang="en-US" sz="3200" dirty="0"/>
          </a:p>
        </p:txBody>
      </p:sp>
      <p:sp>
        <p:nvSpPr>
          <p:cNvPr id="7" name="Heptagon 6"/>
          <p:cNvSpPr/>
          <p:nvPr/>
        </p:nvSpPr>
        <p:spPr>
          <a:xfrm>
            <a:off x="1097280" y="547031"/>
            <a:ext cx="1069383" cy="929899"/>
          </a:xfrm>
          <a:prstGeom prst="hept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5</a:t>
            </a:r>
          </a:p>
        </p:txBody>
      </p:sp>
      <p:sp>
        <p:nvSpPr>
          <p:cNvPr id="4" name="Snip and Round Single Corner Rectangle 3"/>
          <p:cNvSpPr/>
          <p:nvPr/>
        </p:nvSpPr>
        <p:spPr>
          <a:xfrm>
            <a:off x="4821382" y="3050771"/>
            <a:ext cx="6837217" cy="519546"/>
          </a:xfrm>
          <a:prstGeom prst="snip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rgbClr val="002060"/>
                </a:solidFill>
              </a:rPr>
              <a:t>e.g.</a:t>
            </a:r>
            <a:r>
              <a:rPr lang="zh-CN" altLang="en-US" sz="2400" dirty="0">
                <a:solidFill>
                  <a:srgbClr val="002060"/>
                </a:solidFill>
              </a:rPr>
              <a:t>  </a:t>
            </a:r>
            <a:r>
              <a:rPr lang="en-US" altLang="zh-CN" sz="2400" dirty="0">
                <a:solidFill>
                  <a:srgbClr val="002060"/>
                </a:solidFill>
              </a:rPr>
              <a:t>2018</a:t>
            </a:r>
            <a:r>
              <a:rPr lang="zh-CN" altLang="en-US" sz="2400" dirty="0">
                <a:solidFill>
                  <a:srgbClr val="002060"/>
                </a:solidFill>
              </a:rPr>
              <a:t>世界杯  克罗地亚 </a:t>
            </a:r>
            <a:r>
              <a:rPr lang="en-US" altLang="zh-CN" sz="2400" dirty="0">
                <a:solidFill>
                  <a:srgbClr val="002060"/>
                </a:solidFill>
              </a:rPr>
              <a:t>vs</a:t>
            </a:r>
            <a:r>
              <a:rPr lang="zh-CN" altLang="en-US" sz="2400" dirty="0">
                <a:solidFill>
                  <a:srgbClr val="002060"/>
                </a:solidFill>
              </a:rPr>
              <a:t> 法国队  </a:t>
            </a:r>
            <a:r>
              <a:rPr lang="en-US" altLang="zh-CN" sz="2400" dirty="0">
                <a:solidFill>
                  <a:srgbClr val="002060"/>
                </a:solidFill>
              </a:rPr>
              <a:t>“</a:t>
            </a:r>
            <a:r>
              <a:rPr lang="zh-CN" altLang="en-US" sz="2400" dirty="0">
                <a:solidFill>
                  <a:srgbClr val="002060"/>
                </a:solidFill>
              </a:rPr>
              <a:t>永远</a:t>
            </a:r>
            <a:r>
              <a:rPr lang="en-US" altLang="zh-CN" sz="2400" dirty="0">
                <a:solidFill>
                  <a:srgbClr val="002060"/>
                </a:solidFill>
              </a:rPr>
              <a:t>24</a:t>
            </a:r>
            <a:r>
              <a:rPr lang="zh-CN" altLang="en-US" sz="2400" dirty="0">
                <a:solidFill>
                  <a:srgbClr val="002060"/>
                </a:solidFill>
              </a:rPr>
              <a:t>”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8" name="Snip and Round Single Corner Rectangle 7"/>
          <p:cNvSpPr/>
          <p:nvPr/>
        </p:nvSpPr>
        <p:spPr>
          <a:xfrm>
            <a:off x="4821381" y="3944022"/>
            <a:ext cx="6837217" cy="519546"/>
          </a:xfrm>
          <a:prstGeom prst="snip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n-US" altLang="zh-CN" sz="2400" dirty="0">
                <a:solidFill>
                  <a:srgbClr val="002060"/>
                </a:solidFill>
              </a:rPr>
              <a:t>e.g.</a:t>
            </a:r>
            <a:r>
              <a:rPr lang="zh-TW" altLang="en-US" sz="2400" dirty="0">
                <a:solidFill>
                  <a:srgbClr val="002060"/>
                </a:solidFill>
              </a:rPr>
              <a:t>运动见真情</a:t>
            </a:r>
            <a:r>
              <a:rPr lang="zh-CN" altLang="en-US" sz="2400" dirty="0">
                <a:solidFill>
                  <a:srgbClr val="002060"/>
                </a:solidFill>
              </a:rPr>
              <a:t>；</a:t>
            </a:r>
            <a:r>
              <a:rPr lang="zh-TW" altLang="en-US" sz="2400" dirty="0">
                <a:solidFill>
                  <a:srgbClr val="002060"/>
                </a:solidFill>
              </a:rPr>
              <a:t>运动超越民族</a:t>
            </a:r>
            <a:r>
              <a:rPr lang="zh-CN" altLang="en-US" sz="2400" dirty="0">
                <a:solidFill>
                  <a:srgbClr val="002060"/>
                </a:solidFill>
              </a:rPr>
              <a:t>；</a:t>
            </a:r>
            <a:r>
              <a:rPr lang="zh-TW" altLang="en-US" sz="2400" dirty="0">
                <a:solidFill>
                  <a:srgbClr val="002060"/>
                </a:solidFill>
              </a:rPr>
              <a:t>运动没有国界</a:t>
            </a:r>
          </a:p>
        </p:txBody>
      </p:sp>
      <p:sp>
        <p:nvSpPr>
          <p:cNvPr id="9" name="Snip and Round Single Corner Rectangle 8"/>
          <p:cNvSpPr/>
          <p:nvPr/>
        </p:nvSpPr>
        <p:spPr>
          <a:xfrm>
            <a:off x="4821381" y="4723180"/>
            <a:ext cx="6837217" cy="519546"/>
          </a:xfrm>
          <a:prstGeom prst="snip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en-US" altLang="zh-CN" sz="2400" dirty="0">
                <a:solidFill>
                  <a:srgbClr val="002060"/>
                </a:solidFill>
              </a:rPr>
              <a:t>e.g.</a:t>
            </a:r>
            <a:r>
              <a:rPr lang="zh-CN" altLang="en-US" sz="2400" dirty="0">
                <a:solidFill>
                  <a:srgbClr val="002060"/>
                </a:solidFill>
              </a:rPr>
              <a:t> </a:t>
            </a:r>
            <a:r>
              <a:rPr lang="zh-TW" altLang="en-US" sz="2400" dirty="0">
                <a:solidFill>
                  <a:srgbClr val="002060"/>
                </a:solidFill>
              </a:rPr>
              <a:t>相同的地方</a:t>
            </a:r>
            <a:r>
              <a:rPr lang="zh-CN" altLang="en-US" sz="2400" dirty="0">
                <a:solidFill>
                  <a:srgbClr val="002060"/>
                </a:solidFill>
              </a:rPr>
              <a:t>  </a:t>
            </a:r>
            <a:r>
              <a:rPr lang="en-US" altLang="zh-CN" sz="2400" dirty="0">
                <a:solidFill>
                  <a:srgbClr val="002060"/>
                </a:solidFill>
              </a:rPr>
              <a:t>VS</a:t>
            </a:r>
            <a:r>
              <a:rPr lang="zh-CN" altLang="en-US" sz="2400" dirty="0">
                <a:solidFill>
                  <a:srgbClr val="002060"/>
                </a:solidFill>
              </a:rPr>
              <a:t> </a:t>
            </a:r>
            <a:r>
              <a:rPr lang="zh-TW" altLang="en-US" sz="2400" dirty="0">
                <a:solidFill>
                  <a:srgbClr val="002060"/>
                </a:solidFill>
              </a:rPr>
              <a:t>新观点</a:t>
            </a:r>
            <a:r>
              <a:rPr lang="en-US" altLang="zh-TW" sz="2400" dirty="0">
                <a:solidFill>
                  <a:srgbClr val="002060"/>
                </a:solidFill>
              </a:rPr>
              <a:t>/</a:t>
            </a:r>
            <a:r>
              <a:rPr lang="zh-TW" altLang="en-US" sz="2400" dirty="0">
                <a:solidFill>
                  <a:srgbClr val="002060"/>
                </a:solidFill>
              </a:rPr>
              <a:t>新事物</a:t>
            </a:r>
          </a:p>
        </p:txBody>
      </p:sp>
    </p:spTree>
    <p:extLst>
      <p:ext uri="{BB962C8B-B14F-4D97-AF65-F5344CB8AC3E}">
        <p14:creationId xmlns:p14="http://schemas.microsoft.com/office/powerpoint/2010/main" val="216745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作文</a:t>
            </a:r>
            <a:r>
              <a:rPr lang="zh-TW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：博客</a:t>
            </a:r>
            <a:b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</a:br>
            <a:r>
              <a:rPr lang="en-US" altLang="zh-CN" sz="3200" b="1" dirty="0">
                <a:ea typeface="华文楷体"/>
                <a:cs typeface="华文楷体"/>
              </a:rPr>
              <a:t>Make</a:t>
            </a:r>
            <a:r>
              <a:rPr lang="zh-CN" altLang="en-US" sz="3200" b="1" dirty="0">
                <a:ea typeface="华文楷体"/>
                <a:cs typeface="华文楷体"/>
              </a:rPr>
              <a:t> </a:t>
            </a:r>
            <a:r>
              <a:rPr lang="en-US" altLang="zh-CN" sz="3200" b="1" dirty="0">
                <a:ea typeface="华文楷体"/>
                <a:cs typeface="华文楷体"/>
              </a:rPr>
              <a:t>a</a:t>
            </a:r>
            <a:r>
              <a:rPr lang="zh-CN" altLang="en-US" sz="3200" b="1" dirty="0">
                <a:ea typeface="华文楷体"/>
                <a:cs typeface="华文楷体"/>
              </a:rPr>
              <a:t> </a:t>
            </a:r>
            <a:r>
              <a:rPr lang="en-US" altLang="zh-CN" sz="3200" b="1" dirty="0">
                <a:ea typeface="华文楷体"/>
                <a:cs typeface="华文楷体"/>
              </a:rPr>
              <a:t>post</a:t>
            </a:r>
            <a:r>
              <a:rPr lang="zh-CN" altLang="en-US" sz="3200" b="1" dirty="0">
                <a:ea typeface="华文楷体"/>
                <a:cs typeface="华文楷体"/>
              </a:rPr>
              <a:t> </a:t>
            </a:r>
            <a:r>
              <a:rPr lang="en-US" altLang="zh-CN" sz="3200" b="1" dirty="0">
                <a:ea typeface="华文楷体"/>
                <a:cs typeface="华文楷体"/>
              </a:rPr>
              <a:t>in</a:t>
            </a:r>
            <a:r>
              <a:rPr lang="zh-CN" altLang="en-US" sz="3200" b="1" dirty="0">
                <a:ea typeface="华文楷体"/>
                <a:cs typeface="华文楷体"/>
              </a:rPr>
              <a:t> </a:t>
            </a:r>
            <a:r>
              <a:rPr lang="en-US" altLang="zh-CN" sz="3200" b="1" dirty="0">
                <a:ea typeface="华文楷体"/>
                <a:cs typeface="华文楷体"/>
              </a:rPr>
              <a:t>Blog</a:t>
            </a:r>
            <a:endParaRPr lang="en-US" sz="3200" dirty="0"/>
          </a:p>
        </p:txBody>
      </p:sp>
      <p:sp>
        <p:nvSpPr>
          <p:cNvPr id="7" name="Heptagon 6"/>
          <p:cNvSpPr/>
          <p:nvPr/>
        </p:nvSpPr>
        <p:spPr>
          <a:xfrm>
            <a:off x="1097280" y="547031"/>
            <a:ext cx="1069383" cy="929899"/>
          </a:xfrm>
          <a:prstGeom prst="hept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5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C84DCBE3-7B60-F04B-847C-09524A40C5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550631"/>
              </p:ext>
            </p:extLst>
          </p:nvPr>
        </p:nvGraphicFramePr>
        <p:xfrm>
          <a:off x="1096963" y="1758950"/>
          <a:ext cx="10674068" cy="4526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8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8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85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85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32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 Narrow" panose="020B0606020202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Grading Rubric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 Narrow" panose="020B0606020202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Exceeds Expectations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 Narrow" panose="020B0606020202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100%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 Narrow" panose="020B0606020202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Meets Expectations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Arial Narrow" panose="020B0606020202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75%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 Narrow" panose="020B0606020202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Does Not Meet Expectations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 Narrow" panose="020B0606020202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50% or below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2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 Narrow" panose="020B0606020202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Text Type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Writes in paragraphs and connected sentences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Writes in paragraphs sometimes, but mostly connected sentences.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Writes in strings of sentences, some complex sentences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32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Arial Narrow" panose="020B0606020202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 Narrow" panose="020B0606020202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Organization &amp; Structure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Organizes writing in a logical manner with some cohesive devices.  Writes with fluency. Includes anecdotes and detailed examples.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Organizes writing in a logical manner with few cohesive devices.  Pauses a few times, disrupting the flow.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Focuses mostly on task completion; paying little attention to organization and flow of writing.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47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 Narrow" panose="020B0606020202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Comprehensibility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Is easily understood by native speakers, even those unaccustomed to interacting with language learners.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There may be some confusion about the message but generally understood by those unaccustomed to working with language learners.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Generally understood by those used to interacting with language learners.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32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 Narrow" panose="020B0606020202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Vocabulary &amp; Grammar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Consistently uses an extensive vocabulary to complete the task, especially the ones we just learned.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Uses an adequate vocabulary to complete the task, especially some of the ones we just learned.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Uses vocabulary insufficient to complete the task. Did not consciously use the new ones we just learned.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70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Arial Narrow" panose="020B0606020202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Quantity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Complete message.  Sufficient.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Needs to write more.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Incomplete. Insufficient.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586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774" y="2085299"/>
            <a:ext cx="6523972" cy="3629701"/>
          </a:xfrm>
        </p:spPr>
      </p:pic>
      <p:sp>
        <p:nvSpPr>
          <p:cNvPr id="5" name="TextBox 4"/>
          <p:cNvSpPr txBox="1"/>
          <p:nvPr/>
        </p:nvSpPr>
        <p:spPr>
          <a:xfrm>
            <a:off x="4236720" y="650748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https://www.xuehua.us/</a:t>
            </a:r>
          </a:p>
        </p:txBody>
      </p:sp>
      <p:sp>
        <p:nvSpPr>
          <p:cNvPr id="6" name="Heptagon 5"/>
          <p:cNvSpPr/>
          <p:nvPr/>
        </p:nvSpPr>
        <p:spPr>
          <a:xfrm>
            <a:off x="1341101" y="643108"/>
            <a:ext cx="1069383" cy="929899"/>
          </a:xfrm>
          <a:prstGeom prst="hept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1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232096" y="263156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</a:t>
            </a:r>
            <a:r>
              <a:rPr lang="en-US" altLang="zh-CN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zh-TW" altLang="en-US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阅读文章前的讨论</a:t>
            </a:r>
            <a:endParaRPr lang="en-US" altLang="zh-TW" sz="4000" b="1" dirty="0">
              <a:solidFill>
                <a:schemeClr val="accent2"/>
              </a:solidFill>
              <a:ea typeface="Kaiti SC" charset="-122"/>
              <a:cs typeface="Kaiti SC" charset="-122"/>
            </a:endParaRPr>
          </a:p>
          <a:p>
            <a:pPr algn="ctr"/>
            <a:r>
              <a:rPr lang="en-US" altLang="zh-CN" sz="3200" b="1" dirty="0">
                <a:ea typeface="华文楷体"/>
                <a:cs typeface="华文楷体"/>
              </a:rPr>
              <a:t>Pre-reading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63432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ptagon 4"/>
          <p:cNvSpPr/>
          <p:nvPr/>
        </p:nvSpPr>
        <p:spPr>
          <a:xfrm>
            <a:off x="1206285" y="666555"/>
            <a:ext cx="1069383" cy="929899"/>
          </a:xfrm>
          <a:prstGeom prst="hept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1</a:t>
            </a:r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阅读文章前的讨论</a:t>
            </a:r>
            <a:br>
              <a:rPr lang="en-US" altLang="zh-TW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</a:br>
            <a:r>
              <a:rPr lang="zh-CN" altLang="en-US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en-US" altLang="zh-CN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en-US" altLang="zh-CN" sz="3200" b="1" dirty="0">
                <a:ea typeface="华文楷体"/>
                <a:cs typeface="华文楷体"/>
              </a:rPr>
              <a:t>Pre-reading: work in a group (3-4 people) </a:t>
            </a:r>
            <a:endParaRPr lang="en-US" sz="3200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4401920"/>
              </p:ext>
            </p:extLst>
          </p:nvPr>
        </p:nvGraphicFramePr>
        <p:xfrm>
          <a:off x="838358" y="2398666"/>
          <a:ext cx="10576243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4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2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074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>
                          <a:latin typeface="Kai" charset="-122"/>
                          <a:ea typeface="Kai" charset="-122"/>
                          <a:cs typeface="Kai" charset="-122"/>
                        </a:rPr>
                        <a:t>看比赛</a:t>
                      </a:r>
                      <a:r>
                        <a:rPr lang="zh-CN" altLang="en-US" sz="3200" dirty="0">
                          <a:latin typeface="Kai" charset="-122"/>
                          <a:ea typeface="Kai" charset="-122"/>
                          <a:cs typeface="Kai" charset="-122"/>
                        </a:rPr>
                        <a:t>时，你</a:t>
                      </a:r>
                      <a:r>
                        <a:rPr lang="zh-TW" altLang="en-US" sz="3200" dirty="0">
                          <a:latin typeface="Kai" charset="-122"/>
                          <a:ea typeface="Kai" charset="-122"/>
                          <a:cs typeface="Kai" charset="-122"/>
                        </a:rPr>
                        <a:t>关注什么？</a:t>
                      </a:r>
                      <a:endParaRPr lang="en-US" sz="3200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>
                          <a:latin typeface="Kai" charset="-122"/>
                          <a:ea typeface="Kai" charset="-122"/>
                          <a:cs typeface="Kai" charset="-122"/>
                        </a:rPr>
                        <a:t>为什么？</a:t>
                      </a:r>
                      <a:endParaRPr lang="en-US" sz="3200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742"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zh-TW" altLang="en-US" sz="3200" dirty="0">
                          <a:solidFill>
                            <a:srgbClr val="C00000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比分</a:t>
                      </a:r>
                      <a:r>
                        <a:rPr lang="zh-CN" altLang="en-US" sz="3200" dirty="0">
                          <a:solidFill>
                            <a:srgbClr val="C00000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？</a:t>
                      </a:r>
                      <a:endParaRPr lang="en-US" sz="3200" dirty="0">
                        <a:solidFill>
                          <a:srgbClr val="C00000"/>
                        </a:solidFill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Font typeface="Arial" charset="0"/>
                        <a:buChar char="•"/>
                      </a:pPr>
                      <a:r>
                        <a:rPr lang="zh-TW" altLang="en-US" sz="3200" dirty="0">
                          <a:latin typeface="Kai" charset="-122"/>
                          <a:ea typeface="Kai" charset="-122"/>
                          <a:cs typeface="Kai" charset="-122"/>
                        </a:rPr>
                        <a:t>输赢</a:t>
                      </a:r>
                      <a:r>
                        <a:rPr lang="zh-CN" altLang="en-US" sz="3200" dirty="0">
                          <a:latin typeface="Kai" charset="-122"/>
                          <a:ea typeface="Kai" charset="-122"/>
                          <a:cs typeface="Kai" charset="-122"/>
                        </a:rPr>
                        <a:t>？</a:t>
                      </a:r>
                      <a:endParaRPr lang="en-US" sz="3200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742"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eriod" startAt="2"/>
                      </a:pPr>
                      <a:r>
                        <a:rPr lang="zh-CN" altLang="en-US" sz="3200" dirty="0">
                          <a:solidFill>
                            <a:srgbClr val="C00000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 </a:t>
                      </a:r>
                      <a:endParaRPr lang="en-US" sz="3200" dirty="0">
                        <a:solidFill>
                          <a:srgbClr val="C00000"/>
                        </a:solidFill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Font typeface="Arial" charset="0"/>
                        <a:buChar char="•"/>
                      </a:pPr>
                      <a:r>
                        <a:rPr lang="zh-CN" altLang="en-US" sz="3200" kern="1200" dirty="0">
                          <a:solidFill>
                            <a:schemeClr val="dk1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 </a:t>
                      </a:r>
                      <a:endParaRPr lang="en-US" sz="3200" kern="1200" dirty="0">
                        <a:solidFill>
                          <a:schemeClr val="dk1"/>
                        </a:solidFill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742">
                <a:tc>
                  <a:txBody>
                    <a:bodyPr/>
                    <a:lstStyle/>
                    <a:p>
                      <a:pPr marL="514350" marR="0" lvl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3"/>
                        <a:tabLst/>
                        <a:defRPr/>
                      </a:pPr>
                      <a:r>
                        <a:rPr lang="zh-CN" altLang="en-US" sz="3200" kern="1200" dirty="0">
                          <a:solidFill>
                            <a:srgbClr val="C00000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 </a:t>
                      </a:r>
                      <a:endParaRPr lang="en-US" sz="3200" kern="1200" dirty="0">
                        <a:solidFill>
                          <a:srgbClr val="C00000"/>
                        </a:solidFill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Font typeface="Arial" charset="0"/>
                        <a:buChar char="•"/>
                      </a:pPr>
                      <a:r>
                        <a:rPr lang="zh-CN" altLang="en-US" sz="3200" kern="1200" dirty="0">
                          <a:solidFill>
                            <a:schemeClr val="dk1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 </a:t>
                      </a:r>
                      <a:endParaRPr lang="en-US" sz="3200" kern="1200" dirty="0">
                        <a:solidFill>
                          <a:schemeClr val="dk1"/>
                        </a:solidFill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742">
                <a:tc>
                  <a:txBody>
                    <a:bodyPr/>
                    <a:lstStyle/>
                    <a:p>
                      <a:pPr marL="514350" marR="0" lvl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C00000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4.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Font typeface="Arial" charset="0"/>
                        <a:buChar char="•"/>
                      </a:pPr>
                      <a:r>
                        <a:rPr lang="zh-CN" altLang="en-US" sz="3200" kern="1200" dirty="0">
                          <a:solidFill>
                            <a:schemeClr val="dk1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 </a:t>
                      </a:r>
                      <a:endParaRPr lang="en-US" sz="3200" kern="1200" dirty="0">
                        <a:solidFill>
                          <a:schemeClr val="dk1"/>
                        </a:solidFill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742">
                <a:tc>
                  <a:txBody>
                    <a:bodyPr/>
                    <a:lstStyle/>
                    <a:p>
                      <a:pPr marL="514350" marR="0" lvl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C00000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5.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Font typeface="Arial" charset="0"/>
                        <a:buChar char="•"/>
                      </a:pPr>
                      <a:r>
                        <a:rPr lang="zh-CN" altLang="en-US" sz="3200" kern="1200" dirty="0">
                          <a:solidFill>
                            <a:schemeClr val="dk1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 </a:t>
                      </a:r>
                      <a:endParaRPr lang="en-US" sz="3200" kern="1200" dirty="0">
                        <a:solidFill>
                          <a:schemeClr val="dk1"/>
                        </a:solidFill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5788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067" y="367661"/>
            <a:ext cx="5435099" cy="2744816"/>
          </a:xfrm>
        </p:spPr>
      </p:pic>
      <p:sp>
        <p:nvSpPr>
          <p:cNvPr id="3" name="TextBox 2"/>
          <p:cNvSpPr txBox="1"/>
          <p:nvPr/>
        </p:nvSpPr>
        <p:spPr>
          <a:xfrm>
            <a:off x="4419600" y="6488668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https://www.xuehua.us/</a:t>
            </a: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7715491"/>
              </p:ext>
            </p:extLst>
          </p:nvPr>
        </p:nvGraphicFramePr>
        <p:xfrm>
          <a:off x="977813" y="3240828"/>
          <a:ext cx="10469772" cy="2699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5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3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60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>
                          <a:latin typeface="Kai" charset="-122"/>
                          <a:ea typeface="Kai" charset="-122"/>
                          <a:cs typeface="Kai" charset="-122"/>
                        </a:rPr>
                        <a:t>看比赛</a:t>
                      </a:r>
                      <a:r>
                        <a:rPr lang="zh-CN" altLang="en-US" sz="3200" dirty="0">
                          <a:latin typeface="Kai" charset="-122"/>
                          <a:ea typeface="Kai" charset="-122"/>
                          <a:cs typeface="Kai" charset="-122"/>
                        </a:rPr>
                        <a:t>时，你</a:t>
                      </a:r>
                      <a:r>
                        <a:rPr lang="zh-TW" altLang="en-US" sz="3200" dirty="0">
                          <a:latin typeface="Kai" charset="-122"/>
                          <a:ea typeface="Kai" charset="-122"/>
                          <a:cs typeface="Kai" charset="-122"/>
                        </a:rPr>
                        <a:t>关注什么？</a:t>
                      </a:r>
                      <a:endParaRPr lang="en-US" sz="3200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>
                          <a:latin typeface="Kai" charset="-122"/>
                          <a:ea typeface="Kai" charset="-122"/>
                          <a:cs typeface="Kai" charset="-122"/>
                        </a:rPr>
                        <a:t>为什么？</a:t>
                      </a:r>
                      <a:endParaRPr lang="en-US" sz="3200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0234"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zh-TW" altLang="en-US" sz="3200" dirty="0">
                          <a:solidFill>
                            <a:srgbClr val="C00000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比分</a:t>
                      </a:r>
                      <a:r>
                        <a:rPr lang="zh-CN" altLang="en-US" sz="3200" dirty="0">
                          <a:solidFill>
                            <a:srgbClr val="C00000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、快慢</a:t>
                      </a:r>
                      <a:endParaRPr lang="en-US" sz="3200" dirty="0">
                        <a:solidFill>
                          <a:srgbClr val="C00000"/>
                        </a:solidFill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Font typeface="Arial" charset="0"/>
                        <a:buChar char="•"/>
                      </a:pPr>
                      <a:r>
                        <a:rPr lang="zh-CN" altLang="en-US" sz="3200" dirty="0">
                          <a:latin typeface="Kai" charset="-122"/>
                          <a:ea typeface="Kai" charset="-122"/>
                          <a:cs typeface="Kai" charset="-122"/>
                        </a:rPr>
                        <a:t>我认为</a:t>
                      </a:r>
                      <a:r>
                        <a:rPr lang="zh-TW" altLang="en-US" sz="3200" dirty="0">
                          <a:latin typeface="Kai" charset="-122"/>
                          <a:ea typeface="Kai" charset="-122"/>
                          <a:cs typeface="Kai" charset="-122"/>
                        </a:rPr>
                        <a:t>输赢很重要</a:t>
                      </a:r>
                      <a:endParaRPr lang="en-US" sz="3200" dirty="0"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604"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eriod" startAt="2"/>
                      </a:pPr>
                      <a:r>
                        <a:rPr lang="zh-CN" altLang="en-US" sz="3200" dirty="0">
                          <a:solidFill>
                            <a:srgbClr val="C00000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 </a:t>
                      </a:r>
                      <a:endParaRPr lang="en-US" sz="3200" dirty="0">
                        <a:solidFill>
                          <a:srgbClr val="C00000"/>
                        </a:solidFill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Font typeface="Arial" charset="0"/>
                        <a:buChar char="•"/>
                      </a:pPr>
                      <a:r>
                        <a:rPr lang="zh-CN" altLang="en-US" sz="3200" kern="1200" dirty="0">
                          <a:solidFill>
                            <a:schemeClr val="dk1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 </a:t>
                      </a:r>
                      <a:endParaRPr lang="en-US" sz="3200" kern="1200" dirty="0">
                        <a:solidFill>
                          <a:schemeClr val="dk1"/>
                        </a:solidFill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604">
                <a:tc>
                  <a:txBody>
                    <a:bodyPr/>
                    <a:lstStyle/>
                    <a:p>
                      <a:pPr marL="514350" marR="0" lvl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3"/>
                        <a:tabLst/>
                        <a:defRPr/>
                      </a:pPr>
                      <a:r>
                        <a:rPr lang="zh-CN" altLang="en-US" sz="3200" kern="1200" dirty="0">
                          <a:solidFill>
                            <a:srgbClr val="C00000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 </a:t>
                      </a:r>
                      <a:endParaRPr lang="en-US" sz="3200" kern="1200" dirty="0">
                        <a:solidFill>
                          <a:srgbClr val="C00000"/>
                        </a:solidFill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Font typeface="Arial" charset="0"/>
                        <a:buChar char="•"/>
                      </a:pPr>
                      <a:r>
                        <a:rPr lang="zh-CN" altLang="en-US" sz="3200" kern="1200" dirty="0">
                          <a:solidFill>
                            <a:schemeClr val="dk1"/>
                          </a:solidFill>
                          <a:latin typeface="Kai" charset="-122"/>
                          <a:ea typeface="Kai" charset="-122"/>
                          <a:cs typeface="Kai" charset="-122"/>
                        </a:rPr>
                        <a:t> </a:t>
                      </a:r>
                      <a:endParaRPr lang="en-US" sz="3200" kern="1200" dirty="0">
                        <a:solidFill>
                          <a:schemeClr val="dk1"/>
                        </a:solidFill>
                        <a:latin typeface="Kai" charset="-122"/>
                        <a:ea typeface="Kai" charset="-122"/>
                        <a:cs typeface="Kai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3901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ptagon 4"/>
          <p:cNvSpPr/>
          <p:nvPr/>
        </p:nvSpPr>
        <p:spPr>
          <a:xfrm>
            <a:off x="1206285" y="666555"/>
            <a:ext cx="1069383" cy="929899"/>
          </a:xfrm>
          <a:prstGeom prst="hept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/>
              <a:t>2</a:t>
            </a:r>
            <a:endParaRPr lang="en-US" sz="4000" dirty="0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马拉松比赛感人的一幕！</a:t>
            </a:r>
            <a:b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</a:br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无论比赛还是做人，她都赢了！</a:t>
            </a:r>
            <a:b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</a:br>
            <a:r>
              <a:rPr lang="zh-CN" altLang="en-US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en-US" altLang="zh-CN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en-US" altLang="zh-CN" sz="3200" b="1" dirty="0">
                <a:ea typeface="华文楷体"/>
                <a:cs typeface="华文楷体"/>
              </a:rPr>
              <a:t>During</a:t>
            </a:r>
            <a:r>
              <a:rPr lang="zh-CN" altLang="en-US" sz="3200" b="1" dirty="0">
                <a:ea typeface="华文楷体"/>
                <a:cs typeface="华文楷体"/>
              </a:rPr>
              <a:t> </a:t>
            </a:r>
            <a:r>
              <a:rPr lang="en-US" altLang="zh-CN" sz="3200" b="1" dirty="0">
                <a:ea typeface="华文楷体"/>
                <a:cs typeface="华文楷体"/>
              </a:rPr>
              <a:t>Reading:</a:t>
            </a:r>
            <a:r>
              <a:rPr lang="zh-CN" altLang="en-US" sz="3200" b="1" dirty="0">
                <a:ea typeface="华文楷体"/>
                <a:cs typeface="华文楷体"/>
              </a:rPr>
              <a:t> </a:t>
            </a:r>
            <a:r>
              <a:rPr lang="en-US" altLang="zh-CN" sz="3200" b="1" dirty="0">
                <a:ea typeface="华文楷体"/>
                <a:cs typeface="华文楷体"/>
              </a:rPr>
              <a:t>Read the following passage 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7280" y="1935220"/>
            <a:ext cx="10058400" cy="47538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700" dirty="0">
                <a:latin typeface="+mj-lt"/>
                <a:ea typeface="Kai" charset="-122"/>
                <a:cs typeface="Kai" charset="-122"/>
              </a:rPr>
              <a:t>        比赛时，运动员是否会为了别人而放慢脚步？</a:t>
            </a:r>
            <a:endParaRPr lang="en-US" altLang="zh-CN" sz="2700" dirty="0">
              <a:latin typeface="+mj-lt"/>
              <a:ea typeface="Kai" charset="-122"/>
              <a:cs typeface="Kai" charset="-122"/>
            </a:endParaRPr>
          </a:p>
          <a:p>
            <a:pPr marL="0" indent="0">
              <a:buNone/>
            </a:pPr>
            <a:r>
              <a:rPr lang="en-US" altLang="zh-CN" sz="2700" dirty="0">
                <a:latin typeface="+mj-lt"/>
                <a:ea typeface="Kai" charset="-122"/>
                <a:cs typeface="Kai" charset="-122"/>
              </a:rPr>
              <a:t>        2017</a:t>
            </a:r>
            <a:r>
              <a:rPr lang="zh-CN" altLang="en-US" sz="2700" dirty="0">
                <a:latin typeface="+mj-lt"/>
                <a:ea typeface="Kai" charset="-122"/>
                <a:cs typeface="Kai" charset="-122"/>
              </a:rPr>
              <a:t>年</a:t>
            </a:r>
            <a:r>
              <a:rPr lang="en-US" altLang="zh-CN" sz="2700" dirty="0">
                <a:latin typeface="+mj-lt"/>
                <a:ea typeface="Kai" charset="-122"/>
                <a:cs typeface="Kai" charset="-122"/>
              </a:rPr>
              <a:t>10</a:t>
            </a:r>
            <a:r>
              <a:rPr lang="zh-CN" altLang="en-US" sz="2700" dirty="0">
                <a:latin typeface="+mj-lt"/>
                <a:ea typeface="Kai" charset="-122"/>
                <a:cs typeface="Kai" charset="-122"/>
              </a:rPr>
              <a:t>月</a:t>
            </a:r>
            <a:r>
              <a:rPr lang="en-US" altLang="zh-CN" sz="2700" dirty="0">
                <a:latin typeface="+mj-lt"/>
                <a:ea typeface="Kai" charset="-122"/>
                <a:cs typeface="Kai" charset="-122"/>
              </a:rPr>
              <a:t>15</a:t>
            </a:r>
            <a:r>
              <a:rPr lang="zh-CN" altLang="en-US" sz="2700" dirty="0">
                <a:latin typeface="+mj-lt"/>
                <a:ea typeface="Kai" charset="-122"/>
                <a:cs typeface="Kai" charset="-122"/>
              </a:rPr>
              <a:t>日中国的马拉松比赛出现了一个感人的故事。一位来自</a:t>
            </a:r>
            <a:r>
              <a:rPr lang="zh-CN" altLang="en-US" sz="2700" u="sng" dirty="0">
                <a:latin typeface="+mj-lt"/>
                <a:ea typeface="Kai" charset="-122"/>
                <a:cs typeface="Kai" charset="-122"/>
              </a:rPr>
              <a:t>埃塞俄比亚</a:t>
            </a:r>
            <a:r>
              <a:rPr lang="en-US" altLang="zh-CN" sz="2700" dirty="0">
                <a:latin typeface="+mj-lt"/>
                <a:ea typeface="Kai" charset="-122"/>
                <a:cs typeface="Kai" charset="-122"/>
              </a:rPr>
              <a:t>(</a:t>
            </a:r>
            <a:r>
              <a:rPr lang="en-US" altLang="zh-CN" sz="2700" dirty="0" err="1">
                <a:latin typeface="+mj-lt"/>
                <a:ea typeface="Kai" charset="-122"/>
                <a:cs typeface="Kai" charset="-122"/>
              </a:rPr>
              <a:t>Āisàiébǐyà</a:t>
            </a:r>
            <a:r>
              <a:rPr lang="en-US" altLang="zh-CN" sz="2700" dirty="0">
                <a:latin typeface="+mj-lt"/>
                <a:ea typeface="Kai" charset="-122"/>
                <a:cs typeface="Kai" charset="-122"/>
              </a:rPr>
              <a:t> “Ethiopia”)</a:t>
            </a:r>
            <a:r>
              <a:rPr lang="zh-CN" altLang="en-US" sz="2700" dirty="0">
                <a:latin typeface="+mj-lt"/>
                <a:ea typeface="Kai" charset="-122"/>
                <a:cs typeface="Kai" charset="-122"/>
              </a:rPr>
              <a:t>的女运动员放慢了脚步，在补水处拿水喝，但是她不是为了自己，而是把水拿给了身旁来自中国的断手运动员。对运动员来说，这样是会影响输赢的，所以运动员很少会为了别人而放慢速度。这一幕不但让现场的观众感动万分，也温暖了全世界的人。这也许就是我们所说的「运动精神」。最后，她胜利地赢得了马拉松第一名。无论比赛还是做人，她都赢了。</a:t>
            </a:r>
          </a:p>
          <a:p>
            <a:pPr marL="0" indent="0">
              <a:buNone/>
            </a:pPr>
            <a:r>
              <a:rPr lang="zh-CN" altLang="en-US" sz="2700" dirty="0">
                <a:latin typeface="+mj-lt"/>
                <a:ea typeface="Kai" charset="-122"/>
                <a:cs typeface="Kai" charset="-122"/>
              </a:rPr>
              <a:t>         断手</a:t>
            </a:r>
            <a:r>
              <a:rPr lang="zh-TW" altLang="en-US" sz="2700" dirty="0">
                <a:latin typeface="+mj-lt"/>
                <a:ea typeface="Kai" charset="-122"/>
                <a:cs typeface="Kai" charset="-122"/>
              </a:rPr>
              <a:t>运动员</a:t>
            </a:r>
            <a:r>
              <a:rPr lang="zh-CN" altLang="en-US" sz="2700" dirty="0">
                <a:latin typeface="+mj-lt"/>
                <a:ea typeface="Kai" charset="-122"/>
                <a:cs typeface="Kai" charset="-122"/>
              </a:rPr>
              <a:t>叫任耀，</a:t>
            </a:r>
            <a:r>
              <a:rPr lang="en-US" altLang="zh-CN" sz="2700" dirty="0">
                <a:latin typeface="+mj-lt"/>
                <a:ea typeface="Kai" charset="-122"/>
                <a:cs typeface="Kai" charset="-122"/>
              </a:rPr>
              <a:t>8</a:t>
            </a:r>
            <a:r>
              <a:rPr lang="zh-CN" altLang="en-US" sz="2700" dirty="0">
                <a:latin typeface="+mj-lt"/>
                <a:ea typeface="Kai" charset="-122"/>
                <a:cs typeface="Kai" charset="-122"/>
              </a:rPr>
              <a:t>岁时因为电击，意外地受了重伤，失去了他的双手，他不但没有消沉，反而将人生梦想寄托在马拉松比赛，用这样特别的方式鼓励自己，得到好成绩。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06240" y="6444734"/>
            <a:ext cx="509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http://www.sohu.com/a/198384466_755361  </a:t>
            </a:r>
          </a:p>
        </p:txBody>
      </p:sp>
    </p:spTree>
    <p:extLst>
      <p:ext uri="{BB962C8B-B14F-4D97-AF65-F5344CB8AC3E}">
        <p14:creationId xmlns:p14="http://schemas.microsoft.com/office/powerpoint/2010/main" val="703421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ptagon 4"/>
          <p:cNvSpPr/>
          <p:nvPr/>
        </p:nvSpPr>
        <p:spPr>
          <a:xfrm>
            <a:off x="1206285" y="666555"/>
            <a:ext cx="1069383" cy="929899"/>
          </a:xfrm>
          <a:prstGeom prst="hept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/>
              <a:t>2</a:t>
            </a:r>
            <a:endParaRPr lang="en-US" sz="4000" dirty="0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马拉松比赛感人的一幕！</a:t>
            </a:r>
            <a:b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</a:br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无论比赛还是做人，她都赢了！</a:t>
            </a:r>
            <a:b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</a:br>
            <a:r>
              <a:rPr lang="zh-CN" altLang="en-US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en-US" altLang="zh-CN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en-US" altLang="zh-CN" sz="3200" b="1" dirty="0">
                <a:ea typeface="Kaiti SC" charset="-122"/>
                <a:cs typeface="Kaiti SC" charset="-122"/>
              </a:rPr>
              <a:t>Answer</a:t>
            </a:r>
            <a:r>
              <a:rPr lang="en-US" altLang="zh-CN" sz="3200" b="1" dirty="0">
                <a:ea typeface="华文楷体"/>
                <a:cs typeface="华文楷体"/>
              </a:rPr>
              <a:t> the following questions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zh-CN" sz="2800" dirty="0"/>
              <a:t>1.  </a:t>
            </a:r>
            <a:r>
              <a:rPr lang="zh-CN" altLang="en-US" sz="2800" dirty="0"/>
              <a:t>任耀是哪国人？</a:t>
            </a:r>
            <a:endParaRPr lang="en-US" altLang="zh-CN" sz="2800" dirty="0"/>
          </a:p>
          <a:p>
            <a:endParaRPr lang="zh-CN" altLang="en-US" sz="2800" dirty="0"/>
          </a:p>
          <a:p>
            <a:r>
              <a:rPr lang="en-US" altLang="zh-CN" sz="2800" dirty="0"/>
              <a:t>a) </a:t>
            </a:r>
            <a:r>
              <a:rPr lang="zh-CN" altLang="en-US" sz="2800" dirty="0"/>
              <a:t>美国人	</a:t>
            </a:r>
            <a:endParaRPr lang="en-US" altLang="zh-CN" sz="2800" dirty="0"/>
          </a:p>
          <a:p>
            <a:r>
              <a:rPr lang="en-US" altLang="zh-CN" sz="2800" dirty="0"/>
              <a:t>b) </a:t>
            </a:r>
            <a:r>
              <a:rPr lang="zh-CN" altLang="en-US" sz="2800" dirty="0"/>
              <a:t>英国人	</a:t>
            </a:r>
            <a:endParaRPr lang="en-US" altLang="zh-CN" sz="2800" dirty="0"/>
          </a:p>
          <a:p>
            <a:r>
              <a:rPr lang="en-US" altLang="zh-CN" sz="2800" dirty="0"/>
              <a:t>c) </a:t>
            </a:r>
            <a:r>
              <a:rPr lang="zh-CN" altLang="en-US" sz="2800" dirty="0"/>
              <a:t>中国人	 </a:t>
            </a:r>
            <a:endParaRPr lang="en-US" altLang="zh-CN" sz="2800" dirty="0"/>
          </a:p>
          <a:p>
            <a:r>
              <a:rPr lang="en-US" altLang="zh-CN" sz="2800" dirty="0"/>
              <a:t>d) </a:t>
            </a:r>
            <a:r>
              <a:rPr lang="zh-CN" altLang="en-US" sz="2800" dirty="0"/>
              <a:t>泰国人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33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ptagon 4"/>
          <p:cNvSpPr/>
          <p:nvPr/>
        </p:nvSpPr>
        <p:spPr>
          <a:xfrm>
            <a:off x="1206285" y="666555"/>
            <a:ext cx="1069383" cy="929899"/>
          </a:xfrm>
          <a:prstGeom prst="hept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/>
              <a:t>2</a:t>
            </a:r>
            <a:endParaRPr lang="en-US" sz="4000" dirty="0"/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马拉松比赛感人的一幕！</a:t>
            </a:r>
            <a:b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</a:br>
            <a:r>
              <a:rPr lang="zh-CN" altLang="en-US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  <a:t>无论比赛还是做人，她都赢了！</a:t>
            </a:r>
            <a:br>
              <a:rPr lang="en-US" altLang="zh-CN" sz="4000" b="1" dirty="0">
                <a:solidFill>
                  <a:schemeClr val="accent2"/>
                </a:solidFill>
                <a:latin typeface="Kaiti SC" charset="-122"/>
                <a:ea typeface="Kaiti SC" charset="-122"/>
                <a:cs typeface="Kaiti SC" charset="-122"/>
              </a:rPr>
            </a:br>
            <a:r>
              <a:rPr lang="zh-CN" altLang="en-US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en-US" altLang="zh-CN" sz="4000" b="1" dirty="0">
                <a:solidFill>
                  <a:schemeClr val="accent2"/>
                </a:solidFill>
                <a:ea typeface="Kaiti SC" charset="-122"/>
                <a:cs typeface="Kaiti SC" charset="-122"/>
              </a:rPr>
              <a:t>   </a:t>
            </a:r>
            <a:r>
              <a:rPr lang="en-US" altLang="zh-CN" sz="3200" b="1" dirty="0">
                <a:ea typeface="Kaiti SC" charset="-122"/>
                <a:cs typeface="Kaiti SC" charset="-122"/>
              </a:rPr>
              <a:t>Answer</a:t>
            </a:r>
            <a:r>
              <a:rPr lang="en-US" altLang="zh-CN" sz="3200" b="1" dirty="0">
                <a:ea typeface="华文楷体"/>
                <a:cs typeface="华文楷体"/>
              </a:rPr>
              <a:t> the following questions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zh-CN" sz="2800" dirty="0"/>
              <a:t>1.  </a:t>
            </a:r>
            <a:r>
              <a:rPr lang="zh-TW" altLang="en-US" sz="2800" dirty="0"/>
              <a:t>任</a:t>
            </a:r>
            <a:r>
              <a:rPr lang="zh-CN" altLang="en-US" sz="2800" dirty="0"/>
              <a:t>耀是哪国人？</a:t>
            </a:r>
            <a:endParaRPr lang="en-US" altLang="zh-CN" sz="2800" dirty="0"/>
          </a:p>
          <a:p>
            <a:r>
              <a:rPr lang="en-US" altLang="zh-CN" sz="2800" dirty="0"/>
              <a:t>(</a:t>
            </a:r>
            <a:r>
              <a:rPr lang="en-US" altLang="zh-CN" sz="2800" dirty="0">
                <a:solidFill>
                  <a:srgbClr val="00B050"/>
                </a:solidFill>
              </a:rPr>
              <a:t>Literal question</a:t>
            </a:r>
            <a:r>
              <a:rPr lang="en-US" altLang="zh-CN" sz="2800" dirty="0"/>
              <a:t>)</a:t>
            </a:r>
            <a:endParaRPr lang="zh-CN" altLang="en-US" sz="2800" dirty="0"/>
          </a:p>
          <a:p>
            <a:r>
              <a:rPr lang="en-US" altLang="zh-CN" sz="2800" dirty="0"/>
              <a:t>a) </a:t>
            </a:r>
            <a:r>
              <a:rPr lang="zh-CN" altLang="en-US" sz="2800" dirty="0"/>
              <a:t>美国人	</a:t>
            </a:r>
            <a:endParaRPr lang="en-US" altLang="zh-CN" sz="2800" dirty="0"/>
          </a:p>
          <a:p>
            <a:r>
              <a:rPr lang="en-US" altLang="zh-CN" sz="2800" dirty="0"/>
              <a:t>b) </a:t>
            </a:r>
            <a:r>
              <a:rPr lang="zh-CN" altLang="en-US" sz="2800" dirty="0"/>
              <a:t>英国人	</a:t>
            </a:r>
            <a:endParaRPr lang="en-US" altLang="zh-CN" sz="2800" dirty="0"/>
          </a:p>
          <a:p>
            <a:r>
              <a:rPr lang="en-US" altLang="zh-CN" sz="2800" dirty="0">
                <a:solidFill>
                  <a:srgbClr val="FF0000"/>
                </a:solidFill>
              </a:rPr>
              <a:t>c) </a:t>
            </a:r>
            <a:r>
              <a:rPr lang="zh-CN" altLang="en-US" sz="2800" dirty="0">
                <a:solidFill>
                  <a:srgbClr val="FF0000"/>
                </a:solidFill>
              </a:rPr>
              <a:t>中国人	</a:t>
            </a:r>
            <a:r>
              <a:rPr lang="zh-CN" altLang="en-US" sz="2800" dirty="0"/>
              <a:t> </a:t>
            </a:r>
            <a:endParaRPr lang="en-US" altLang="zh-CN" sz="2800" dirty="0"/>
          </a:p>
          <a:p>
            <a:r>
              <a:rPr lang="en-US" altLang="zh-CN" sz="2800" dirty="0"/>
              <a:t>d) </a:t>
            </a:r>
            <a:r>
              <a:rPr lang="zh-CN" altLang="en-US" sz="2800" dirty="0"/>
              <a:t>泰国人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63969" y="5318760"/>
            <a:ext cx="8071339" cy="7859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/>
              <a:t>Textual</a:t>
            </a:r>
            <a:r>
              <a:rPr lang="zh-CN" altLang="en-US" sz="2800" dirty="0"/>
              <a:t> </a:t>
            </a:r>
            <a:r>
              <a:rPr lang="en-US" altLang="zh-CN" sz="2800" dirty="0"/>
              <a:t>evidence?</a:t>
            </a:r>
            <a:r>
              <a:rPr lang="zh-CN" altLang="en-US" sz="2800" dirty="0"/>
              <a:t> </a:t>
            </a:r>
            <a:r>
              <a:rPr lang="en-US" altLang="zh-CN" sz="2800" dirty="0"/>
              <a:t>Please</a:t>
            </a:r>
            <a:r>
              <a:rPr lang="zh-CN" altLang="en-US" sz="2800" dirty="0"/>
              <a:t> </a:t>
            </a:r>
            <a:r>
              <a:rPr lang="en-US" altLang="zh-CN" sz="2800" dirty="0"/>
              <a:t>highlight</a:t>
            </a:r>
            <a:r>
              <a:rPr lang="zh-CN" altLang="en-US" sz="2800" dirty="0"/>
              <a:t> </a:t>
            </a:r>
            <a:r>
              <a:rPr lang="en-US" altLang="zh-CN" sz="2800" dirty="0"/>
              <a:t>it</a:t>
            </a:r>
            <a:r>
              <a:rPr lang="zh-CN" altLang="en-US" sz="2800" dirty="0"/>
              <a:t> </a:t>
            </a:r>
            <a:r>
              <a:rPr lang="en-US" altLang="zh-CN" sz="2800" dirty="0"/>
              <a:t>in</a:t>
            </a:r>
            <a:r>
              <a:rPr lang="zh-CN" altLang="en-US" sz="2800" dirty="0"/>
              <a:t> </a:t>
            </a:r>
            <a:r>
              <a:rPr lang="en-US" altLang="zh-CN" sz="2800" b="1" dirty="0">
                <a:solidFill>
                  <a:srgbClr val="FF0000"/>
                </a:solidFill>
              </a:rPr>
              <a:t>RED</a:t>
            </a:r>
            <a:r>
              <a:rPr lang="en-US" altLang="zh-CN" sz="2800" dirty="0"/>
              <a:t>.</a:t>
            </a:r>
            <a:r>
              <a:rPr lang="zh-CN" altLang="en-US" sz="2800" dirty="0"/>
              <a:t>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38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1769</TotalTime>
  <Words>2793</Words>
  <Application>Microsoft Macintosh PowerPoint</Application>
  <PresentationFormat>Widescreen</PresentationFormat>
  <Paragraphs>377</Paragraphs>
  <Slides>34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9" baseType="lpstr">
      <vt:lpstr>DengXian</vt:lpstr>
      <vt:lpstr>Kai</vt:lpstr>
      <vt:lpstr>Kaiti SC</vt:lpstr>
      <vt:lpstr>Kaiti TC</vt:lpstr>
      <vt:lpstr>新細明體</vt:lpstr>
      <vt:lpstr>宋体</vt:lpstr>
      <vt:lpstr>STKaiti</vt:lpstr>
      <vt:lpstr>STKaiti</vt:lpstr>
      <vt:lpstr>Arial</vt:lpstr>
      <vt:lpstr>Arial Narrow</vt:lpstr>
      <vt:lpstr>Calibri</vt:lpstr>
      <vt:lpstr>Calibri Light</vt:lpstr>
      <vt:lpstr>Times New Roman</vt:lpstr>
      <vt:lpstr>Wingdings</vt:lpstr>
      <vt:lpstr>Retrospect</vt:lpstr>
      <vt:lpstr>Phase 5: Evaluate</vt:lpstr>
      <vt:lpstr>综合性能力评估 IPA       Summative Assessment: Integrated Performance Assessment (IPA)</vt:lpstr>
      <vt:lpstr>Unit Overview </vt:lpstr>
      <vt:lpstr>PowerPoint Presentation</vt:lpstr>
      <vt:lpstr>阅读文章前的讨论       Pre-reading: work in a group (3-4 people) </vt:lpstr>
      <vt:lpstr>PowerPoint Presentation</vt:lpstr>
      <vt:lpstr>马拉松比赛感人的一幕！ 无论比赛还是做人，她都赢了！       During Reading: Read the following passage </vt:lpstr>
      <vt:lpstr>马拉松比赛感人的一幕！ 无论比赛还是做人，她都赢了！       Answer the following questions </vt:lpstr>
      <vt:lpstr>马拉松比赛感人的一幕！ 无论比赛还是做人，她都赢了！       Answer the following questions </vt:lpstr>
      <vt:lpstr>马拉松比赛感人的一幕！ 无论比赛还是做人，她都赢了！       During Reading: Read the following passage </vt:lpstr>
      <vt:lpstr>马拉松比赛感人的一幕！ 无论比赛还是做人，她都赢了！       Answer the following questions </vt:lpstr>
      <vt:lpstr>马拉松比赛感人的一幕！ 无论比赛还是做人，她都赢了！       Answer the following questions </vt:lpstr>
      <vt:lpstr>马拉松比赛感人的一幕！ 无论比赛还是做人，她都赢了！       During Reading: Read the following passage </vt:lpstr>
      <vt:lpstr>马拉松比赛感人的一幕！ 无论比赛还是做人，她都赢了！       Answer the following questions </vt:lpstr>
      <vt:lpstr>马拉松比赛感人的一幕！ 无论比赛还是做人，她都赢了！       Answer the following questions </vt:lpstr>
      <vt:lpstr>马拉松比赛感人的一幕！ 无论比赛还是做人，她都赢了！       Answer the following questions </vt:lpstr>
      <vt:lpstr>马拉松比赛感人的一幕！ 无论比赛还是做人，她都赢了！       Answer the following questions </vt:lpstr>
      <vt:lpstr>马拉松比赛感人的一幕！ 无论比赛还是做人，她都赢了！       During Reading: Read the following passage </vt:lpstr>
      <vt:lpstr>马拉松比赛感人的一幕！ 无论比赛还是做人，她都赢了！       Complete the graphic organizer &amp; Summary </vt:lpstr>
      <vt:lpstr>马拉松比赛感人的一幕！ 无论比赛还是做人，她都赢了！       Complete the graphic organizer &amp; Summary </vt:lpstr>
      <vt:lpstr>马拉松比赛感人的一幕！ 无论比赛还是做人，她都赢了！       Answer the following questions </vt:lpstr>
      <vt:lpstr>马拉松比赛感人的一幕！ 无论比赛还是做人，她都赢了！       Answer the following questions </vt:lpstr>
      <vt:lpstr>PowerPoint Presentation</vt:lpstr>
      <vt:lpstr>PowerPoint Presentation</vt:lpstr>
      <vt:lpstr>PowerPoint Presentation</vt:lpstr>
      <vt:lpstr>PowerPoint Presentation</vt:lpstr>
      <vt:lpstr>小组讨论: 作业分享       Phase III homework</vt:lpstr>
      <vt:lpstr>小组讨论: 作业分享       Pair work: Share your opinions</vt:lpstr>
      <vt:lpstr>小组讨论: 作业分享       Phase IV Handout 3 Homework</vt:lpstr>
      <vt:lpstr>小组讨论: 作业分享       Pair work: Share your opinions</vt:lpstr>
      <vt:lpstr>Unit Overview </vt:lpstr>
      <vt:lpstr>作文：博客 (运动比赛之我见) Make a post in Blog</vt:lpstr>
      <vt:lpstr>作文：博客 Make a post in Blog</vt:lpstr>
      <vt:lpstr>作文：博客 Make a post in Blog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ReadOn STARTALK: College of the Holy Cross  2018和理大学星谈项目</dc:title>
  <dc:creator>Ke Peng</dc:creator>
  <cp:lastModifiedBy>Microsoft Office User</cp:lastModifiedBy>
  <cp:revision>280</cp:revision>
  <cp:lastPrinted>2018-07-18T16:53:33Z</cp:lastPrinted>
  <dcterms:created xsi:type="dcterms:W3CDTF">2018-07-10T18:16:31Z</dcterms:created>
  <dcterms:modified xsi:type="dcterms:W3CDTF">2019-01-07T22:13:16Z</dcterms:modified>
</cp:coreProperties>
</file>