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0"/>
  </p:notesMasterIdLst>
  <p:handoutMasterIdLst>
    <p:handoutMasterId r:id="rId21"/>
  </p:handoutMasterIdLst>
  <p:sldIdLst>
    <p:sldId id="271" r:id="rId8"/>
    <p:sldId id="325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4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6225"/>
    <a:srgbClr val="003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21" y="72"/>
      </p:cViewPr>
      <p:guideLst>
        <p:guide orient="horz" pos="3744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BE451-BA8E-514C-9DD6-2E87947644FC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28DAB-F445-4147-B009-6AF0FB2B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68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54566-92B4-8547-B0A5-4479DD473BA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190A3-EF0F-0049-A10C-83D64CE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3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0A3-EF0F-0049-A10C-83D64CE115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51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0A3-EF0F-0049-A10C-83D64CE115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52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0A3-EF0F-0049-A10C-83D64CE115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06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0A3-EF0F-0049-A10C-83D64CE115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43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0A3-EF0F-0049-A10C-83D64CE115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4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0A3-EF0F-0049-A10C-83D64CE115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51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0A3-EF0F-0049-A10C-83D64CE115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25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0A3-EF0F-0049-A10C-83D64CE115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06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0A3-EF0F-0049-A10C-83D64CE115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0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0A3-EF0F-0049-A10C-83D64CE115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25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0A3-EF0F-0049-A10C-83D64CE115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9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169A1-14A7-471E-992B-DF374FD828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383F9-1E43-4C47-B001-93C67A64E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DA1D9-DCE5-4C13-B353-642B3FF61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76225" y="6091238"/>
            <a:ext cx="3095625" cy="630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alibri"/>
              <a:ea typeface="ＭＳ Ｐゴシック" pitchFamily="9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40F3-EF33-4443-A367-FCAE57C1C421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465551" y="6444476"/>
            <a:ext cx="20970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©2011 EDUCAUSE. CC by-</a:t>
            </a:r>
            <a:r>
              <a:rPr lang="en-US" sz="10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nc</a:t>
            </a: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en-US" sz="10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nd</a:t>
            </a:r>
            <a:endParaRPr lang="en-US" sz="10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1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33323"/>
              </a:buClr>
              <a:defRPr/>
            </a:lvl1pPr>
            <a:lvl2pPr>
              <a:buClr>
                <a:srgbClr val="004A73"/>
              </a:buClr>
              <a:defRPr/>
            </a:lvl2pPr>
            <a:lvl3pPr>
              <a:buClr>
                <a:srgbClr val="E33323"/>
              </a:buClr>
              <a:defRPr/>
            </a:lvl3pPr>
            <a:lvl4pPr>
              <a:buClr>
                <a:srgbClr val="004A73"/>
              </a:buClr>
              <a:defRPr/>
            </a:lvl4pPr>
            <a:lvl5pPr>
              <a:buClr>
                <a:srgbClr val="E3332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B94C-1610-4A26-AB31-689E8E51FABB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743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alibri"/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A522-FF6E-4044-9AB3-9EB3C4EA2D66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132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9F4E-AD42-427C-B3F2-716196F059CD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148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C17B-3262-47DC-8CE7-D3A2B4B1433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651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52BF-566F-4E57-BF43-E153B076E1F9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952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2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74C9-3566-421C-935D-63CC9F7431F7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57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572A8-A6B5-42DD-9F73-A6A7FA52F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3A3F-C91C-411A-8CFF-3ABD954B997A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360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42A5-34AF-41AB-8706-5CE49363879C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73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E33E-A978-4842-957B-18FA7EEB09FC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657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76225" y="6091238"/>
            <a:ext cx="3095625" cy="630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alibri"/>
              <a:ea typeface="ＭＳ Ｐゴシック" pitchFamily="9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40F3-EF33-4443-A367-FCAE57C1C421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  <p:pic>
        <p:nvPicPr>
          <p:cNvPr id="12" name="Picture 21" descr="cyber.jpg"/>
          <p:cNvPicPr>
            <a:picLocks noChangeAspect="1"/>
          </p:cNvPicPr>
          <p:nvPr userDrawn="1"/>
        </p:nvPicPr>
        <p:blipFill>
          <a:blip r:embed="rId2" cstate="print"/>
          <a:srcRect r="52750"/>
          <a:stretch>
            <a:fillRect/>
          </a:stretch>
        </p:blipFill>
        <p:spPr bwMode="auto">
          <a:xfrm>
            <a:off x="2919413" y="1082675"/>
            <a:ext cx="33162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3465551" y="6444476"/>
            <a:ext cx="20970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©2011 EDUCAUSE. CC by-</a:t>
            </a:r>
            <a:r>
              <a:rPr lang="en-US" sz="10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nc</a:t>
            </a: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en-US" sz="10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nd</a:t>
            </a:r>
            <a:endParaRPr lang="en-US" sz="10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7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33323"/>
              </a:buClr>
              <a:defRPr/>
            </a:lvl1pPr>
            <a:lvl2pPr>
              <a:buClr>
                <a:srgbClr val="004A73"/>
              </a:buClr>
              <a:defRPr/>
            </a:lvl2pPr>
            <a:lvl3pPr>
              <a:buClr>
                <a:srgbClr val="E33323"/>
              </a:buClr>
              <a:defRPr/>
            </a:lvl3pPr>
            <a:lvl4pPr>
              <a:buClr>
                <a:srgbClr val="004A73"/>
              </a:buClr>
              <a:defRPr/>
            </a:lvl4pPr>
            <a:lvl5pPr>
              <a:buClr>
                <a:srgbClr val="E3332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B94C-1610-4A26-AB31-689E8E51FABB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805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alibri"/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A522-FF6E-4044-9AB3-9EB3C4EA2D66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976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9F4E-AD42-427C-B3F2-716196F059CD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215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C17B-3262-47DC-8CE7-D3A2B4B1433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132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52BF-566F-4E57-BF43-E153B076E1F9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648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3F608-375F-4647-B8AC-EA7152869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74C9-3566-421C-935D-63CC9F7431F7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479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3A3F-C91C-411A-8CFF-3ABD954B997A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106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42A5-34AF-41AB-8706-5CE49363879C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484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E33E-A978-4842-957B-18FA7EEB09FC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167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76225" y="6091238"/>
            <a:ext cx="3095625" cy="630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alibri"/>
              <a:ea typeface="ＭＳ Ｐゴシック" pitchFamily="9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40F3-EF33-4443-A367-FCAE57C1C421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  <p:pic>
        <p:nvPicPr>
          <p:cNvPr id="12" name="Picture 21" descr="cyber.jpg"/>
          <p:cNvPicPr>
            <a:picLocks noChangeAspect="1"/>
          </p:cNvPicPr>
          <p:nvPr userDrawn="1"/>
        </p:nvPicPr>
        <p:blipFill>
          <a:blip r:embed="rId2" cstate="print"/>
          <a:srcRect r="52750"/>
          <a:stretch>
            <a:fillRect/>
          </a:stretch>
        </p:blipFill>
        <p:spPr bwMode="auto">
          <a:xfrm>
            <a:off x="2919413" y="1082675"/>
            <a:ext cx="33162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3465551" y="6444476"/>
            <a:ext cx="20970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©2011 EDUCAUSE. CC by-</a:t>
            </a:r>
            <a:r>
              <a:rPr lang="en-US" sz="10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nc</a:t>
            </a: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en-US" sz="10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nd</a:t>
            </a:r>
            <a:endParaRPr lang="en-US" sz="10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84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33323"/>
              </a:buClr>
              <a:defRPr/>
            </a:lvl1pPr>
            <a:lvl2pPr>
              <a:buClr>
                <a:srgbClr val="004A73"/>
              </a:buClr>
              <a:defRPr/>
            </a:lvl2pPr>
            <a:lvl3pPr>
              <a:buClr>
                <a:srgbClr val="E33323"/>
              </a:buClr>
              <a:defRPr/>
            </a:lvl3pPr>
            <a:lvl4pPr>
              <a:buClr>
                <a:srgbClr val="004A73"/>
              </a:buClr>
              <a:defRPr/>
            </a:lvl4pPr>
            <a:lvl5pPr>
              <a:buClr>
                <a:srgbClr val="E3332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B94C-1610-4A26-AB31-689E8E51FABB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865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alibri"/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A522-FF6E-4044-9AB3-9EB3C4EA2D66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024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9F4E-AD42-427C-B3F2-716196F059CD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183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C17B-3262-47DC-8CE7-D3A2B4B1433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129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52BF-566F-4E57-BF43-E153B076E1F9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290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93FF-38F3-46C1-BC27-F2031DFE7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5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74C9-3566-421C-935D-63CC9F7431F7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440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3A3F-C91C-411A-8CFF-3ABD954B997A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039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42A5-34AF-41AB-8706-5CE49363879C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247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E33E-A978-4842-957B-18FA7EEB09FC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60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76225" y="6091238"/>
            <a:ext cx="3095625" cy="630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alibri"/>
              <a:ea typeface="ＭＳ Ｐゴシック" pitchFamily="9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40F3-EF33-4443-A367-FCAE57C1C421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  <p:pic>
        <p:nvPicPr>
          <p:cNvPr id="12" name="Picture 21" descr="cyber.jpg"/>
          <p:cNvPicPr>
            <a:picLocks noChangeAspect="1"/>
          </p:cNvPicPr>
          <p:nvPr userDrawn="1"/>
        </p:nvPicPr>
        <p:blipFill>
          <a:blip r:embed="rId2" cstate="print"/>
          <a:srcRect r="52750"/>
          <a:stretch>
            <a:fillRect/>
          </a:stretch>
        </p:blipFill>
        <p:spPr bwMode="auto">
          <a:xfrm>
            <a:off x="2919413" y="1082675"/>
            <a:ext cx="33162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3465551" y="6444476"/>
            <a:ext cx="20970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©2011 EDUCAUSE. CC by-</a:t>
            </a:r>
            <a:r>
              <a:rPr lang="en-US" sz="10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nc</a:t>
            </a: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en-US" sz="10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nd</a:t>
            </a:r>
            <a:endParaRPr lang="en-US" sz="10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9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33323"/>
              </a:buClr>
              <a:defRPr/>
            </a:lvl1pPr>
            <a:lvl2pPr>
              <a:buClr>
                <a:srgbClr val="004A73"/>
              </a:buClr>
              <a:defRPr/>
            </a:lvl2pPr>
            <a:lvl3pPr>
              <a:buClr>
                <a:srgbClr val="E33323"/>
              </a:buClr>
              <a:defRPr/>
            </a:lvl3pPr>
            <a:lvl4pPr>
              <a:buClr>
                <a:srgbClr val="004A73"/>
              </a:buClr>
              <a:defRPr/>
            </a:lvl4pPr>
            <a:lvl5pPr>
              <a:buClr>
                <a:srgbClr val="E3332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B94C-1610-4A26-AB31-689E8E51FABB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73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alibri"/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A522-FF6E-4044-9AB3-9EB3C4EA2D66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592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9F4E-AD42-427C-B3F2-716196F059CD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691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C17B-3262-47DC-8CE7-D3A2B4B1433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632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50F96-9C88-458C-A330-B0C93D924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52BF-566F-4E57-BF43-E153B076E1F9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325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8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74C9-3566-421C-935D-63CC9F7431F7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906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3A3F-C91C-411A-8CFF-3ABD954B997A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825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42A5-34AF-41AB-8706-5CE49363879C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065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E33E-A978-4842-957B-18FA7EEB09FC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248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76225" y="6091238"/>
            <a:ext cx="3095625" cy="630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alibri"/>
              <a:ea typeface="ＭＳ Ｐゴシック" pitchFamily="9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40F3-EF33-4443-A367-FCAE57C1C421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  <p:pic>
        <p:nvPicPr>
          <p:cNvPr id="12" name="Picture 21" descr="cyber.jpg"/>
          <p:cNvPicPr>
            <a:picLocks noChangeAspect="1"/>
          </p:cNvPicPr>
          <p:nvPr userDrawn="1"/>
        </p:nvPicPr>
        <p:blipFill>
          <a:blip r:embed="rId2" cstate="print"/>
          <a:srcRect r="52750"/>
          <a:stretch>
            <a:fillRect/>
          </a:stretch>
        </p:blipFill>
        <p:spPr bwMode="auto">
          <a:xfrm>
            <a:off x="2919413" y="1082675"/>
            <a:ext cx="33162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3465551" y="6444476"/>
            <a:ext cx="20970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©2011 EDUCAUSE. CC by-</a:t>
            </a:r>
            <a:r>
              <a:rPr lang="en-US" sz="10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nc</a:t>
            </a: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en-US" sz="10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nd</a:t>
            </a:r>
            <a:endParaRPr lang="en-US" sz="10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47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33323"/>
              </a:buClr>
              <a:defRPr/>
            </a:lvl1pPr>
            <a:lvl2pPr>
              <a:buClr>
                <a:srgbClr val="004A73"/>
              </a:buClr>
              <a:defRPr/>
            </a:lvl2pPr>
            <a:lvl3pPr>
              <a:buClr>
                <a:srgbClr val="E33323"/>
              </a:buClr>
              <a:defRPr/>
            </a:lvl3pPr>
            <a:lvl4pPr>
              <a:buClr>
                <a:srgbClr val="004A73"/>
              </a:buClr>
              <a:defRPr/>
            </a:lvl4pPr>
            <a:lvl5pPr>
              <a:buClr>
                <a:srgbClr val="E3332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B94C-1610-4A26-AB31-689E8E51FABB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552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alibri"/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A522-FF6E-4044-9AB3-9EB3C4EA2D66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302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9F4E-AD42-427C-B3F2-716196F059CD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923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6AD82-2D4C-4522-B05D-2491B2FEE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C17B-3262-47DC-8CE7-D3A2B4B1433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07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52BF-566F-4E57-BF43-E153B076E1F9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608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74C9-3566-421C-935D-63CC9F7431F7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47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3A3F-C91C-411A-8CFF-3ABD954B997A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026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42A5-34AF-41AB-8706-5CE49363879C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623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©2011 EDUCAUSE. CC by-nc-nd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E33E-A978-4842-957B-18FA7EEB09FC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300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Tahoma"/>
              <a:ea typeface="+mn-ea"/>
              <a:cs typeface="Arial"/>
            </a:endParaRPr>
          </a:p>
        </p:txBody>
      </p:sp>
      <p:sp>
        <p:nvSpPr>
          <p:cNvPr id="21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Tahoma"/>
              <a:ea typeface="+mn-ea"/>
              <a:cs typeface="Arial"/>
            </a:endParaRPr>
          </a:p>
        </p:txBody>
      </p:sp>
      <p:sp>
        <p:nvSpPr>
          <p:cNvPr id="22" name="Rectangle 9"/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Tahoma"/>
              <a:ea typeface="+mn-ea"/>
              <a:cs typeface="Arial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3119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1846985"/>
      </p:ext>
    </p:extLst>
  </p:cSld>
  <p:clrMapOvr>
    <a:masterClrMapping/>
  </p:clrMapOvr>
  <p:transition advClick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3638"/>
            <a:ext cx="1905000" cy="457200"/>
          </a:xfrm>
          <a:ln/>
        </p:spPr>
        <p:txBody>
          <a:bodyPr/>
          <a:lstStyle>
            <a:lvl1pPr>
              <a:defRPr baseline="0">
                <a:solidFill>
                  <a:srgbClr val="FF9900"/>
                </a:solidFill>
              </a:defRPr>
            </a:lvl1pPr>
          </a:lstStyle>
          <a:p>
            <a:pPr>
              <a:defRPr/>
            </a:pPr>
            <a:fld id="{D1B26DE1-4956-48B6-8AB4-8EEE823F9D5D}" type="slidenum">
              <a:rPr lang="en-US" smtClean="0">
                <a:latin typeface="Tahoma"/>
                <a:cs typeface="Arial"/>
              </a:rPr>
              <a:pPr>
                <a:defRPr/>
              </a:pPr>
              <a:t>‹#›</a:t>
            </a:fld>
            <a:endParaRPr lang="en-US" dirty="0">
              <a:latin typeface="Tahoma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Font typeface="Arial" pitchFamily="34" charset="0"/>
              <a:buChar char="•"/>
              <a:defRPr/>
            </a:lvl1pPr>
            <a:lvl2pPr>
              <a:buClr>
                <a:schemeClr val="tx1"/>
              </a:buClr>
              <a:buFont typeface="Arial" pitchFamily="34" charset="0"/>
              <a:buChar char="•"/>
              <a:defRPr/>
            </a:lvl2pPr>
            <a:lvl3pPr>
              <a:buClr>
                <a:schemeClr val="tx1"/>
              </a:buClr>
              <a:buFont typeface="Arial" pitchFamily="34" charset="0"/>
              <a:buChar char="•"/>
              <a:defRPr/>
            </a:lvl3pPr>
            <a:lvl4pPr>
              <a:buClr>
                <a:schemeClr val="tx1"/>
              </a:buClr>
              <a:buFont typeface="Arial" pitchFamily="34" charset="0"/>
              <a:buChar char="•"/>
              <a:defRPr/>
            </a:lvl4pPr>
            <a:lvl5pPr>
              <a:buClr>
                <a:schemeClr val="tx1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04560"/>
      </p:ext>
    </p:extLst>
  </p:cSld>
  <p:clrMapOvr>
    <a:masterClrMapping/>
  </p:clrMapOvr>
  <p:transition advClick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14684-52C0-46E8-BECD-539369C2141A}" type="slidenum">
              <a:rPr lang="en-US">
                <a:solidFill>
                  <a:srgbClr val="000000"/>
                </a:solidFill>
                <a:latin typeface="Tahoma"/>
                <a:cs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072189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60EB6-3D43-4B7B-8718-88E656F4C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31CB5-D0FF-4F2E-BE5C-335949899DF8}" type="slidenum">
              <a:rPr lang="en-US">
                <a:solidFill>
                  <a:srgbClr val="000000"/>
                </a:solidFill>
                <a:latin typeface="Tahoma"/>
                <a:cs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1336599"/>
      </p:ext>
    </p:extLst>
  </p:cSld>
  <p:clrMapOvr>
    <a:masterClrMapping/>
  </p:clrMapOvr>
  <p:transition advClick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D390C-4DE0-477C-9280-68C9A781AF10}" type="slidenum">
              <a:rPr lang="en-US">
                <a:solidFill>
                  <a:srgbClr val="000000"/>
                </a:solidFill>
                <a:latin typeface="Tahoma"/>
                <a:cs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9028671"/>
      </p:ext>
    </p:extLst>
  </p:cSld>
  <p:clrMapOvr>
    <a:masterClrMapping/>
  </p:clrMapOvr>
  <p:transition advClick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8EFF5-B936-4710-B6EB-A61BDC09FA2E}" type="slidenum">
              <a:rPr lang="en-US">
                <a:solidFill>
                  <a:srgbClr val="000000"/>
                </a:solidFill>
                <a:latin typeface="Tahoma"/>
                <a:cs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8426398"/>
      </p:ext>
    </p:extLst>
  </p:cSld>
  <p:clrMapOvr>
    <a:masterClrMapping/>
  </p:clrMapOvr>
  <p:transition advClick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B24AF-31B8-4D78-9997-6F6652B58196}" type="slidenum">
              <a:rPr lang="en-US">
                <a:solidFill>
                  <a:srgbClr val="000000"/>
                </a:solidFill>
                <a:latin typeface="Tahoma"/>
                <a:cs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1974922"/>
      </p:ext>
    </p:extLst>
  </p:cSld>
  <p:clrMapOvr>
    <a:masterClrMapping/>
  </p:clrMapOvr>
  <p:transition advClick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5A255-C9B8-4E9A-8F33-32E83F5FA2E8}" type="slidenum">
              <a:rPr lang="en-US">
                <a:solidFill>
                  <a:srgbClr val="000000"/>
                </a:solidFill>
                <a:latin typeface="Tahoma"/>
                <a:cs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4617141"/>
      </p:ext>
    </p:extLst>
  </p:cSld>
  <p:clrMapOvr>
    <a:masterClrMapping/>
  </p:clrMapOvr>
  <p:transition advClick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133051"/>
      </p:ext>
    </p:extLst>
  </p:cSld>
  <p:clrMapOvr>
    <a:masterClrMapping/>
  </p:clrMapOvr>
  <p:transition advClick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893F2-DCFF-486E-968E-9989A3663A74}" type="slidenum">
              <a:rPr lang="en-US">
                <a:solidFill>
                  <a:srgbClr val="000000"/>
                </a:solidFill>
                <a:latin typeface="Tahoma"/>
                <a:cs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4962510"/>
      </p:ext>
    </p:extLst>
  </p:cSld>
  <p:clrMapOvr>
    <a:masterClrMapping/>
  </p:clrMapOvr>
  <p:transition advClick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FC9E-B102-4D06-A88A-9B4584B5B970}" type="slidenum">
              <a:rPr lang="en-US">
                <a:solidFill>
                  <a:srgbClr val="000000"/>
                </a:solidFill>
                <a:latin typeface="Tahoma"/>
                <a:cs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0335822"/>
      </p:ext>
    </p:extLst>
  </p:cSld>
  <p:clrMapOvr>
    <a:masterClrMapping/>
  </p:clrMapOvr>
  <p:transition advClick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AA5C-4861-48AC-AEFE-ED09FFC8F104}" type="slidenum">
              <a:rPr lang="en-US" smtClean="0">
                <a:solidFill>
                  <a:srgbClr val="000000"/>
                </a:solidFill>
                <a:latin typeface="Tahoma"/>
                <a:cs typeface="Arial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262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51C8C-90E7-488B-9C62-DEC89582E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C9763-374F-4EF1-97BB-F011EB594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8F4A3993-DE05-454B-93B7-46D0015AE9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ea typeface="+mn-ea"/>
              </a:rPr>
              <a:t>©2011 EDUCAUSE. CC by-nc-nd</a:t>
            </a: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005DF59-7C8F-46B8-86D7-649FAE8579D4}" type="slidenum">
              <a:rPr lang="en-US"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latin typeface="Calibri"/>
              <a:ea typeface="+mn-ea"/>
            </a:endParaRPr>
          </a:p>
        </p:txBody>
      </p:sp>
      <p:pic>
        <p:nvPicPr>
          <p:cNvPr id="12" name="Picture 21" descr="cyber.jpg"/>
          <p:cNvPicPr>
            <a:picLocks noChangeAspect="1"/>
          </p:cNvPicPr>
          <p:nvPr/>
        </p:nvPicPr>
        <p:blipFill>
          <a:blip r:embed="rId13" cstate="print"/>
          <a:srcRect r="52750"/>
          <a:stretch>
            <a:fillRect/>
          </a:stretch>
        </p:blipFill>
        <p:spPr bwMode="auto">
          <a:xfrm>
            <a:off x="512763" y="6286500"/>
            <a:ext cx="24987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676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004A73"/>
        </a:buClr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004A73"/>
        </a:buClr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ea typeface="+mn-ea"/>
              </a:rPr>
              <a:t>©2011 EDUCAUSE. CC by-nc-nd</a:t>
            </a: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005DF59-7C8F-46B8-86D7-649FAE8579D4}" type="slidenum">
              <a:rPr lang="en-US"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latin typeface="Calibri"/>
              <a:ea typeface="+mn-ea"/>
            </a:endParaRPr>
          </a:p>
        </p:txBody>
      </p:sp>
      <p:pic>
        <p:nvPicPr>
          <p:cNvPr id="12" name="Picture 21" descr="cyber.jpg"/>
          <p:cNvPicPr>
            <a:picLocks noChangeAspect="1"/>
          </p:cNvPicPr>
          <p:nvPr/>
        </p:nvPicPr>
        <p:blipFill>
          <a:blip r:embed="rId13" cstate="print"/>
          <a:srcRect r="52750"/>
          <a:stretch>
            <a:fillRect/>
          </a:stretch>
        </p:blipFill>
        <p:spPr bwMode="auto">
          <a:xfrm>
            <a:off x="512763" y="6286500"/>
            <a:ext cx="24987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8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004A73"/>
        </a:buClr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004A73"/>
        </a:buClr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ea typeface="+mn-ea"/>
              </a:rPr>
              <a:t>©2011 EDUCAUSE. CC by-nc-nd</a:t>
            </a: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005DF59-7C8F-46B8-86D7-649FAE8579D4}" type="slidenum">
              <a:rPr lang="en-US"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latin typeface="Calibri"/>
              <a:ea typeface="+mn-ea"/>
            </a:endParaRPr>
          </a:p>
        </p:txBody>
      </p:sp>
      <p:pic>
        <p:nvPicPr>
          <p:cNvPr id="12" name="Picture 21" descr="cyber.jpg"/>
          <p:cNvPicPr>
            <a:picLocks noChangeAspect="1"/>
          </p:cNvPicPr>
          <p:nvPr/>
        </p:nvPicPr>
        <p:blipFill>
          <a:blip r:embed="rId13" cstate="print"/>
          <a:srcRect r="52750"/>
          <a:stretch>
            <a:fillRect/>
          </a:stretch>
        </p:blipFill>
        <p:spPr bwMode="auto">
          <a:xfrm>
            <a:off x="512763" y="6286500"/>
            <a:ext cx="24987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501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004A73"/>
        </a:buClr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004A73"/>
        </a:buClr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ea typeface="+mn-ea"/>
              </a:rPr>
              <a:t>©2011 EDUCAUSE. CC by-nc-nd</a:t>
            </a: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005DF59-7C8F-46B8-86D7-649FAE8579D4}" type="slidenum">
              <a:rPr lang="en-US"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latin typeface="Calibri"/>
              <a:ea typeface="+mn-ea"/>
            </a:endParaRPr>
          </a:p>
        </p:txBody>
      </p:sp>
      <p:pic>
        <p:nvPicPr>
          <p:cNvPr id="12" name="Picture 21" descr="cyber.jpg"/>
          <p:cNvPicPr>
            <a:picLocks noChangeAspect="1"/>
          </p:cNvPicPr>
          <p:nvPr/>
        </p:nvPicPr>
        <p:blipFill>
          <a:blip r:embed="rId13" cstate="print"/>
          <a:srcRect r="52750"/>
          <a:stretch>
            <a:fillRect/>
          </a:stretch>
        </p:blipFill>
        <p:spPr bwMode="auto">
          <a:xfrm>
            <a:off x="512763" y="6286500"/>
            <a:ext cx="24987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940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004A73"/>
        </a:buClr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004A73"/>
        </a:buClr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ea typeface="+mn-ea"/>
              </a:rPr>
              <a:t>©2011 EDUCAUSE. CC by-nc-nd</a:t>
            </a: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005DF59-7C8F-46B8-86D7-649FAE8579D4}" type="slidenum">
              <a:rPr lang="en-US"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latin typeface="Calibri"/>
              <a:ea typeface="+mn-ea"/>
            </a:endParaRPr>
          </a:p>
        </p:txBody>
      </p:sp>
      <p:pic>
        <p:nvPicPr>
          <p:cNvPr id="12" name="Picture 21" descr="cyber.jpg"/>
          <p:cNvPicPr>
            <a:picLocks noChangeAspect="1"/>
          </p:cNvPicPr>
          <p:nvPr/>
        </p:nvPicPr>
        <p:blipFill>
          <a:blip r:embed="rId13" cstate="print"/>
          <a:srcRect r="52750"/>
          <a:stretch>
            <a:fillRect/>
          </a:stretch>
        </p:blipFill>
        <p:spPr bwMode="auto">
          <a:xfrm>
            <a:off x="512763" y="6286500"/>
            <a:ext cx="24987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363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004A73"/>
        </a:buClr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004A73"/>
        </a:buClr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E33323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ahoma"/>
              <a:ea typeface="+mn-ea"/>
              <a:cs typeface="Arial"/>
            </a:endParaRPr>
          </a:p>
        </p:txBody>
      </p:sp>
      <p:sp>
        <p:nvSpPr>
          <p:cNvPr id="7659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ahoma"/>
              <a:ea typeface="+mn-ea"/>
              <a:cs typeface="Arial"/>
            </a:endParaRPr>
          </a:p>
        </p:txBody>
      </p:sp>
      <p:sp>
        <p:nvSpPr>
          <p:cNvPr id="7659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74D93098-EF03-4ED8-8F68-83A1CCA9F5A0}" type="slidenum">
              <a:rPr lang="en-US">
                <a:solidFill>
                  <a:srgbClr val="000000"/>
                </a:solidFill>
                <a:latin typeface="Tahoma"/>
                <a:ea typeface="+mn-ea"/>
                <a:cs typeface="Arial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ahoma"/>
              <a:ea typeface="+mn-ea"/>
              <a:cs typeface="Arial"/>
            </a:endParaRPr>
          </a:p>
        </p:txBody>
      </p:sp>
      <p:sp>
        <p:nvSpPr>
          <p:cNvPr id="765966" name="Rectangle 14"/>
          <p:cNvSpPr>
            <a:spLocks noChangeArrowheads="1"/>
          </p:cNvSpPr>
          <p:nvPr userDrawn="1"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Tahoma"/>
              <a:ea typeface="+mn-ea"/>
              <a:cs typeface="Arial"/>
            </a:endParaRPr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Tahoma"/>
              <a:ea typeface="+mn-ea"/>
              <a:cs typeface="Arial"/>
            </a:endParaRPr>
          </a:p>
        </p:txBody>
      </p:sp>
      <p:sp>
        <p:nvSpPr>
          <p:cNvPr id="19" name="Rectangle 9"/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Tahoma"/>
              <a:ea typeface="+mn-ea"/>
              <a:cs typeface="Arial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81800" y="63119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289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advClick="0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1722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8686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>
                <a:solidFill>
                  <a:srgbClr val="003A6E"/>
                </a:solidFill>
                <a:latin typeface="Times" charset="0"/>
              </a:rPr>
              <a:t>Gettysburg College</a:t>
            </a:r>
          </a:p>
          <a:p>
            <a:pPr algn="ctr"/>
            <a:endParaRPr lang="en-US" sz="4800" dirty="0">
              <a:solidFill>
                <a:srgbClr val="003A6E"/>
              </a:solidFill>
              <a:latin typeface="Times" charset="0"/>
            </a:endParaRPr>
          </a:p>
          <a:p>
            <a:pPr algn="ctr"/>
            <a:r>
              <a:rPr lang="en-US" sz="4800" dirty="0" smtClean="0">
                <a:solidFill>
                  <a:srgbClr val="003A6E"/>
                </a:solidFill>
                <a:latin typeface="Times" charset="0"/>
              </a:rPr>
              <a:t>External Reviews</a:t>
            </a:r>
            <a:endParaRPr lang="en-US" sz="4800" dirty="0">
              <a:solidFill>
                <a:srgbClr val="003A6E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6172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1</a:t>
            </a:fld>
            <a:r>
              <a:rPr lang="en-US" sz="1800" dirty="0" smtClean="0"/>
              <a:t> </a:t>
            </a:r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6251094"/>
            <a:ext cx="9144000" cy="606906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3246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6200" y="586547"/>
            <a:ext cx="8991600" cy="5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Next Steps</a:t>
            </a:r>
          </a:p>
          <a:p>
            <a:pPr algn="ctr"/>
            <a:endParaRPr lang="en-US" sz="1050" dirty="0"/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Address immediate items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3200" dirty="0" smtClean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Incorporate short term items into annual goals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3200" dirty="0" smtClean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Incorporate long term items into an</a:t>
            </a:r>
            <a:r>
              <a:rPr lang="en-US" sz="32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IT Master (Strategic) Plan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Time Frame: Fall 2013</a:t>
            </a:r>
          </a:p>
          <a:p>
            <a:pPr marL="1714500" lvl="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Socialize</a:t>
            </a:r>
          </a:p>
          <a:p>
            <a:pPr marL="1714500" lvl="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Receive feedback and buy-in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  <a:latin typeface="Courier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6336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10</a:t>
            </a:fld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931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6251094"/>
            <a:ext cx="9144000" cy="606906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3246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6200" y="533400"/>
            <a:ext cx="8991600" cy="474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Lessons Learned</a:t>
            </a:r>
          </a:p>
          <a:p>
            <a:pPr algn="ctr"/>
            <a:endParaRPr lang="en-US" sz="1050" dirty="0"/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Socialize review and essential questions more before review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Avoid Sleep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Good MISO results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Great Work done since 2005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Keep it in the family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Official reviews CLAC members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Non-CLAC member perspectives are critical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6336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11</a:t>
            </a:fld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027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6251094"/>
            <a:ext cx="9144000" cy="606906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3246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6200" y="533400"/>
            <a:ext cx="8991600" cy="474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Is There Another Model?</a:t>
            </a:r>
          </a:p>
          <a:p>
            <a:pPr algn="ctr"/>
            <a:endParaRPr lang="en-US" sz="1050" dirty="0"/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How can we receive the same information without the “process?”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How can we get the same perspectives and feedbacks as we do from “Strangers?”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 smtClean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  <a:latin typeface="Courier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6336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12</a:t>
            </a:fld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503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6251094"/>
            <a:ext cx="9144000" cy="606906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3246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0" y="2546233"/>
            <a:ext cx="8991600" cy="8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Tomorrow should be better than Today</a:t>
            </a:r>
          </a:p>
          <a:p>
            <a:pPr algn="ctr"/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6336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2</a:t>
            </a:fld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228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6251094"/>
            <a:ext cx="9144000" cy="606906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3246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6200" y="457200"/>
            <a:ext cx="8991600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Outline</a:t>
            </a:r>
          </a:p>
          <a:p>
            <a:pPr algn="ctr"/>
            <a:endParaRPr lang="en-US" sz="1050" dirty="0"/>
          </a:p>
          <a:p>
            <a:pPr marL="342900" indent="-342900">
              <a:buFont typeface="Arial"/>
              <a:buChar char="•"/>
            </a:pPr>
            <a:r>
              <a:rPr lang="en-US" sz="3600" dirty="0" smtClean="0"/>
              <a:t>The Reviews (</a:t>
            </a:r>
            <a:r>
              <a:rPr lang="en-US" sz="3600" dirty="0"/>
              <a:t>w</a:t>
            </a:r>
            <a:r>
              <a:rPr lang="en-US" sz="3600" dirty="0" smtClean="0"/>
              <a:t>hat we </a:t>
            </a:r>
            <a:r>
              <a:rPr lang="en-US" sz="3600" dirty="0"/>
              <a:t>d</a:t>
            </a:r>
            <a:r>
              <a:rPr lang="en-US" sz="3600" dirty="0" smtClean="0"/>
              <a:t>id)</a:t>
            </a:r>
          </a:p>
          <a:p>
            <a:pPr marL="342900" indent="-342900">
              <a:buFont typeface="Arial"/>
              <a:buChar char="•"/>
            </a:pPr>
            <a:endParaRPr lang="en-US" sz="3600" dirty="0" smtClean="0"/>
          </a:p>
          <a:p>
            <a:pPr marL="342900" indent="-342900">
              <a:buFont typeface="Arial"/>
              <a:buChar char="•"/>
            </a:pPr>
            <a:r>
              <a:rPr lang="en-US" sz="3600" dirty="0" smtClean="0"/>
              <a:t>Next Steps (what we need to do)</a:t>
            </a:r>
          </a:p>
          <a:p>
            <a:pPr marL="342900" indent="-342900">
              <a:buFont typeface="Arial"/>
              <a:buChar char="•"/>
            </a:pPr>
            <a:endParaRPr lang="en-US" sz="3600" dirty="0" smtClean="0"/>
          </a:p>
          <a:p>
            <a:pPr marL="342900" indent="-342900">
              <a:buFont typeface="Arial"/>
              <a:buChar char="•"/>
            </a:pPr>
            <a:r>
              <a:rPr lang="en-US" sz="3600" dirty="0" smtClean="0"/>
              <a:t>Lessons Learned 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(what we will never do again)</a:t>
            </a:r>
          </a:p>
          <a:p>
            <a:pPr marL="342900" indent="-342900">
              <a:buFont typeface="Arial"/>
              <a:buChar char="•"/>
            </a:pPr>
            <a:endParaRPr lang="en-US" sz="3600" dirty="0"/>
          </a:p>
          <a:p>
            <a:pPr marL="342900" indent="-342900">
              <a:buFont typeface="Arial"/>
              <a:buChar char="•"/>
            </a:pPr>
            <a:r>
              <a:rPr lang="en-US" sz="3600" dirty="0" smtClean="0"/>
              <a:t>Is there another model?</a:t>
            </a:r>
          </a:p>
          <a:p>
            <a:pPr lvl="4"/>
            <a:r>
              <a:rPr lang="en-US" sz="3600" dirty="0" smtClean="0"/>
              <a:t>(what we wish we could do)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6336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3</a:t>
            </a:fld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60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2484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04800" y="6172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4</a:t>
            </a:fld>
            <a:r>
              <a:rPr lang="en-US" sz="1800" dirty="0" smtClean="0"/>
              <a:t> 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10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0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6251094"/>
            <a:ext cx="9144000" cy="606906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3246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6200" y="533400"/>
            <a:ext cx="8991600" cy="523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Reviews</a:t>
            </a:r>
          </a:p>
          <a:p>
            <a:pPr algn="ctr"/>
            <a:endParaRPr lang="en-US" sz="1050" dirty="0"/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MISO Survey (Spring 2012 and Fall 2012)</a:t>
            </a:r>
            <a:endParaRPr lang="en-US" sz="3200" dirty="0">
              <a:latin typeface="Courier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Classroom Review (Fall 2012)</a:t>
            </a:r>
            <a:endParaRPr lang="en-US" sz="3200" dirty="0">
              <a:latin typeface="Courier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Wireless Review (Fall 2012)</a:t>
            </a:r>
            <a:endParaRPr lang="en-US" sz="3200" dirty="0">
              <a:latin typeface="Courier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Divisional Review (Spring 2013)</a:t>
            </a:r>
            <a:endParaRPr lang="en-US" sz="3200" dirty="0">
              <a:latin typeface="Courier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Academic Department Visits (Spring 2013)</a:t>
            </a:r>
            <a:endParaRPr lang="en-US" sz="3200" dirty="0">
              <a:latin typeface="Courier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Department of Instructional Technology and Training Review (Spring 2013)</a:t>
            </a:r>
            <a:endParaRPr lang="en-US" sz="3200" dirty="0">
              <a:latin typeface="Courier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Risk and Security Management Review (Spring 2013 and Summer 2013) </a:t>
            </a:r>
            <a:endParaRPr lang="en-US" sz="3200" dirty="0">
              <a:effectLst/>
              <a:latin typeface="Courier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6336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5</a:t>
            </a:fld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260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6251094"/>
            <a:ext cx="9144000" cy="606906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3246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6200" y="533400"/>
            <a:ext cx="8991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External Review Charge</a:t>
            </a:r>
            <a:endParaRPr lang="en-US" sz="2000" dirty="0"/>
          </a:p>
          <a:p>
            <a:pPr algn="ctr"/>
            <a:r>
              <a:rPr lang="en-US" b="1" dirty="0"/>
              <a:t>Preparing IT to Support a 21</a:t>
            </a:r>
            <a:r>
              <a:rPr lang="en-US" b="1" baseline="30000" dirty="0"/>
              <a:t>st</a:t>
            </a:r>
            <a:r>
              <a:rPr lang="en-US" b="1" dirty="0"/>
              <a:t> Century Liberal Arts Institution</a:t>
            </a:r>
            <a:endParaRPr lang="en-US" sz="2000" dirty="0"/>
          </a:p>
          <a:p>
            <a:pPr algn="ctr"/>
            <a:r>
              <a:rPr lang="en-US" b="1" dirty="0"/>
              <a:t>A Three to Five Year Outlook</a:t>
            </a:r>
            <a:endParaRPr lang="en-US" sz="2000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Essential Questions</a:t>
            </a:r>
            <a:endParaRPr lang="en-US" sz="2000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Instructional Technology and Training</a:t>
            </a:r>
            <a:r>
              <a:rPr lang="en-US" dirty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What skill sets and instructional support will be needed by IT members, faculty, and students for blended learning?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Infrastructure and Technology Devices</a:t>
            </a: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What strategies and investments should IT be considering for infrastructure and devices to leverage 21</a:t>
            </a:r>
            <a:r>
              <a:rPr lang="en-US" baseline="30000" dirty="0"/>
              <a:t>st</a:t>
            </a:r>
            <a:r>
              <a:rPr lang="en-US" dirty="0"/>
              <a:t> Century technologies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6336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6</a:t>
            </a:fld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2439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6251094"/>
            <a:ext cx="9144000" cy="606906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3246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6200" y="533400"/>
            <a:ext cx="8991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b="1" dirty="0" smtClean="0"/>
              <a:t>Enterprise </a:t>
            </a:r>
            <a:r>
              <a:rPr lang="en-US" b="1" dirty="0"/>
              <a:t>Applications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Data</a:t>
            </a: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What best practices are available that Gettysburg College should investigate in the fields of business intelligence and data analytics?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Mobility</a:t>
            </a: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What enterprise information does and will the campus need on a device?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How can IT address those needs: Home-grown apps, Vender user groups, Other methods?</a:t>
            </a:r>
          </a:p>
          <a:p>
            <a:r>
              <a:rPr lang="en-US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6336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7</a:t>
            </a:fld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321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6251094"/>
            <a:ext cx="9144000" cy="606906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3246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6200" y="533400"/>
            <a:ext cx="8991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Funding </a:t>
            </a: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What open source technologies, cloud-based technologies, strategic partnerships will provide opportunities for budget relief?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What messages should IT continue to share with the campus around IT budgeting?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Current Information Services </a:t>
            </a: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Are there unrealized efficiencies that are available with IT’s consolidation in the West Building?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Have there been unintended consequences from the consolidation that need to be addressed?</a:t>
            </a:r>
          </a:p>
          <a:p>
            <a:r>
              <a:rPr lang="en-US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6336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8</a:t>
            </a:fld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047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6251094"/>
            <a:ext cx="9144000" cy="606906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324600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6200" y="533400"/>
            <a:ext cx="8991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 </a:t>
            </a:r>
            <a:r>
              <a:rPr lang="en-US" sz="3600" b="1" dirty="0" smtClean="0"/>
              <a:t>Resources </a:t>
            </a:r>
            <a:r>
              <a:rPr lang="en-US" sz="3600" b="1" dirty="0"/>
              <a:t>to </a:t>
            </a:r>
            <a:r>
              <a:rPr lang="en-US" sz="3600" b="1" dirty="0" smtClean="0"/>
              <a:t>Send</a:t>
            </a:r>
            <a:endParaRPr lang="en-US" sz="3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/>
              <a:t>Review from 2005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/>
              <a:t>IT Organization Chart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/>
              <a:t>Annual Reports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/>
              <a:t>Facts and Figures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/>
              <a:t>KPIs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/>
              <a:t>College Strategic Plan Update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/>
              <a:t>MISO Survey results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Classroom reviews </a:t>
            </a:r>
            <a:r>
              <a:rPr lang="en-US" sz="3200" dirty="0"/>
              <a:t>from 2005 and </a:t>
            </a:r>
            <a:r>
              <a:rPr lang="en-US" sz="3200" dirty="0" smtClean="0"/>
              <a:t>2012</a:t>
            </a:r>
            <a:endParaRPr lang="en-US" sz="3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/>
              <a:t>IT Trustee Committee Charter and Yearly Lesson Plan</a:t>
            </a:r>
          </a:p>
          <a:p>
            <a:r>
              <a:rPr lang="en-US" dirty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6336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EF169A1-14A7-471E-992B-DF374FD828D0}" type="slidenum">
              <a:rPr lang="en-US" sz="1800" smtClean="0">
                <a:solidFill>
                  <a:srgbClr val="DE6225"/>
                </a:solidFill>
              </a:rPr>
              <a:pPr/>
              <a:t>9</a:t>
            </a:fld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42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ECAR Slide Deck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A32638"/>
      </a:accent1>
      <a:accent2>
        <a:srgbClr val="B5CC8E"/>
      </a:accent2>
      <a:accent3>
        <a:srgbClr val="004F6D"/>
      </a:accent3>
      <a:accent4>
        <a:srgbClr val="C1A875"/>
      </a:accent4>
      <a:accent5>
        <a:srgbClr val="547730"/>
      </a:accent5>
      <a:accent6>
        <a:srgbClr val="75AA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ECAR Slide Deck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A32638"/>
      </a:accent1>
      <a:accent2>
        <a:srgbClr val="B5CC8E"/>
      </a:accent2>
      <a:accent3>
        <a:srgbClr val="004F6D"/>
      </a:accent3>
      <a:accent4>
        <a:srgbClr val="C1A875"/>
      </a:accent4>
      <a:accent5>
        <a:srgbClr val="547730"/>
      </a:accent5>
      <a:accent6>
        <a:srgbClr val="75AA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ECAR Slide Deck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A32638"/>
      </a:accent1>
      <a:accent2>
        <a:srgbClr val="B5CC8E"/>
      </a:accent2>
      <a:accent3>
        <a:srgbClr val="004F6D"/>
      </a:accent3>
      <a:accent4>
        <a:srgbClr val="C1A875"/>
      </a:accent4>
      <a:accent5>
        <a:srgbClr val="547730"/>
      </a:accent5>
      <a:accent6>
        <a:srgbClr val="75AA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ECAR Slide Deck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A32638"/>
      </a:accent1>
      <a:accent2>
        <a:srgbClr val="B5CC8E"/>
      </a:accent2>
      <a:accent3>
        <a:srgbClr val="004F6D"/>
      </a:accent3>
      <a:accent4>
        <a:srgbClr val="C1A875"/>
      </a:accent4>
      <a:accent5>
        <a:srgbClr val="547730"/>
      </a:accent5>
      <a:accent6>
        <a:srgbClr val="75AA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ffice Theme">
  <a:themeElements>
    <a:clrScheme name="ECAR Slide Deck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A32638"/>
      </a:accent1>
      <a:accent2>
        <a:srgbClr val="B5CC8E"/>
      </a:accent2>
      <a:accent3>
        <a:srgbClr val="004F6D"/>
      </a:accent3>
      <a:accent4>
        <a:srgbClr val="C1A875"/>
      </a:accent4>
      <a:accent5>
        <a:srgbClr val="547730"/>
      </a:accent5>
      <a:accent6>
        <a:srgbClr val="75AA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6785</TotalTime>
  <Words>246</Words>
  <Application>Microsoft Office PowerPoint</Application>
  <PresentationFormat>On-screen Show (4:3)</PresentationFormat>
  <Paragraphs>112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8" baseType="lpstr">
      <vt:lpstr>MS Mincho</vt:lpstr>
      <vt:lpstr>ＭＳ Ｐゴシック</vt:lpstr>
      <vt:lpstr>Arial</vt:lpstr>
      <vt:lpstr>Calibri</vt:lpstr>
      <vt:lpstr>Courier</vt:lpstr>
      <vt:lpstr>Tahoma</vt:lpstr>
      <vt:lpstr>Times</vt:lpstr>
      <vt:lpstr>Times New Roman</vt:lpstr>
      <vt:lpstr>Wingdings</vt:lpstr>
      <vt:lpstr>Blank Presentation</vt:lpstr>
      <vt:lpstr>1_Office Theme</vt:lpstr>
      <vt:lpstr>2_Office Theme</vt:lpstr>
      <vt:lpstr>3_Office Theme</vt:lpstr>
      <vt:lpstr>4_Office Theme</vt:lpstr>
      <vt:lpstr>5_Office Theme</vt:lpstr>
      <vt:lpstr>Blends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Gettysburg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Gettysburg College</dc:creator>
  <cp:lastModifiedBy>Rod Tosten</cp:lastModifiedBy>
  <cp:revision>272</cp:revision>
  <cp:lastPrinted>2006-02-13T18:59:54Z</cp:lastPrinted>
  <dcterms:created xsi:type="dcterms:W3CDTF">2010-08-04T13:12:42Z</dcterms:created>
  <dcterms:modified xsi:type="dcterms:W3CDTF">2013-07-23T16:50:46Z</dcterms:modified>
</cp:coreProperties>
</file>