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notesSlides/notesSlide6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9.bin" ContentType="application/vnd.openxmlformats-officedocument.oleObject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257" r:id="rId4"/>
    <p:sldId id="258" r:id="rId5"/>
    <p:sldId id="259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1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3FF"/>
    <a:srgbClr val="54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7" d="100"/>
          <a:sy n="177" d="100"/>
        </p:scale>
        <p:origin x="-1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165872-4C0E-F045-B30C-04DB371F0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5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68288F2-C31D-F648-B820-08AF0A87A80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B7A71088-7807-2E48-ADBB-00CBC8B6ED58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FD1344CD-95F9-574E-B3E5-7B9E2962694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33BB25C0-F39A-8049-A444-687E9DFD1606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F1D319C6-E353-3346-8C86-ABD2B5187FD1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Esp, with diffusive work, consider macro (gibbs) and micro energy states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06F72FC-EF0D-5D48-863E-411EF090D396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Although it does not matter here, note the importance of expressing everything in molar units. This is because R is expressed as energy per mol per K.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If you make the mathematical or conceptual error of, for example, using mM (1, 10, and 3) you will get k=3.33. In this problem, it does not matter if you do the same thing for K since in the ratio, units cancel out due to the identical mathematical  formulation of K and q  -- but in other problems, this will cause a huge problem.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44B807-8C77-9646-9BC9-5F16129D7FD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C9C050A-628D-B94C-AB36-AE16D4F8C31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CE0A455-CDFE-F24D-B0B6-61BFD76F2AE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07FF496-EE29-F64E-B2C9-CF1C0D0721B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2C849A7-7937-DE4A-A2CD-09865CBC503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02B5E6E0-9499-A54E-89E0-55FEE121F22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E6033523-BEC8-0140-B061-D1D8FD423A5F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259C84B7-28B9-9E44-BAA0-BF580061CBBC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24E69BDC-C8E8-7842-93B0-656C11ADC5C3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F3E82-49AC-8443-B924-4AD0B6FDB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1790-4186-C24A-BBFB-0A99FC69F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2D6F-9E64-8C44-BA44-39327DC6B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A179-74C5-BC4D-B27B-F8036B0E2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3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676F4-72E2-4E46-8050-D88EAB3EA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9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0B18-B8BF-8445-88D0-F9D507C1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7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59F5-A05A-A848-931A-D61F2CD6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4146-0B1B-ED4A-9087-84465FCB9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6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F4FE-E299-F54E-BC32-BAAE3028B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131D6-5FBB-9D42-937E-6BDED2F82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EEFE-6746-F645-875D-9058A524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8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DD3FF"/>
            </a:gs>
            <a:gs pos="50000">
              <a:schemeClr val="bg1"/>
            </a:gs>
            <a:gs pos="100000">
              <a:srgbClr val="CDD3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halkboard" pitchFamily="-65" charset="0"/>
          <a:ea typeface="ＭＳ Ｐゴシック" pitchFamily="-65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halkboard" pitchFamily="-65" charset="0"/>
          <a:ea typeface="ＭＳ Ｐゴシック" pitchFamily="-65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halkboard" pitchFamily="-65" charset="0"/>
          <a:ea typeface="ＭＳ Ｐゴシック" pitchFamily="-65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halkboard" pitchFamily="-65" charset="0"/>
          <a:ea typeface="ＭＳ Ｐゴシック" pitchFamily="-65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6" Type="http://schemas.openxmlformats.org/officeDocument/2006/relationships/image" Target="../media/image4.emf"/><Relationship Id="rId7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charset="0"/>
              </a:rPr>
              <a:t>Bioenergetics -- General Principles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52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Biological entities obey the laws of thermodynamics.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3200" y="3276600"/>
            <a:ext cx="871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Accordingly, they can be viewed as systems that use energy transformations to perform various types of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441325" y="2803525"/>
            <a:ext cx="85502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Calibri"/>
                <a:cs typeface="Calibri"/>
              </a:rPr>
              <a:t>Since, by definition, a system at equilibrium can do no work, then </a:t>
            </a:r>
          </a:p>
          <a:p>
            <a:r>
              <a:rPr lang="en-US" sz="2000" b="1">
                <a:latin typeface="Calibri"/>
                <a:cs typeface="Calibri"/>
              </a:rPr>
              <a:t>any system displaced from equilibrium can do work in either the</a:t>
            </a:r>
          </a:p>
          <a:p>
            <a:r>
              <a:rPr lang="en-US" sz="2000" b="1">
                <a:latin typeface="Calibri"/>
                <a:cs typeface="Calibri"/>
              </a:rPr>
              <a:t>forward or reverse direction (depending on the direction of </a:t>
            </a:r>
          </a:p>
          <a:p>
            <a:r>
              <a:rPr lang="en-US" sz="2000" b="1">
                <a:latin typeface="Calibri"/>
                <a:cs typeface="Calibri"/>
              </a:rPr>
              <a:t>displacement from equilibrium.) </a:t>
            </a:r>
          </a:p>
          <a:p>
            <a:r>
              <a:rPr lang="en-US" sz="2000" b="1">
                <a:latin typeface="Calibri"/>
                <a:cs typeface="Calibri"/>
              </a:rPr>
              <a:t>Thus:</a:t>
            </a:r>
          </a:p>
        </p:txBody>
      </p:sp>
      <p:sp>
        <p:nvSpPr>
          <p:cNvPr id="3277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257800" y="228600"/>
            <a:ext cx="3657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  <a:ea typeface="ＭＳ Ｐゴシック" charset="0"/>
              </a:rPr>
              <a:t>Continued</a:t>
            </a:r>
          </a:p>
        </p:txBody>
      </p:sp>
      <p:grpSp>
        <p:nvGrpSpPr>
          <p:cNvPr id="32771" name="Group 12"/>
          <p:cNvGrpSpPr>
            <a:grpSpLocks/>
          </p:cNvGrpSpPr>
          <p:nvPr/>
        </p:nvGrpSpPr>
        <p:grpSpPr bwMode="auto">
          <a:xfrm>
            <a:off x="669925" y="365125"/>
            <a:ext cx="4283075" cy="1828800"/>
            <a:chOff x="422" y="230"/>
            <a:chExt cx="2698" cy="1152"/>
          </a:xfrm>
        </p:grpSpPr>
        <p:sp>
          <p:nvSpPr>
            <p:cNvPr id="32776" name="Text Box 2"/>
            <p:cNvSpPr txBox="1">
              <a:spLocks noChangeArrowheads="1"/>
            </p:cNvSpPr>
            <p:nvPr/>
          </p:nvSpPr>
          <p:spPr bwMode="auto">
            <a:xfrm>
              <a:off x="422" y="230"/>
              <a:ext cx="2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b="1" dirty="0">
                  <a:latin typeface="Calibri"/>
                  <a:cs typeface="Calibri"/>
                </a:rPr>
                <a:t>At equilibrium we say that:</a:t>
              </a:r>
            </a:p>
          </p:txBody>
        </p:sp>
        <p:pic>
          <p:nvPicPr>
            <p:cNvPr id="35851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20"/>
              <a:ext cx="2496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2772" name="Group 15"/>
          <p:cNvGrpSpPr>
            <a:grpSpLocks/>
          </p:cNvGrpSpPr>
          <p:nvPr/>
        </p:nvGrpSpPr>
        <p:grpSpPr bwMode="auto">
          <a:xfrm>
            <a:off x="838200" y="4876800"/>
            <a:ext cx="7086600" cy="952500"/>
            <a:chOff x="528" y="3072"/>
            <a:chExt cx="4464" cy="600"/>
          </a:xfrm>
        </p:grpSpPr>
        <p:sp>
          <p:nvSpPr>
            <p:cNvPr id="32773" name="Text Box 6"/>
            <p:cNvSpPr txBox="1">
              <a:spLocks noChangeArrowheads="1"/>
            </p:cNvSpPr>
            <p:nvPr/>
          </p:nvSpPr>
          <p:spPr bwMode="auto">
            <a:xfrm>
              <a:off x="2438" y="3206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FF6600"/>
                  </a:solidFill>
                  <a:latin typeface="Comic Sans MS" charset="0"/>
                  <a:cs typeface="Comic Sans MS" charset="0"/>
                </a:rPr>
                <a:t>or: </a:t>
              </a:r>
            </a:p>
          </p:txBody>
        </p:sp>
        <p:pic>
          <p:nvPicPr>
            <p:cNvPr id="35853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3072"/>
              <a:ext cx="163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5854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072"/>
              <a:ext cx="2064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55320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  <a:ea typeface="ＭＳ Ｐゴシック" charset="0"/>
              </a:rPr>
              <a:t>Chemical Free Energy Plot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  <a:ea typeface="ＭＳ Ｐゴシック" charset="0"/>
              </a:rPr>
              <a:t>Absolute Value of </a:t>
            </a:r>
            <a:r>
              <a:rPr lang="en-US" dirty="0">
                <a:solidFill>
                  <a:schemeClr val="folHlink"/>
                </a:solidFill>
                <a:ea typeface="ＭＳ Ｐゴシック" charset="0"/>
                <a:sym typeface="Symbol" charset="0"/>
              </a:rPr>
              <a:t>Δ</a:t>
            </a:r>
            <a:r>
              <a:rPr lang="en-US" dirty="0">
                <a:solidFill>
                  <a:schemeClr val="folHlink"/>
                </a:solidFill>
                <a:ea typeface="ＭＳ Ｐゴシック" charset="0"/>
              </a:rPr>
              <a:t>G</a:t>
            </a:r>
          </a:p>
        </p:txBody>
      </p:sp>
      <p:pic>
        <p:nvPicPr>
          <p:cNvPr id="36866" name="Picture 3" descr="q_abs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583363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Review Questions</a:t>
            </a: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What are diffusive, electrical and chemical work?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784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Calibri"/>
                <a:cs typeface="Calibri"/>
              </a:rPr>
              <a:t>How could diffusing ions be used to drive some other process?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Calibri"/>
                <a:cs typeface="Calibri"/>
              </a:rPr>
              <a:t>What would be examples of the coupler?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Object 2"/>
          <p:cNvGraphicFramePr>
            <a:graphicFrameLocks noChangeAspect="1"/>
          </p:cNvGraphicFramePr>
          <p:nvPr/>
        </p:nvGraphicFramePr>
        <p:xfrm>
          <a:off x="381000" y="2438400"/>
          <a:ext cx="85344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4" imgW="3035300" imgH="1295400" progId="Equation.3">
                  <p:embed/>
                </p:oleObj>
              </mc:Choice>
              <mc:Fallback>
                <p:oleObj name="Equation" r:id="rId4" imgW="3035300" imgH="1295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38400"/>
                        <a:ext cx="85344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  <a:ea typeface="ＭＳ Ｐゴシック" charset="0"/>
              </a:rPr>
              <a:t>ATP  Free Energy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915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folHlink"/>
                </a:solidFill>
                <a:ea typeface="ＭＳ Ｐゴシック" charset="0"/>
              </a:rPr>
              <a:t>Another Round of Review Questions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1. Why do cells maintain concentrations of the members of the ATP system so far from equilibrium?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32004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2. What does being an open system have to do with your answer to question #1?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267200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3. Can individual reactions in an otherwise open, dynamic system come to </a:t>
            </a:r>
            <a:r>
              <a:rPr lang="en-US" i="1" dirty="0" err="1">
                <a:latin typeface="Calibri"/>
                <a:cs typeface="Calibri"/>
              </a:rPr>
              <a:t>K</a:t>
            </a:r>
            <a:r>
              <a:rPr lang="en-US" baseline="-25000" dirty="0" err="1">
                <a:latin typeface="Calibri"/>
                <a:cs typeface="Calibri"/>
              </a:rPr>
              <a:t>eq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Gibbs Free Energy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Useful for predicting whether or not a process is spontaneous.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Calibri"/>
                <a:cs typeface="Calibri"/>
              </a:rPr>
              <a:t>Total Energy Change = Macroscopic + Microscopic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1242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Total -- in constant temp/pressure, measured with </a:t>
            </a:r>
            <a:r>
              <a:rPr lang="en-US" sz="2000" i="1">
                <a:latin typeface="Calibri"/>
                <a:cs typeface="Calibri"/>
              </a:rPr>
              <a:t>E</a:t>
            </a:r>
            <a:r>
              <a:rPr lang="en-US" sz="2000">
                <a:latin typeface="Calibri"/>
                <a:cs typeface="Calibri"/>
              </a:rPr>
              <a:t> (enthalpy)</a:t>
            </a:r>
          </a:p>
          <a:p>
            <a:pPr>
              <a:spcBef>
                <a:spcPct val="50000"/>
              </a:spcBef>
            </a:pPr>
            <a:r>
              <a:rPr lang="en-US" sz="2000" u="sng">
                <a:latin typeface="Calibri"/>
                <a:cs typeface="Calibri"/>
              </a:rPr>
              <a:t>Macroscopic</a:t>
            </a:r>
            <a:r>
              <a:rPr lang="en-US" sz="2000">
                <a:latin typeface="Calibri"/>
                <a:cs typeface="Calibri"/>
              </a:rPr>
              <a:t> -- energy associated with change in the macroscopic state of matter</a:t>
            </a:r>
          </a:p>
          <a:p>
            <a:pPr>
              <a:spcBef>
                <a:spcPct val="50000"/>
              </a:spcBef>
            </a:pPr>
            <a:r>
              <a:rPr lang="en-US" sz="2000" u="sng">
                <a:latin typeface="Calibri"/>
                <a:cs typeface="Calibri"/>
              </a:rPr>
              <a:t>Microscopic</a:t>
            </a:r>
            <a:r>
              <a:rPr lang="en-US" sz="2000">
                <a:latin typeface="Calibri"/>
                <a:cs typeface="Calibri"/>
              </a:rPr>
              <a:t> -- change in entropy of system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3962400" y="4953000"/>
          <a:ext cx="22098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4" imgW="1016000" imgH="596900" progId="Equation.3">
                  <p:embed/>
                </p:oleObj>
              </mc:Choice>
              <mc:Fallback>
                <p:oleObj name="Equation" r:id="rId4" imgW="1016000" imgH="596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53000"/>
                        <a:ext cx="22098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Object 2"/>
          <p:cNvGraphicFramePr>
            <a:graphicFrameLocks noChangeAspect="1"/>
          </p:cNvGraphicFramePr>
          <p:nvPr/>
        </p:nvGraphicFramePr>
        <p:xfrm>
          <a:off x="1219200" y="3592513"/>
          <a:ext cx="7162800" cy="326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Document" r:id="rId4" imgW="4038600" imgH="1841500" progId="Word.Document.8">
                  <p:embed/>
                </p:oleObj>
              </mc:Choice>
              <mc:Fallback>
                <p:oleObj name="Document" r:id="rId4" imgW="4038600" imgH="1841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92513"/>
                        <a:ext cx="7162800" cy="326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684076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latin typeface="Calibri"/>
                <a:cs typeface="Calibri"/>
              </a:rPr>
              <a:t>How do energy transformation processes work?</a:t>
            </a:r>
          </a:p>
          <a:p>
            <a:r>
              <a:rPr lang="en-US" sz="2000">
                <a:latin typeface="Calibri"/>
                <a:cs typeface="Calibri"/>
              </a:rPr>
              <a:t>Proteins as coupling agents -- devices that link spontaneous and </a:t>
            </a:r>
          </a:p>
          <a:p>
            <a:r>
              <a:rPr lang="en-US" sz="2000">
                <a:latin typeface="Calibri"/>
                <a:cs typeface="Calibri"/>
              </a:rPr>
              <a:t>  non-spontaneous processes.</a:t>
            </a:r>
          </a:p>
          <a:p>
            <a:endParaRPr lang="en-US" sz="2000">
              <a:latin typeface="Calibri"/>
              <a:cs typeface="Calibri"/>
            </a:endParaRPr>
          </a:p>
          <a:p>
            <a:r>
              <a:rPr lang="en-US" sz="2000">
                <a:latin typeface="Calibri"/>
                <a:cs typeface="Calibri"/>
              </a:rPr>
              <a:t>A mechanical example (and model):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924800" cy="6096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ＭＳ Ｐゴシック" charset="0"/>
              </a:rPr>
              <a:t>Energy Transformations and Coupling Agents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2"/>
          <p:cNvGraphicFramePr>
            <a:graphicFrameLocks noChangeAspect="1"/>
          </p:cNvGraphicFramePr>
          <p:nvPr/>
        </p:nvGraphicFramePr>
        <p:xfrm>
          <a:off x="0" y="1514475"/>
          <a:ext cx="8686800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Document" r:id="rId4" imgW="4267200" imgH="2324100" progId="Word.Document.8">
                  <p:embed/>
                </p:oleObj>
              </mc:Choice>
              <mc:Fallback>
                <p:oleObj name="Document" r:id="rId4" imgW="4267200" imgH="2324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14475"/>
                        <a:ext cx="8686800" cy="473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419600" y="228600"/>
            <a:ext cx="44958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</a:rPr>
              <a:t>Coupling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1000" y="2590800"/>
            <a:ext cx="7409826" cy="3621088"/>
            <a:chOff x="381000" y="2590800"/>
            <a:chExt cx="7410276" cy="3621088"/>
          </a:xfrm>
        </p:grpSpPr>
        <p:sp>
          <p:nvSpPr>
            <p:cNvPr id="22534" name="Text Box 3"/>
            <p:cNvSpPr txBox="1">
              <a:spLocks noChangeArrowheads="1"/>
            </p:cNvSpPr>
            <p:nvPr/>
          </p:nvSpPr>
          <p:spPr bwMode="auto">
            <a:xfrm>
              <a:off x="381000" y="2590800"/>
              <a:ext cx="741027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i="1">
                  <a:solidFill>
                    <a:srgbClr val="FF0000"/>
                  </a:solidFill>
                  <a:latin typeface="Calibri"/>
                  <a:cs typeface="Calibri"/>
                </a:rPr>
                <a:t>In the previous example, if we considered the energy available on the </a:t>
              </a:r>
            </a:p>
            <a:p>
              <a:r>
                <a:rPr lang="en-US" sz="2000" i="1">
                  <a:solidFill>
                    <a:srgbClr val="FF0000"/>
                  </a:solidFill>
                  <a:latin typeface="Calibri"/>
                  <a:cs typeface="Calibri"/>
                </a:rPr>
                <a:t>right lever arm as the energy used to move the load on the left, then</a:t>
              </a:r>
            </a:p>
            <a:p>
              <a:r>
                <a:rPr lang="en-US" sz="2000" i="1">
                  <a:solidFill>
                    <a:srgbClr val="FF0000"/>
                  </a:solidFill>
                  <a:latin typeface="Calibri"/>
                  <a:cs typeface="Calibri"/>
                </a:rPr>
                <a:t>the efficiency of this process was:</a:t>
              </a:r>
            </a:p>
          </p:txBody>
        </p:sp>
        <p:graphicFrame>
          <p:nvGraphicFramePr>
            <p:cNvPr id="22535" name="Object 2"/>
            <p:cNvGraphicFramePr>
              <a:graphicFrameLocks noChangeAspect="1"/>
            </p:cNvGraphicFramePr>
            <p:nvPr/>
          </p:nvGraphicFramePr>
          <p:xfrm>
            <a:off x="457200" y="3886200"/>
            <a:ext cx="4267200" cy="2325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6" name="Document" r:id="rId4" imgW="4267200" imgH="2324100" progId="Word.Document.8">
                    <p:embed/>
                  </p:oleObj>
                </mc:Choice>
                <mc:Fallback>
                  <p:oleObj name="Document" r:id="rId4" imgW="4267200" imgH="2324100" progId="Word.Document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3886200"/>
                          <a:ext cx="4267200" cy="2325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0010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34544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715000" y="5029200"/>
            <a:ext cx="26757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 i="1" dirty="0">
                <a:solidFill>
                  <a:srgbClr val="3366FF"/>
                </a:solidFill>
                <a:latin typeface="Calibri"/>
                <a:cs typeface="Calibri"/>
              </a:rPr>
              <a:t>In this case, 50% of the</a:t>
            </a:r>
          </a:p>
          <a:p>
            <a:r>
              <a:rPr lang="en-US" sz="2000" b="1" i="1" dirty="0">
                <a:solidFill>
                  <a:srgbClr val="3366FF"/>
                </a:solidFill>
                <a:latin typeface="Calibri"/>
                <a:cs typeface="Calibri"/>
              </a:rPr>
              <a:t>available energy was</a:t>
            </a:r>
          </a:p>
          <a:p>
            <a:r>
              <a:rPr lang="en-US" sz="2000" b="1" i="1" dirty="0">
                <a:solidFill>
                  <a:srgbClr val="3366FF"/>
                </a:solidFill>
                <a:latin typeface="Calibri"/>
                <a:cs typeface="Calibri"/>
              </a:rPr>
              <a:t>conserved and the rest</a:t>
            </a:r>
          </a:p>
          <a:p>
            <a:r>
              <a:rPr lang="en-US" sz="2000" b="1" i="1" dirty="0">
                <a:solidFill>
                  <a:srgbClr val="3366FF"/>
                </a:solidFill>
                <a:latin typeface="Calibri"/>
                <a:cs typeface="Calibri"/>
              </a:rPr>
              <a:t>was lost.</a:t>
            </a:r>
            <a:endParaRPr lang="en-US" sz="2000" i="1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2253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6400800" cy="6858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ea typeface="ＭＳ Ｐゴシック" charset="0"/>
              </a:rPr>
              <a:t>The Concept of Efficiency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Free Energy Equations</a:t>
            </a:r>
          </a:p>
        </p:txBody>
      </p: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365125" y="2282825"/>
            <a:ext cx="8169275" cy="701675"/>
            <a:chOff x="365125" y="2282825"/>
            <a:chExt cx="8169275" cy="701537"/>
          </a:xfrm>
        </p:grpSpPr>
        <p:sp>
          <p:nvSpPr>
            <p:cNvPr id="24589" name="Text Box 4"/>
            <p:cNvSpPr txBox="1">
              <a:spLocks noChangeArrowheads="1"/>
            </p:cNvSpPr>
            <p:nvPr/>
          </p:nvSpPr>
          <p:spPr bwMode="auto">
            <a:xfrm>
              <a:off x="365125" y="2282825"/>
              <a:ext cx="8169275" cy="70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alibri"/>
                  <a:cs typeface="Calibri"/>
                </a:rPr>
                <a:t>Free Energy </a:t>
              </a:r>
              <a:r>
                <a:rPr lang="en-US" sz="2000" dirty="0" smtClean="0">
                  <a:latin typeface="Calibri"/>
                  <a:cs typeface="Calibri"/>
                </a:rPr>
                <a:t>(       ) </a:t>
              </a:r>
              <a:r>
                <a:rPr lang="en-US" sz="2000" dirty="0">
                  <a:latin typeface="Calibri"/>
                  <a:cs typeface="Calibri"/>
                </a:rPr>
                <a:t>= Energy available for work, i.e., the work done in going to equilibrium</a:t>
              </a:r>
            </a:p>
          </p:txBody>
        </p:sp>
        <p:graphicFrame>
          <p:nvGraphicFramePr>
            <p:cNvPr id="2459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8877214"/>
                </p:ext>
              </p:extLst>
            </p:nvPr>
          </p:nvGraphicFramePr>
          <p:xfrm>
            <a:off x="1752600" y="2362184"/>
            <a:ext cx="383884" cy="222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8" name="Equation" r:id="rId4" imgW="241300" imgH="139700" progId="Equation.DSMT4">
                    <p:embed/>
                  </p:oleObj>
                </mc:Choice>
                <mc:Fallback>
                  <p:oleObj name="Equation" r:id="rId4" imgW="241300" imgH="1397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2362184"/>
                          <a:ext cx="383884" cy="222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79" name="Group 11"/>
          <p:cNvGrpSpPr>
            <a:grpSpLocks/>
          </p:cNvGrpSpPr>
          <p:nvPr/>
        </p:nvGrpSpPr>
        <p:grpSpPr bwMode="auto">
          <a:xfrm>
            <a:off x="152400" y="3352800"/>
            <a:ext cx="7410452" cy="1631216"/>
            <a:chOff x="381000" y="3352800"/>
            <a:chExt cx="7410340" cy="1630482"/>
          </a:xfrm>
        </p:grpSpPr>
        <p:sp>
          <p:nvSpPr>
            <p:cNvPr id="24587" name="Text Box 3"/>
            <p:cNvSpPr txBox="1">
              <a:spLocks noChangeArrowheads="1"/>
            </p:cNvSpPr>
            <p:nvPr/>
          </p:nvSpPr>
          <p:spPr bwMode="auto">
            <a:xfrm>
              <a:off x="381000" y="3352800"/>
              <a:ext cx="7410340" cy="163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alibri"/>
                  <a:cs typeface="Calibri"/>
                </a:rPr>
                <a:t>General Form:</a:t>
              </a:r>
            </a:p>
            <a:p>
              <a:endParaRPr lang="en-US" sz="2000" dirty="0">
                <a:latin typeface="Calibri"/>
                <a:cs typeface="Calibri"/>
              </a:endParaRPr>
            </a:p>
            <a:p>
              <a:r>
                <a:rPr lang="en-US" sz="2000" dirty="0">
                  <a:latin typeface="Calibri"/>
                  <a:cs typeface="Calibri"/>
                </a:rPr>
                <a:t>         =  </a:t>
              </a:r>
              <a:r>
                <a:rPr lang="en-US" sz="2000" b="1" dirty="0">
                  <a:solidFill>
                    <a:srgbClr val="FF0000"/>
                  </a:solidFill>
                  <a:latin typeface="Calibri"/>
                  <a:cs typeface="Calibri"/>
                </a:rPr>
                <a:t># units involved </a:t>
              </a:r>
              <a:r>
                <a:rPr lang="en-US" sz="2000" dirty="0">
                  <a:latin typeface="Calibri"/>
                  <a:cs typeface="Calibri"/>
                </a:rPr>
                <a:t>* </a:t>
              </a:r>
              <a:r>
                <a:rPr lang="en-US" sz="2000" b="1" dirty="0">
                  <a:solidFill>
                    <a:srgbClr val="0000FF"/>
                  </a:solidFill>
                  <a:latin typeface="Calibri"/>
                  <a:cs typeface="Calibri"/>
                </a:rPr>
                <a:t>a measure of useful energy (work) per </a:t>
              </a:r>
              <a:r>
                <a:rPr lang="en-US" sz="2000" dirty="0">
                  <a:latin typeface="Calibri"/>
                  <a:cs typeface="Calibri"/>
                </a:rPr>
                <a:t>unit</a:t>
              </a:r>
            </a:p>
            <a:p>
              <a:endParaRPr lang="en-US" sz="2000" dirty="0">
                <a:latin typeface="Calibri"/>
                <a:cs typeface="Calibri"/>
              </a:endParaRPr>
            </a:p>
            <a:p>
              <a:r>
                <a:rPr lang="en-US" sz="2000" dirty="0">
                  <a:latin typeface="Calibri"/>
                  <a:cs typeface="Calibri"/>
                </a:rPr>
                <a:t>Simple diffusion as an example: </a:t>
              </a:r>
            </a:p>
          </p:txBody>
        </p:sp>
        <p:graphicFrame>
          <p:nvGraphicFramePr>
            <p:cNvPr id="24588" name="Object 10"/>
            <p:cNvGraphicFramePr>
              <a:graphicFrameLocks noChangeAspect="1"/>
            </p:cNvGraphicFramePr>
            <p:nvPr/>
          </p:nvGraphicFramePr>
          <p:xfrm>
            <a:off x="658191" y="4041184"/>
            <a:ext cx="383886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9" name="Equation" r:id="rId6" imgW="241300" imgH="139700" progId="Equation.3">
                    <p:embed/>
                  </p:oleObj>
                </mc:Choice>
                <mc:Fallback>
                  <p:oleObj name="Equation" r:id="rId6" imgW="241300" imgH="139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191" y="4041184"/>
                          <a:ext cx="383886" cy="222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580" name="Object 11"/>
          <p:cNvGraphicFramePr>
            <a:graphicFrameLocks noChangeAspect="1"/>
          </p:cNvGraphicFramePr>
          <p:nvPr/>
        </p:nvGraphicFramePr>
        <p:xfrm>
          <a:off x="2860675" y="3101975"/>
          <a:ext cx="25495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8" imgW="1435100" imgH="419100" progId="Equation.DSMT4">
                  <p:embed/>
                </p:oleObj>
              </mc:Choice>
              <mc:Fallback>
                <p:oleObj name="Equation" r:id="rId8" imgW="1435100" imgH="419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3101975"/>
                        <a:ext cx="25495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1" name="Group 14"/>
          <p:cNvGrpSpPr>
            <a:grpSpLocks/>
          </p:cNvGrpSpPr>
          <p:nvPr/>
        </p:nvGrpSpPr>
        <p:grpSpPr bwMode="auto">
          <a:xfrm>
            <a:off x="457200" y="5181600"/>
            <a:ext cx="3352800" cy="1028700"/>
            <a:chOff x="2592" y="3360"/>
            <a:chExt cx="2112" cy="648"/>
          </a:xfrm>
        </p:grpSpPr>
        <p:grpSp>
          <p:nvGrpSpPr>
            <p:cNvPr id="24583" name="Group 13"/>
            <p:cNvGrpSpPr>
              <a:grpSpLocks/>
            </p:cNvGrpSpPr>
            <p:nvPr/>
          </p:nvGrpSpPr>
          <p:grpSpPr bwMode="auto">
            <a:xfrm>
              <a:off x="3120" y="3360"/>
              <a:ext cx="1584" cy="624"/>
              <a:chOff x="3120" y="3360"/>
              <a:chExt cx="1584" cy="624"/>
            </a:xfrm>
          </p:grpSpPr>
          <p:sp>
            <p:nvSpPr>
              <p:cNvPr id="24585" name="Rectangle 12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1584" cy="624"/>
              </a:xfrm>
              <a:prstGeom prst="rect">
                <a:avLst/>
              </a:prstGeom>
              <a:solidFill>
                <a:srgbClr val="CDD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Rectangle 13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288" cy="624"/>
              </a:xfrm>
              <a:prstGeom prst="rect">
                <a:avLst/>
              </a:prstGeom>
              <a:solidFill>
                <a:srgbClr val="FF3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4584" name="Object 12"/>
            <p:cNvGraphicFramePr>
              <a:graphicFrameLocks noChangeAspect="1"/>
            </p:cNvGraphicFramePr>
            <p:nvPr/>
          </p:nvGraphicFramePr>
          <p:xfrm>
            <a:off x="2592" y="3408"/>
            <a:ext cx="2053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1" name="Equation" r:id="rId10" imgW="1435100" imgH="419100" progId="Equation.DSMT4">
                    <p:embed/>
                  </p:oleObj>
                </mc:Choice>
                <mc:Fallback>
                  <p:oleObj name="Equation" r:id="rId10" imgW="1435100" imgH="4191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408"/>
                          <a:ext cx="2053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48006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3581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981200" y="3200400"/>
            <a:ext cx="2014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… or, restated: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38131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ea typeface="ＭＳ Ｐゴシック" charset="0"/>
              </a:rPr>
              <a:t>Free Energy in a Diffusion Gradient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Free Energy and Electrical Charge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905000" y="3886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latin typeface="Calibri"/>
                <a:cs typeface="Calibri"/>
              </a:rPr>
              <a:t>z</a:t>
            </a:r>
            <a:r>
              <a:rPr lang="en-US" dirty="0">
                <a:latin typeface="Calibri"/>
                <a:cs typeface="Calibri"/>
              </a:rPr>
              <a:t> = charges per particle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752600" y="57912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> -- electrical potential in joules/coulomb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90800"/>
            <a:ext cx="5587023" cy="5461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600200" y="4495800"/>
            <a:ext cx="5257800" cy="1200328"/>
            <a:chOff x="1600200" y="4495800"/>
            <a:chExt cx="5257800" cy="1200328"/>
          </a:xfrm>
        </p:grpSpPr>
        <p:sp>
          <p:nvSpPr>
            <p:cNvPr id="28676" name="Text Box 5"/>
            <p:cNvSpPr txBox="1">
              <a:spLocks noChangeArrowheads="1"/>
            </p:cNvSpPr>
            <p:nvPr/>
          </p:nvSpPr>
          <p:spPr bwMode="auto">
            <a:xfrm>
              <a:off x="1828800" y="4495800"/>
              <a:ext cx="50292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latin typeface="Calibri"/>
                  <a:cs typeface="Calibri"/>
                </a:rPr>
                <a:t>= </a:t>
              </a:r>
              <a:r>
                <a:rPr lang="en-US" dirty="0">
                  <a:latin typeface="Calibri"/>
                  <a:cs typeface="Calibri"/>
                </a:rPr>
                <a:t>Faraday</a:t>
              </a:r>
              <a:r>
                <a:rPr lang="ja-JP" altLang="en-US" dirty="0">
                  <a:latin typeface="Calibri"/>
                  <a:cs typeface="Calibri"/>
                </a:rPr>
                <a:t>’</a:t>
              </a:r>
              <a:r>
                <a:rPr lang="en-US" altLang="ja-JP" dirty="0">
                  <a:latin typeface="Calibri"/>
                  <a:cs typeface="Calibri"/>
                </a:rPr>
                <a:t>s constant -- the amount of charge in coulombs in one mol of electrons</a:t>
              </a:r>
              <a:endParaRPr lang="en-US" dirty="0">
                <a:latin typeface="Calibri"/>
                <a:cs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00200" y="4572000"/>
              <a:ext cx="368300" cy="41852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4495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593725" y="3641725"/>
            <a:ext cx="7036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We can write a description of this reaction at any moment in time</a:t>
            </a:r>
          </a:p>
          <a:p>
            <a:r>
              <a:rPr lang="en-US" sz="2000" dirty="0">
                <a:latin typeface="Calibri"/>
                <a:cs typeface="Calibri"/>
              </a:rPr>
              <a:t>as the </a:t>
            </a:r>
            <a:r>
              <a:rPr lang="en-US" sz="2000" b="1" u="sng" dirty="0">
                <a:latin typeface="Calibri"/>
                <a:cs typeface="Calibri"/>
              </a:rPr>
              <a:t>reaction quotient (</a:t>
            </a:r>
            <a:r>
              <a:rPr lang="en-US" sz="2000" b="1" i="1" u="sng" dirty="0">
                <a:latin typeface="Calibri"/>
                <a:cs typeface="Calibri"/>
              </a:rPr>
              <a:t>Q</a:t>
            </a:r>
            <a:r>
              <a:rPr lang="en-US" sz="2000" b="1" i="1" u="sng" baseline="-25000" dirty="0">
                <a:latin typeface="Calibri"/>
                <a:cs typeface="Calibri"/>
              </a:rPr>
              <a:t>R</a:t>
            </a:r>
            <a:r>
              <a:rPr lang="en-US" sz="2000" b="1" i="1" u="sng" dirty="0">
                <a:latin typeface="Calibri"/>
                <a:cs typeface="Calibri"/>
              </a:rPr>
              <a:t>) </a:t>
            </a:r>
            <a:r>
              <a:rPr lang="en-US" sz="2000" b="1" u="sng" dirty="0">
                <a:latin typeface="Calibri"/>
                <a:cs typeface="Calibri"/>
              </a:rPr>
              <a:t>or mass-action ratio</a:t>
            </a:r>
            <a:r>
              <a:rPr lang="en-US" sz="2000" dirty="0">
                <a:latin typeface="Calibri"/>
                <a:cs typeface="Calibri"/>
              </a:rPr>
              <a:t> (</a:t>
            </a:r>
            <a:r>
              <a:rPr lang="en-US" sz="2000" b="1" i="1" dirty="0">
                <a:latin typeface="Calibri"/>
                <a:cs typeface="Calibri"/>
              </a:rPr>
              <a:t>q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Free Energy from Chemical Reactions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76800"/>
            <a:ext cx="34290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605</Words>
  <Application>Microsoft Macintosh PowerPoint</Application>
  <PresentationFormat>On-screen Show (4:3)</PresentationFormat>
  <Paragraphs>77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 Presentation</vt:lpstr>
      <vt:lpstr>Equation</vt:lpstr>
      <vt:lpstr>Document</vt:lpstr>
      <vt:lpstr>Bioenergetics -- General Principles</vt:lpstr>
      <vt:lpstr>Gibbs Free Energy</vt:lpstr>
      <vt:lpstr>Energy Transformations and Coupling Agents</vt:lpstr>
      <vt:lpstr>Coupling</vt:lpstr>
      <vt:lpstr>The Concept of Efficiency</vt:lpstr>
      <vt:lpstr>Free Energy Equations</vt:lpstr>
      <vt:lpstr>Free Energy in a Diffusion Gradient</vt:lpstr>
      <vt:lpstr>Free Energy and Electrical Charge</vt:lpstr>
      <vt:lpstr>Free Energy from Chemical Reactions</vt:lpstr>
      <vt:lpstr>Continued</vt:lpstr>
      <vt:lpstr>Chemical Free Energy Plot</vt:lpstr>
      <vt:lpstr>Absolute Value of ΔG</vt:lpstr>
      <vt:lpstr>Review Questions</vt:lpstr>
      <vt:lpstr>ATP  Free Energy Problem</vt:lpstr>
      <vt:lpstr>Another Round of Review Questions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Prestwich</dc:creator>
  <cp:lastModifiedBy>KN Prestwich</cp:lastModifiedBy>
  <cp:revision>69</cp:revision>
  <dcterms:created xsi:type="dcterms:W3CDTF">2008-09-05T12:04:53Z</dcterms:created>
  <dcterms:modified xsi:type="dcterms:W3CDTF">2017-09-01T13:32:02Z</dcterms:modified>
</cp:coreProperties>
</file>