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embeddings/oleObject7.bin" ContentType="application/vnd.openxmlformats-officedocument.oleObject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ppt/notesSlides/notesSlide1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3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4.xml" ContentType="application/vnd.openxmlformats-officedocument.presentationml.notesSlide+xml"/>
  <Override PartName="/ppt/embeddings/oleObject16.bin" ContentType="application/vnd.openxmlformats-officedocument.oleObject"/>
  <Override PartName="/ppt/notesSlides/notesSlide15.xml" ContentType="application/vnd.openxmlformats-officedocument.presentationml.notesSlide+xml"/>
  <Override PartName="/ppt/embeddings/oleObject17.bin" ContentType="application/vnd.openxmlformats-officedocument.oleObject"/>
  <Override PartName="/ppt/notesSlides/notesSlide1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94" r:id="rId2"/>
    <p:sldId id="264" r:id="rId3"/>
    <p:sldId id="295" r:id="rId4"/>
    <p:sldId id="270" r:id="rId5"/>
    <p:sldId id="271" r:id="rId6"/>
    <p:sldId id="272" r:id="rId7"/>
    <p:sldId id="273" r:id="rId8"/>
    <p:sldId id="274" r:id="rId9"/>
    <p:sldId id="278" r:id="rId10"/>
    <p:sldId id="280" r:id="rId11"/>
    <p:sldId id="281" r:id="rId12"/>
    <p:sldId id="282" r:id="rId13"/>
    <p:sldId id="275" r:id="rId14"/>
    <p:sldId id="290" r:id="rId15"/>
    <p:sldId id="279" r:id="rId16"/>
    <p:sldId id="298" r:id="rId17"/>
    <p:sldId id="296" r:id="rId18"/>
    <p:sldId id="297" r:id="rId19"/>
    <p:sldId id="276" r:id="rId20"/>
    <p:sldId id="277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600"/>
    <a:srgbClr val="CDD3FF"/>
    <a:srgbClr val="545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9" d="100"/>
          <a:sy n="109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8.emf"/><Relationship Id="rId1" Type="http://schemas.openxmlformats.org/officeDocument/2006/relationships/image" Target="../media/image9.emf"/><Relationship Id="rId2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F72CFC-FBF8-2848-B531-39B1FE2DD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56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62CEC56-F9CC-DB45-AB4B-81880EB3462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544DFE0-9712-884C-BCCD-2D63DE73D2A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830C143-3AC3-D649-8CFC-13719A29AC0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E0164D8-43BB-3644-872B-8089E86E251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08BB27C-4ED2-874A-BC37-CFC9A8E71C3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0F6D12-7EA5-494A-8D61-42DE8521BD4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5B9E43-7E29-3F42-A28A-6C5C5FD3596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DFB7FA-E90F-4A48-9470-BE35148082C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B174D4-8E5C-BD41-B9A8-21BF9CDF522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CB2057-B1E3-A141-B327-81B91F132A1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57A37A6-8D7D-9346-B336-DBCAEB8F0A3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B037010-FEA0-AD4C-8DA4-B3C7A6FA853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21968B7-7B17-1447-98BF-5D93B9E3F11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2EC63A-A937-8444-A6F6-9B34EE18D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55D1056-E3DE-0246-86D7-581015944A6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50EC6E-94A6-BE4F-9102-6DF86F15E84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Standard free energy change -- note again that is essentially a measure of how much work is done in going from standard to equilibrium conditions or vice versa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A8E0FA-6288-3C4E-B4F3-34B3DE13136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Standard free energy change -- note again that is essentially a measure of how much work is done in going from standard to equilibrium conditions or vice versa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2923D6C-3CAE-EE4F-A899-5755BD33D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85F9E9C-6C6F-0640-BF93-97B0C241A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08A899-D834-604E-9131-8E53F4EFA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50BEEC-E967-444F-8D64-D7210765A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2ABA5A-3CD6-D94E-BA8E-1A5F8ADA8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D3FF"/>
            </a:gs>
            <a:gs pos="50000">
              <a:schemeClr val="bg1"/>
            </a:gs>
            <a:gs pos="100000">
              <a:srgbClr val="CDD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chemeClr val="tx2"/>
          </a:solidFill>
          <a:latin typeface="Calibri"/>
          <a:ea typeface="ＭＳ Ｐゴシック" pitchFamily="-65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halkboard" pitchFamily="-65" charset="0"/>
          <a:ea typeface="ＭＳ Ｐゴシック" pitchFamily="-65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38200" y="1447800"/>
          <a:ext cx="7239000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4" imgW="5053584" imgH="3468624" progId="Word.Document.8">
                  <p:embed/>
                </p:oleObj>
              </mc:Choice>
              <mc:Fallback>
                <p:oleObj name="Document" r:id="rId4" imgW="5053584" imgH="34686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239000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ea typeface="ＭＳ Ｐゴシック" charset="0"/>
              </a:rPr>
              <a:t>REVIEW:  Metabolism &amp; </a:t>
            </a:r>
            <a:r>
              <a:rPr lang="en-US" sz="3600" baseline="30000" dirty="0">
                <a:solidFill>
                  <a:srgbClr val="FF0000"/>
                </a:solidFill>
                <a:ea typeface="ＭＳ Ｐゴシック" charset="0"/>
              </a:rPr>
              <a:t>~</a:t>
            </a:r>
            <a:r>
              <a:rPr lang="en-US" sz="3600" dirty="0">
                <a:solidFill>
                  <a:srgbClr val="FF0000"/>
                </a:solidFill>
                <a:ea typeface="ＭＳ Ｐゴシック" charset="0"/>
              </a:rPr>
              <a:t>P Homeostasis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How About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Lipids?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219200" y="2438400"/>
          <a:ext cx="92964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Document" r:id="rId4" imgW="5486400" imgH="201168" progId="Word.Document.8">
                  <p:embed/>
                </p:oleObj>
              </mc:Choice>
              <mc:Fallback>
                <p:oleObj name="Document" r:id="rId4" imgW="5486400" imgH="20116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92964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Once again, if we know that lipid (palmitic acid) is the fuel, we can measure one factor in the reaction and find all the others.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How do we know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what fuel is being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used?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You cannot tell simply from what the animal eats.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3048000"/>
            <a:ext cx="12039600" cy="2743200"/>
            <a:chOff x="152400" y="3048000"/>
            <a:chExt cx="12039600" cy="2743200"/>
          </a:xfrm>
        </p:grpSpPr>
        <p:sp>
          <p:nvSpPr>
            <p:cNvPr id="36870" name="Text Box 4"/>
            <p:cNvSpPr txBox="1">
              <a:spLocks noChangeArrowheads="1"/>
            </p:cNvSpPr>
            <p:nvPr/>
          </p:nvSpPr>
          <p:spPr bwMode="auto">
            <a:xfrm>
              <a:off x="152400" y="3048000"/>
              <a:ext cx="86868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</a:rPr>
                <a:t>There is a certain ratio of CO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r>
                <a:rPr lang="en-US" dirty="0">
                  <a:latin typeface="Calibri"/>
                  <a:cs typeface="Calibri"/>
                </a:rPr>
                <a:t> production to O</a:t>
              </a:r>
              <a:r>
                <a:rPr lang="en-US" baseline="-25000" dirty="0">
                  <a:latin typeface="Calibri"/>
                  <a:cs typeface="Calibri"/>
                </a:rPr>
                <a:t>2</a:t>
              </a:r>
              <a:r>
                <a:rPr lang="en-US" dirty="0">
                  <a:latin typeface="Calibri"/>
                  <a:cs typeface="Calibri"/>
                </a:rPr>
                <a:t> consumption exists for different fuels. </a:t>
              </a:r>
              <a:endParaRPr lang="en-US" dirty="0" smtClean="0">
                <a:latin typeface="Calibri"/>
                <a:cs typeface="Calibri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Calibri"/>
                  <a:cs typeface="Calibri"/>
                </a:rPr>
                <a:t>For </a:t>
              </a:r>
              <a:r>
                <a:rPr lang="en-US" dirty="0">
                  <a:latin typeface="Calibri"/>
                  <a:cs typeface="Calibri"/>
                </a:rPr>
                <a:t>carbs:</a:t>
              </a:r>
            </a:p>
          </p:txBody>
        </p:sp>
        <p:grpSp>
          <p:nvGrpSpPr>
            <p:cNvPr id="36871" name="Group 6"/>
            <p:cNvGrpSpPr>
              <a:grpSpLocks/>
            </p:cNvGrpSpPr>
            <p:nvPr/>
          </p:nvGrpSpPr>
          <p:grpSpPr bwMode="auto">
            <a:xfrm>
              <a:off x="228600" y="4648200"/>
              <a:ext cx="11963400" cy="1143000"/>
              <a:chOff x="685800" y="4953000"/>
              <a:chExt cx="11963400" cy="1143000"/>
            </a:xfrm>
          </p:grpSpPr>
          <p:graphicFrame>
            <p:nvGraphicFramePr>
              <p:cNvPr id="29701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8330897"/>
                  </p:ext>
                </p:extLst>
              </p:nvPr>
            </p:nvGraphicFramePr>
            <p:xfrm>
              <a:off x="685800" y="4953000"/>
              <a:ext cx="11963400" cy="436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3" name="Document" r:id="rId4" imgW="5486400" imgH="201168" progId="Word.Document.8">
                      <p:embed/>
                    </p:oleObj>
                  </mc:Choice>
                  <mc:Fallback>
                    <p:oleObj name="Document" r:id="rId4" imgW="5486400" imgH="201168" progId="Word.Document.8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5800" y="4953000"/>
                            <a:ext cx="11963400" cy="436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872" name="Text Box 6"/>
              <p:cNvSpPr txBox="1">
                <a:spLocks noChangeArrowheads="1"/>
              </p:cNvSpPr>
              <p:nvPr/>
            </p:nvSpPr>
            <p:spPr bwMode="auto">
              <a:xfrm>
                <a:off x="1905000" y="5638800"/>
                <a:ext cx="5562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libri"/>
                    <a:cs typeface="Calibri"/>
                  </a:rPr>
                  <a:t>Ratio is 1:1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The Ratio is Different In Palmitic Acid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600200" y="2286000"/>
          <a:ext cx="92964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Document" r:id="rId4" imgW="5486400" imgH="201168" progId="Word.Document.8">
                  <p:embed/>
                </p:oleObj>
              </mc:Choice>
              <mc:Fallback>
                <p:oleObj name="Document" r:id="rId4" imgW="5486400" imgH="20116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92964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5814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16/23 = 0.7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28800" y="914400"/>
          <a:ext cx="365918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4" imgW="1231900" imgH="558800" progId="Equation.DSMT4">
                  <p:embed/>
                </p:oleObj>
              </mc:Choice>
              <mc:Fallback>
                <p:oleObj name="Equation" r:id="rId4" imgW="12319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3659188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09600" y="2743200"/>
          <a:ext cx="80772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Document" r:id="rId6" imgW="5486400" imgH="201168" progId="Word.Document.8">
                  <p:embed/>
                </p:oleObj>
              </mc:Choice>
              <mc:Fallback>
                <p:oleObj name="Document" r:id="rId6" imgW="5486400" imgH="2011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80772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85800" y="4143375"/>
          <a:ext cx="815340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Document" r:id="rId8" imgW="5629656" imgH="1874520" progId="Word.Document.8">
                  <p:embed/>
                </p:oleObj>
              </mc:Choice>
              <mc:Fallback>
                <p:oleObj name="Document" r:id="rId8" imgW="5629656" imgH="18745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43375"/>
                        <a:ext cx="8153400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u="sng" dirty="0">
                <a:solidFill>
                  <a:srgbClr val="FF0000"/>
                </a:solidFill>
                <a:ea typeface="ＭＳ Ｐゴシック" charset="0"/>
              </a:rPr>
              <a:t>The Respiratory Quotient (</a:t>
            </a:r>
            <a:r>
              <a:rPr lang="en-US" sz="3600" i="1" u="sng" dirty="0">
                <a:solidFill>
                  <a:srgbClr val="FF0000"/>
                </a:solidFill>
                <a:ea typeface="ＭＳ Ｐゴシック" charset="0"/>
              </a:rPr>
              <a:t>RQ</a:t>
            </a:r>
            <a:r>
              <a:rPr lang="en-US" sz="3600" u="sng" dirty="0">
                <a:solidFill>
                  <a:srgbClr val="FF0000"/>
                </a:solidFill>
                <a:ea typeface="ＭＳ Ｐゴシック" charset="0"/>
              </a:rPr>
              <a:t>)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33400" y="3395663"/>
          <a:ext cx="92964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Document" r:id="rId10" imgW="5486400" imgH="201168" progId="Word.Document.8">
                  <p:embed/>
                </p:oleObj>
              </mc:Choice>
              <mc:Fallback>
                <p:oleObj name="Document" r:id="rId10" imgW="5486400" imgH="20116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95663"/>
                        <a:ext cx="92964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8382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How the Table Values For Energy Equivalence</a:t>
            </a:r>
            <a:br>
              <a:rPr lang="en-US" sz="28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Were Obtained – An example</a:t>
            </a:r>
            <a:endParaRPr lang="en-US" sz="2400" u="sng" dirty="0">
              <a:solidFill>
                <a:srgbClr val="FF0000"/>
              </a:solidFill>
              <a:ea typeface="ＭＳ Ｐゴシック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40143"/>
              </p:ext>
            </p:extLst>
          </p:nvPr>
        </p:nvGraphicFramePr>
        <p:xfrm>
          <a:off x="457200" y="2514600"/>
          <a:ext cx="83820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3" imgW="3670300" imgH="660400" progId="Equation.DSMT4">
                  <p:embed/>
                </p:oleObj>
              </mc:Choice>
              <mc:Fallback>
                <p:oleObj name="Equation" r:id="rId3" imgW="3670300" imgH="660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3820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Problem</a:t>
            </a: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609600" y="1066800"/>
            <a:ext cx="7696200" cy="1339850"/>
            <a:chOff x="609600" y="1066800"/>
            <a:chExt cx="7696200" cy="1339850"/>
          </a:xfrm>
        </p:grpSpPr>
        <p:sp>
          <p:nvSpPr>
            <p:cNvPr id="44039" name="Text Box 3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7696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Calibri"/>
                  <a:cs typeface="Calibri"/>
                </a:rPr>
                <a:t>Suppose the following: </a:t>
              </a:r>
            </a:p>
          </p:txBody>
        </p:sp>
        <p:graphicFrame>
          <p:nvGraphicFramePr>
            <p:cNvPr id="44035" name="Object 3"/>
            <p:cNvGraphicFramePr>
              <a:graphicFrameLocks noChangeAspect="1"/>
            </p:cNvGraphicFramePr>
            <p:nvPr/>
          </p:nvGraphicFramePr>
          <p:xfrm>
            <a:off x="3886200" y="1066800"/>
            <a:ext cx="2762250" cy="133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0" name="Equation" r:id="rId4" imgW="1257300" imgH="609600" progId="Equation.DSMT4">
                    <p:embed/>
                  </p:oleObj>
                </mc:Choice>
                <mc:Fallback>
                  <p:oleObj name="Equation" r:id="rId4" imgW="1257300" imgH="609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066800"/>
                          <a:ext cx="2762250" cy="1339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What is the metabolic power (</a:t>
            </a:r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P)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</a:p>
        </p:txBody>
      </p:sp>
      <p:graphicFrame>
        <p:nvGraphicFramePr>
          <p:cNvPr id="74755" name="Object 2"/>
          <p:cNvGraphicFramePr>
            <a:graphicFrameLocks noChangeAspect="1"/>
          </p:cNvGraphicFramePr>
          <p:nvPr/>
        </p:nvGraphicFramePr>
        <p:xfrm>
          <a:off x="280988" y="4191000"/>
          <a:ext cx="85693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6" imgW="3251200" imgH="190500" progId="Equation.3">
                  <p:embed/>
                </p:oleObj>
              </mc:Choice>
              <mc:Fallback>
                <p:oleObj name="Equation" r:id="rId6" imgW="32512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191000"/>
                        <a:ext cx="85693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Happens in Non-Steady-States?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3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Phosphagen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Cycle -- Phosphagen Buffer During High Demand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219200" y="2514600"/>
          <a:ext cx="64008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name="Document" r:id="rId4" imgW="3773424" imgH="1182624" progId="Word.Document.8">
                  <p:embed/>
                </p:oleObj>
              </mc:Choice>
              <mc:Fallback>
                <p:oleObj name="Document" r:id="rId4" imgW="3773424" imgH="1182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4008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28600" y="5257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This process is controlled by the amount of enzyme present (CK) and thermodynamically (amts. of reactants/products)</a:t>
            </a:r>
          </a:p>
        </p:txBody>
      </p:sp>
    </p:spTree>
    <p:extLst>
      <p:ext uri="{BB962C8B-B14F-4D97-AF65-F5344CB8AC3E}">
        <p14:creationId xmlns:p14="http://schemas.microsoft.com/office/powerpoint/2010/main" val="3100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38200" y="2362200"/>
          <a:ext cx="74676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Document" r:id="rId4" imgW="3773424" imgH="1182624" progId="Word.Document.8">
                  <p:embed/>
                </p:oleObj>
              </mc:Choice>
              <mc:Fallback>
                <p:oleObj name="Document" r:id="rId4" imgW="3773424" imgH="1182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746760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Replenishment of Phosphagen</a:t>
            </a:r>
          </a:p>
        </p:txBody>
      </p:sp>
    </p:spTree>
    <p:extLst>
      <p:ext uri="{BB962C8B-B14F-4D97-AF65-F5344CB8AC3E}">
        <p14:creationId xmlns:p14="http://schemas.microsoft.com/office/powerpoint/2010/main" val="125558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838200" y="1295400"/>
          <a:ext cx="7239000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Document" r:id="rId4" imgW="5486400" imgH="1527048" progId="Word.Document.8">
                  <p:embed/>
                </p:oleObj>
              </mc:Choice>
              <mc:Fallback>
                <p:oleObj name="Document" r:id="rId4" imgW="5486400" imgH="15270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7239000" cy="201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219200" y="3200400"/>
          <a:ext cx="6934200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Document" r:id="rId6" imgW="5486400" imgH="2737104" progId="Word.Document.8">
                  <p:embed/>
                </p:oleObj>
              </mc:Choice>
              <mc:Fallback>
                <p:oleObj name="Document" r:id="rId6" imgW="5486400" imgH="273710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6934200" cy="345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Anaerobic Metabolism &amp; Reactions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that Maintain Redox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The Measurement of Metabolism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We </a:t>
            </a:r>
            <a:r>
              <a:rPr lang="en-US" dirty="0" smtClean="0">
                <a:latin typeface="Calibri"/>
                <a:cs typeface="Calibri"/>
              </a:rPr>
              <a:t>obviously cannot exactly measure the sum of all chemical reactions in the body!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31056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All methods used to measure metabolism </a:t>
            </a:r>
            <a:r>
              <a:rPr lang="en-US" dirty="0">
                <a:latin typeface="Calibri"/>
                <a:cs typeface="Calibri"/>
              </a:rPr>
              <a:t>involve assumptions -- in a way it is like measuring the economy and no one measure is perfect.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5052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We will estimate metabolism analogously to the way that economists estimate the gross domestic </a:t>
            </a:r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roduct or ecologists estimate trophic level energy flow.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838200" y="381000"/>
          <a:ext cx="46609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Document" r:id="rId4" imgW="4660392" imgH="4026408" progId="Word.Document.8">
                  <p:embed/>
                </p:oleObj>
              </mc:Choice>
              <mc:Fallback>
                <p:oleObj name="Document" r:id="rId4" imgW="4660392" imgH="40264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46609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09600" y="4419600"/>
          <a:ext cx="88392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Document" r:id="rId6" imgW="5486400" imgH="182880" progId="Word.Document.8">
                  <p:embed/>
                </p:oleObj>
              </mc:Choice>
              <mc:Fallback>
                <p:oleObj name="Document" r:id="rId6" imgW="5486400" imgH="1828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0"/>
                        <a:ext cx="88392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914400" y="5105400"/>
          <a:ext cx="8001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Document" r:id="rId8" imgW="5486400" imgH="914400" progId="Word.Document.8">
                  <p:embed/>
                </p:oleObj>
              </mc:Choice>
              <mc:Fallback>
                <p:oleObj name="Document" r:id="rId8" imgW="5486400" imgH="914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80010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19800" y="457200"/>
            <a:ext cx="3124200" cy="3048000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Efficiency </a:t>
            </a:r>
            <a:br>
              <a:rPr lang="en-US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of </a:t>
            </a:r>
            <a:br>
              <a:rPr lang="en-US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Anaerobic </a:t>
            </a:r>
            <a:br>
              <a:rPr lang="en-US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Metabolism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Review: Control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of Metabolism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[ATP] regulation is a problem given that demand can, especially in muscles, increase dramatically in a short period of time.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" y="3124200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The concept of </a:t>
            </a: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pathway flux </a:t>
            </a:r>
            <a:r>
              <a:rPr lang="en-US">
                <a:latin typeface="Calibri"/>
                <a:cs typeface="Calibri"/>
              </a:rPr>
              <a:t>(overall rate -- mols/(product time)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4114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Equibrial</a:t>
            </a:r>
            <a:r>
              <a:rPr lang="en-US">
                <a:latin typeface="Calibri"/>
                <a:cs typeface="Calibri"/>
              </a:rPr>
              <a:t> and </a:t>
            </a: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non-equilibrial </a:t>
            </a:r>
            <a:r>
              <a:rPr lang="en-US">
                <a:latin typeface="Calibri"/>
                <a:cs typeface="Calibri"/>
              </a:rPr>
              <a:t>reactions and control of flux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46482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PFK</a:t>
            </a:r>
            <a:r>
              <a:rPr lang="en-US">
                <a:latin typeface="Calibri"/>
                <a:cs typeface="Calibri"/>
              </a:rPr>
              <a:t> and </a:t>
            </a: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glycogen phosphorylase </a:t>
            </a:r>
            <a:r>
              <a:rPr lang="en-US">
                <a:latin typeface="Calibri"/>
                <a:cs typeface="Calibri"/>
              </a:rPr>
              <a:t>as examples of non-equilibrial reactions.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	Inhibition and de-inhibition; activation.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Association/Dissociation Constants as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Physiological Organizers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2438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The concept of </a:t>
            </a:r>
            <a:r>
              <a:rPr lang="en-US" b="1" i="1" dirty="0" err="1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US" b="1" i="1" baseline="-25000" dirty="0" err="1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endParaRPr lang="en-US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What should be the relative values of </a:t>
            </a:r>
            <a:r>
              <a:rPr lang="en-US" i="1">
                <a:latin typeface="Calibri"/>
                <a:cs typeface="Calibri"/>
              </a:rPr>
              <a:t>K</a:t>
            </a:r>
            <a:r>
              <a:rPr lang="en-US" i="1" baseline="-25000">
                <a:latin typeface="Calibri"/>
                <a:cs typeface="Calibri"/>
              </a:rPr>
              <a:t>d</a:t>
            </a:r>
            <a:r>
              <a:rPr lang="en-US">
                <a:latin typeface="Calibri"/>
                <a:cs typeface="Calibri"/>
              </a:rPr>
              <a:t> for AMP and ATP on the regulatory sites of PFK?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7200" y="4419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Where should the </a:t>
            </a:r>
            <a:r>
              <a:rPr lang="en-US" i="1">
                <a:latin typeface="Calibri"/>
                <a:cs typeface="Calibri"/>
              </a:rPr>
              <a:t>K</a:t>
            </a:r>
            <a:r>
              <a:rPr lang="en-US" i="1" baseline="-25000">
                <a:latin typeface="Calibri"/>
                <a:cs typeface="Calibri"/>
              </a:rPr>
              <a:t>d</a:t>
            </a:r>
            <a:r>
              <a:rPr lang="en-US">
                <a:latin typeface="Calibri"/>
                <a:cs typeface="Calibri"/>
              </a:rPr>
              <a:t> for AMP and ATP be compared to normal </a:t>
            </a:r>
            <a:r>
              <a:rPr lang="ja-JP" altLang="en-US">
                <a:latin typeface="Calibri"/>
                <a:cs typeface="Calibri"/>
              </a:rPr>
              <a:t>“</a:t>
            </a:r>
            <a:r>
              <a:rPr lang="en-US">
                <a:latin typeface="Calibri"/>
                <a:cs typeface="Calibri"/>
              </a:rPr>
              <a:t>resting</a:t>
            </a:r>
            <a:r>
              <a:rPr lang="ja-JP" altLang="en-US">
                <a:latin typeface="Calibri"/>
                <a:cs typeface="Calibri"/>
              </a:rPr>
              <a:t>”</a:t>
            </a:r>
            <a:r>
              <a:rPr lang="en-US">
                <a:latin typeface="Calibri"/>
                <a:cs typeface="Calibri"/>
              </a:rPr>
              <a:t> concentrations of these substances?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the Means Used to Estimate Steady-State Metabolism?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3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20337"/>
              </p:ext>
            </p:extLst>
          </p:nvPr>
        </p:nvGraphicFramePr>
        <p:xfrm>
          <a:off x="0" y="1524000"/>
          <a:ext cx="63246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4" imgW="4864608" imgH="3797808" progId="Word.Document.8">
                  <p:embed/>
                </p:oleObj>
              </mc:Choice>
              <mc:Fallback>
                <p:oleObj name="Document" r:id="rId4" imgW="4864608" imgH="37978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6324600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0" y="838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b="1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76400" y="4602163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50292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The Krebs Cycle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77000" y="990600"/>
            <a:ext cx="2514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 u="sng" dirty="0">
                <a:solidFill>
                  <a:srgbClr val="0000FF"/>
                </a:solidFill>
                <a:latin typeface="Calibri"/>
                <a:cs typeface="Calibri"/>
              </a:rPr>
              <a:t>Take Home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 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Occurs in the mitochondrial 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matrix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Rate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is very dependent on the ratio of </a:t>
            </a:r>
            <a:r>
              <a:rPr lang="en-US" sz="2000" u="sng" dirty="0">
                <a:solidFill>
                  <a:srgbClr val="0000FF"/>
                </a:solidFill>
                <a:latin typeface="Calibri"/>
                <a:cs typeface="Calibri"/>
              </a:rPr>
              <a:t>oxidized to reduced coenzyme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Feed ins -- 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Calibri"/>
              </a:rPr>
              <a:t>2 C frags.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. from </a:t>
            </a:r>
            <a:r>
              <a:rPr lang="en-US" sz="2000" u="sng" dirty="0">
                <a:solidFill>
                  <a:srgbClr val="0000FF"/>
                </a:solidFill>
                <a:latin typeface="Calibri"/>
                <a:cs typeface="Calibri"/>
              </a:rPr>
              <a:t>carbohydrate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and </a:t>
            </a:r>
            <a:r>
              <a:rPr lang="en-US" sz="2000" u="sng" dirty="0">
                <a:solidFill>
                  <a:srgbClr val="0000FF"/>
                </a:solidFill>
                <a:latin typeface="Calibri"/>
                <a:cs typeface="Calibri"/>
              </a:rPr>
              <a:t>fat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metabolism; </a:t>
            </a:r>
          </a:p>
          <a:p>
            <a:pPr>
              <a:buFontTx/>
              <a:buChar char="•"/>
            </a:pPr>
            <a:endParaRPr lang="en-US" sz="2000" u="sng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r>
              <a:rPr lang="en-US" sz="2000" u="sng" dirty="0" smtClean="0">
                <a:solidFill>
                  <a:srgbClr val="0000FF"/>
                </a:solidFill>
                <a:latin typeface="Calibri"/>
                <a:cs typeface="Calibri"/>
              </a:rPr>
              <a:t> Amino </a:t>
            </a:r>
            <a:r>
              <a:rPr lang="en-US" sz="2000" u="sng" dirty="0">
                <a:solidFill>
                  <a:srgbClr val="0000FF"/>
                </a:solidFill>
                <a:latin typeface="Calibri"/>
                <a:cs typeface="Calibri"/>
              </a:rPr>
              <a:t>acid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frags in other places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470525" y="1203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5125" y="4403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02182" y="0"/>
            <a:ext cx="5341818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ea typeface="ＭＳ Ｐゴシック" charset="0"/>
              </a:rPr>
              <a:t>Energy Schematic of the ETS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444156" y="1219200"/>
            <a:ext cx="2667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 b="1" u="sng" dirty="0">
                <a:solidFill>
                  <a:srgbClr val="0000FF"/>
                </a:solidFill>
                <a:latin typeface="Calibri"/>
                <a:cs typeface="Calibri"/>
              </a:rPr>
              <a:t>Take Home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In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inner membrane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Will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maintain a favorable </a:t>
            </a:r>
            <a:r>
              <a:rPr lang="en-US" sz="2000" b="1" u="sng" dirty="0">
                <a:solidFill>
                  <a:srgbClr val="0000FF"/>
                </a:solidFill>
                <a:latin typeface="Calibri"/>
                <a:cs typeface="Calibri"/>
              </a:rPr>
              <a:t>steady-state ratio of oxidized to reduced coenzyme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if sufficient O</a:t>
            </a:r>
            <a:r>
              <a:rPr lang="en-US" sz="2000" baseline="-2500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is present to </a:t>
            </a:r>
            <a:r>
              <a:rPr lang="en-US" sz="2000" u="sng" dirty="0">
                <a:solidFill>
                  <a:srgbClr val="0000FF"/>
                </a:solidFill>
                <a:latin typeface="Calibri"/>
                <a:cs typeface="Calibri"/>
              </a:rPr>
              <a:t>accept each electron  produced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 in the Krebs and other reactions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.</a:t>
            </a:r>
          </a:p>
          <a:p>
            <a:pPr>
              <a:buFontTx/>
              <a:buChar char="•"/>
            </a:pP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Oxidized and reduced in terms of coenzymes?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14400" y="1676400"/>
          <a:ext cx="7239000" cy="423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" r:id="rId4" imgW="5233416" imgH="3060192" progId="Word.Document.8">
                  <p:embed/>
                </p:oleObj>
              </mc:Choice>
              <mc:Fallback>
                <p:oleObj name="Document" r:id="rId4" imgW="5233416" imgH="30601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239000" cy="423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Mitochondrial Overall Energy Schematic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7010400" cy="64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4" imgW="5233416" imgH="4852416" progId="Word.Document.8">
                  <p:embed/>
                </p:oleObj>
              </mc:Choice>
              <mc:Fallback>
                <p:oleObj name="Document" r:id="rId4" imgW="5233416" imgH="485241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010400" cy="649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705600" y="304800"/>
            <a:ext cx="2057400" cy="1447800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rgbClr val="FF0000"/>
                </a:solidFill>
                <a:ea typeface="ＭＳ Ｐゴシック" charset="0"/>
              </a:rPr>
              <a:t>Glycolysis </a:t>
            </a:r>
            <a:br>
              <a:rPr lang="en-US" sz="3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3200" dirty="0">
                <a:solidFill>
                  <a:srgbClr val="FF0000"/>
                </a:solidFill>
                <a:ea typeface="ＭＳ Ｐゴシック" charset="0"/>
              </a:rPr>
              <a:t>Energy</a:t>
            </a:r>
            <a:br>
              <a:rPr lang="en-US" sz="3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3200" dirty="0">
                <a:solidFill>
                  <a:srgbClr val="FF0000"/>
                </a:solidFill>
                <a:ea typeface="ＭＳ Ｐゴシック" charset="0"/>
              </a:rPr>
              <a:t>Schematic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0772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14400" cy="228600"/>
          </a:xfrm>
        </p:spPr>
        <p:txBody>
          <a:bodyPr/>
          <a:lstStyle/>
          <a:p>
            <a:pPr eaLnBrk="1" hangingPunct="1"/>
            <a:r>
              <a:rPr lang="en-US" sz="800">
                <a:solidFill>
                  <a:schemeClr val="bg1"/>
                </a:solidFill>
                <a:latin typeface="Chalkboard" charset="0"/>
                <a:ea typeface="ＭＳ Ｐゴシック" charset="0"/>
              </a:rPr>
              <a:t>Aerobic Glycolysis Overview</a:t>
            </a:r>
            <a:endParaRPr lang="en-US">
              <a:latin typeface="Chalkboard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Energetics of Aerobic Glycolysis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863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The overall reaction (path does not matter):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609600" y="2743200"/>
          <a:ext cx="119634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4" imgW="5486400" imgH="201168" progId="Word.Document.8">
                  <p:embed/>
                </p:oleObj>
              </mc:Choice>
              <mc:Fallback>
                <p:oleObj name="Document" r:id="rId4" imgW="5486400" imgH="20116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119634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 distinct stoichiometry exists between all members of this process.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This means that if we know carbohydrate is the fuel, then if we measure the change in one component of this reaction, we know the changes in all others.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609</Words>
  <Application>Microsoft Macintosh PowerPoint</Application>
  <PresentationFormat>On-screen Show (4:3)</PresentationFormat>
  <Paragraphs>79</Paragraphs>
  <Slides>22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Times</vt:lpstr>
      <vt:lpstr>ＭＳ Ｐゴシック</vt:lpstr>
      <vt:lpstr>Arial</vt:lpstr>
      <vt:lpstr>Chalkboard</vt:lpstr>
      <vt:lpstr>Comic Sans MS</vt:lpstr>
      <vt:lpstr>Blank Presentation</vt:lpstr>
      <vt:lpstr>Microsoft Word 97 - 2004 Document</vt:lpstr>
      <vt:lpstr>Microsoft Word Document</vt:lpstr>
      <vt:lpstr>MathType 5.0 Equation</vt:lpstr>
      <vt:lpstr>Microsoft Equation</vt:lpstr>
      <vt:lpstr>REVIEW:  Metabolism &amp; ~P Homeostasis</vt:lpstr>
      <vt:lpstr>The Measurement of Metabolism</vt:lpstr>
      <vt:lpstr>What Are the Means Used to Estimate Steady-State Metabolism?</vt:lpstr>
      <vt:lpstr>The Krebs Cycle</vt:lpstr>
      <vt:lpstr>Energy Schematic of the ETS</vt:lpstr>
      <vt:lpstr>Mitochondrial Overall Energy Schematic</vt:lpstr>
      <vt:lpstr>Glycolysis  Energy Schematic</vt:lpstr>
      <vt:lpstr>Aerobic Glycolysis Overview</vt:lpstr>
      <vt:lpstr>Energetics of Aerobic Glycolysis</vt:lpstr>
      <vt:lpstr>How About Lipids?</vt:lpstr>
      <vt:lpstr>How do we know what fuel is being used?</vt:lpstr>
      <vt:lpstr>The Ratio is Different In Palmitic Acid</vt:lpstr>
      <vt:lpstr>The Respiratory Quotient (RQ)</vt:lpstr>
      <vt:lpstr>How the Table Values For Energy Equivalence Were Obtained – An example</vt:lpstr>
      <vt:lpstr>Problem</vt:lpstr>
      <vt:lpstr>What Happens in Non-Steady-States?</vt:lpstr>
      <vt:lpstr>Phosphagen Cycle -- Phosphagen Buffer During High Demand</vt:lpstr>
      <vt:lpstr>Replenishment of Phosphagen</vt:lpstr>
      <vt:lpstr>Anaerobic Metabolism &amp; Reactions that Maintain Redox</vt:lpstr>
      <vt:lpstr>Efficiency  of  Anaerobic  Metabolism</vt:lpstr>
      <vt:lpstr>Review: Control of Metabolism</vt:lpstr>
      <vt:lpstr>Association/Dissociation Constants as Physiological Organizers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Prestwich</dc:creator>
  <cp:lastModifiedBy>Administrator </cp:lastModifiedBy>
  <cp:revision>56</cp:revision>
  <dcterms:created xsi:type="dcterms:W3CDTF">2008-09-10T12:24:19Z</dcterms:created>
  <dcterms:modified xsi:type="dcterms:W3CDTF">2015-09-11T11:48:38Z</dcterms:modified>
</cp:coreProperties>
</file>