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9" r:id="rId2"/>
    <p:sldId id="270" r:id="rId3"/>
    <p:sldId id="282" r:id="rId4"/>
    <p:sldId id="272" r:id="rId5"/>
    <p:sldId id="275" r:id="rId6"/>
    <p:sldId id="274" r:id="rId7"/>
    <p:sldId id="276" r:id="rId8"/>
    <p:sldId id="277" r:id="rId9"/>
    <p:sldId id="281" r:id="rId10"/>
    <p:sldId id="285" r:id="rId11"/>
    <p:sldId id="283" r:id="rId12"/>
    <p:sldId id="271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-128" y="-1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45F26C-50F2-C944-AB02-C960FEE7FA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2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1DECFF-41FC-7E46-A4F8-9FB2F0547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62144C-DD35-5D40-B5AB-44D270E96D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1BE466-8C85-5D4B-B490-520ABFD71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7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6A6D08-5357-0A49-8B58-332227DBE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0A15AA-D9A8-0F4D-AA67-631D308BB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9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525515-8DB7-9E48-B530-A61296098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E61902-B631-F04D-8BA5-984D286CA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A85222-F366-AE40-90F7-ECE0318589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1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8D8ABB-2A3F-694C-86BB-5A86558A65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6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E11254-47AB-434A-9AD6-4006F32FB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9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2"/>
          </a:solidFill>
          <a:latin typeface="Calibri"/>
          <a:ea typeface="ＭＳ Ｐゴシック" pitchFamily="-65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36576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Fundamentals of Information Sensing, Transmission, and Processing at the Molecular Level in Biological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0">
                <a:solidFill>
                  <a:schemeClr val="tx2"/>
                </a:solidFill>
                <a:latin typeface="Calibri"/>
                <a:ea typeface="ＭＳ Ｐゴシック" pitchFamily="-65" charset="-128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r>
              <a:rPr lang="en-US" dirty="0" smtClean="0">
                <a:ea typeface="ＭＳ Ｐゴシック" charset="0"/>
              </a:rPr>
              <a:t>How Would a Biological System Perform Calculations?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.. At the molecular level?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... At a cellular level/ (think about synapses and groups of neurons, for instance)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914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Signal Transmission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Engineering Diagram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838200" y="1981200"/>
          <a:ext cx="7848600" cy="334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Document" r:id="rId3" imgW="5410200" imgH="2310384" progId="Word.Document.8">
                  <p:embed/>
                </p:oleObj>
              </mc:Choice>
              <mc:Fallback>
                <p:oleObj name="Document" r:id="rId3" imgW="5410200" imgH="23103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7848600" cy="334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What We Have Just Discussed Relate to Feedback Systems?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179499"/>
              </p:ext>
            </p:extLst>
          </p:nvPr>
        </p:nvGraphicFramePr>
        <p:xfrm>
          <a:off x="228600" y="2743200"/>
          <a:ext cx="8610600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6197600" imgH="2501900" progId="Word.Document.8">
                  <p:embed/>
                </p:oleObj>
              </mc:Choice>
              <mc:Fallback>
                <p:oleObj name="Document" r:id="rId3" imgW="6197600" imgH="2501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8610600" cy="347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209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Recall…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070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Overall Information Flow </a:t>
            </a:r>
            <a:br>
              <a:rPr lang="en-US" dirty="0">
                <a:latin typeface="Calibri"/>
                <a:ea typeface="ＭＳ Ｐゴシック" charset="0"/>
                <a:cs typeface="Calibri"/>
              </a:rPr>
            </a:br>
            <a:r>
              <a:rPr lang="en-US" dirty="0">
                <a:latin typeface="Calibri"/>
                <a:ea typeface="ＭＳ Ｐゴシック" charset="0"/>
                <a:cs typeface="Calibri"/>
              </a:rPr>
              <a:t>One Example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762000" y="2286000"/>
          <a:ext cx="80772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Document" r:id="rId3" imgW="5181600" imgH="1892808" progId="Word.Document.8">
                  <p:embed/>
                </p:oleObj>
              </mc:Choice>
              <mc:Fallback>
                <p:oleObj name="Document" r:id="rId3" imgW="5181600" imgH="18928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80772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Sensing and Computation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2954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Proteins and Information Registration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676400" y="2524125"/>
          <a:ext cx="5811838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Document" r:id="rId3" imgW="2782824" imgH="1347216" progId="Word.Document.8">
                  <p:embed/>
                </p:oleObj>
              </mc:Choice>
              <mc:Fallback>
                <p:oleObj name="Document" r:id="rId3" imgW="2782824" imgH="13472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24125"/>
                        <a:ext cx="5811838" cy="281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More on Proteins and Information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85800" y="2133600"/>
          <a:ext cx="7239000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Document" r:id="rId3" imgW="4687824" imgH="2602992" progId="Word.Document.8">
                  <p:embed/>
                </p:oleObj>
              </mc:Choice>
              <mc:Fallback>
                <p:oleObj name="Document" r:id="rId3" imgW="4687824" imgH="26029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7239000" cy="401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Kinetics and Information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762000" y="2514600"/>
          <a:ext cx="77724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Document" r:id="rId3" imgW="5269992" imgH="2273808" progId="Word.Document.8">
                  <p:embed/>
                </p:oleObj>
              </mc:Choice>
              <mc:Fallback>
                <p:oleObj name="Document" r:id="rId3" imgW="5269992" imgH="22738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7772400" cy="335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Division of Reality By Proteins,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/>
            </a:r>
            <a:br>
              <a:rPr lang="en-US" dirty="0" smtClean="0">
                <a:latin typeface="Calibri"/>
                <a:ea typeface="ＭＳ Ｐゴシック" charset="0"/>
                <a:cs typeface="Calibri"/>
              </a:rPr>
            </a:b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Part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1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09600" y="1981200"/>
          <a:ext cx="78486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Document" r:id="rId3" imgW="4611624" imgH="1917192" progId="Word.Document.8">
                  <p:embed/>
                </p:oleObj>
              </mc:Choice>
              <mc:Fallback>
                <p:oleObj name="Document" r:id="rId3" imgW="4611624" imgH="1917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7848600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33400" y="1828800"/>
          <a:ext cx="8229600" cy="3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Document" r:id="rId3" imgW="4611624" imgH="2234184" progId="Word.Document.8">
                  <p:embed/>
                </p:oleObj>
              </mc:Choice>
              <mc:Fallback>
                <p:oleObj name="Document" r:id="rId3" imgW="4611624" imgH="22341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229600" cy="3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Division of Reality By Proteins, Part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28600" y="1811338"/>
          <a:ext cx="8610600" cy="466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Document" r:id="rId3" imgW="5526024" imgH="2996184" progId="Word.Document.8">
                  <p:embed/>
                </p:oleObj>
              </mc:Choice>
              <mc:Fallback>
                <p:oleObj name="Document" r:id="rId3" imgW="5526024" imgH="29961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11338"/>
                        <a:ext cx="8610600" cy="466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Different Versions of a Protein Differ in Where they </a:t>
            </a:r>
            <a:r>
              <a:rPr lang="ja-JP" altLang="en-US" dirty="0">
                <a:latin typeface="Calibri"/>
                <a:ea typeface="ＭＳ Ｐゴシック" charset="0"/>
                <a:cs typeface="Calibri"/>
              </a:rPr>
              <a:t>“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Call</a:t>
            </a:r>
            <a:r>
              <a:rPr lang="ja-JP" altLang="en-US" dirty="0">
                <a:latin typeface="Calibri"/>
                <a:ea typeface="ＭＳ Ｐゴシック" charset="0"/>
                <a:cs typeface="Calibri"/>
              </a:rPr>
              <a:t>”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 the Division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115</Words>
  <Application>Microsoft Macintosh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Blank Presentation</vt:lpstr>
      <vt:lpstr>Document</vt:lpstr>
      <vt:lpstr>Microsoft Word Document</vt:lpstr>
      <vt:lpstr>Fundamentals of Information Sensing, Transmission, and Processing at the Molecular Level in Biological Systems</vt:lpstr>
      <vt:lpstr>Overall Information Flow  One Example</vt:lpstr>
      <vt:lpstr>Sensing and Computation</vt:lpstr>
      <vt:lpstr>Proteins and Information Registration</vt:lpstr>
      <vt:lpstr>More on Proteins and Information</vt:lpstr>
      <vt:lpstr>Kinetics and Information</vt:lpstr>
      <vt:lpstr>Division of Reality By Proteins,  Part 1</vt:lpstr>
      <vt:lpstr>Division of Reality By Proteins, Part 2</vt:lpstr>
      <vt:lpstr>Different Versions of a Protein Differ in Where they “Call” the Division</vt:lpstr>
      <vt:lpstr>PowerPoint Presentation</vt:lpstr>
      <vt:lpstr>Signal Transmission</vt:lpstr>
      <vt:lpstr>Engineering Diagram</vt:lpstr>
      <vt:lpstr>How Does What We Have Just Discussed Relate to Feedback Systems?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Potential</dc:title>
  <dc:creator>Ken Prestwich</dc:creator>
  <cp:lastModifiedBy>Administrator</cp:lastModifiedBy>
  <cp:revision>37</cp:revision>
  <dcterms:created xsi:type="dcterms:W3CDTF">2004-01-26T13:47:06Z</dcterms:created>
  <dcterms:modified xsi:type="dcterms:W3CDTF">2015-09-07T11:38:54Z</dcterms:modified>
</cp:coreProperties>
</file>