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4.bin" ContentType="application/vnd.openxmlformats-officedocument.oleObject"/>
  <Override PartName="/ppt/notesSlides/notesSlide12.xml" ContentType="application/vnd.openxmlformats-officedocument.presentationml.notesSlide+xml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82" r:id="rId2"/>
    <p:sldId id="258" r:id="rId3"/>
    <p:sldId id="278" r:id="rId4"/>
    <p:sldId id="268" r:id="rId5"/>
    <p:sldId id="257" r:id="rId6"/>
    <p:sldId id="283" r:id="rId7"/>
    <p:sldId id="259" r:id="rId8"/>
    <p:sldId id="284" r:id="rId9"/>
    <p:sldId id="260" r:id="rId10"/>
    <p:sldId id="281" r:id="rId11"/>
    <p:sldId id="279" r:id="rId12"/>
    <p:sldId id="261" r:id="rId13"/>
    <p:sldId id="262" r:id="rId14"/>
    <p:sldId id="285" r:id="rId15"/>
    <p:sldId id="263" r:id="rId16"/>
    <p:sldId id="280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1757-ACCF-0949-97F3-6FE50D5CC935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3FB19-0108-4D4F-9B89-A60E53A89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4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23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6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9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4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929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76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33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74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63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56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6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3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47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3FB19-0108-4D4F-9B89-A60E53A89B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9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0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8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ＭＳ Ｐゴシック" pitchFamily="-65" charset="-128"/>
          <a:cs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6" Type="http://schemas.openxmlformats.org/officeDocument/2006/relationships/image" Target="../media/image1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Electricity -- The Basics!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79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2860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Capacitance is the ability to store electrical charge; the larger the capacitance, the greater that ability.  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Capacitors (ideal ones)  do not consume energy – whatever energy they store can be retrieved. 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96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Capacitance</a:t>
            </a: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457200" y="2286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Energy storage -- the electrical analog of elasticity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3276600"/>
            <a:ext cx="3651135" cy="149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2"/>
          <p:cNvGraphicFramePr>
            <a:graphicFrameLocks noChangeAspect="1"/>
          </p:cNvGraphicFramePr>
          <p:nvPr/>
        </p:nvGraphicFramePr>
        <p:xfrm>
          <a:off x="228600" y="1905000"/>
          <a:ext cx="8610600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Document" r:id="rId4" imgW="4800600" imgH="2324100" progId="Word.Document.8">
                  <p:embed/>
                </p:oleObj>
              </mc:Choice>
              <mc:Fallback>
                <p:oleObj name="Document" r:id="rId4" imgW="4800600" imgH="2324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8610600" cy="417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A Purely Capacitive Circuit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2"/>
          <p:cNvGraphicFramePr>
            <a:graphicFrameLocks noChangeAspect="1"/>
          </p:cNvGraphicFramePr>
          <p:nvPr/>
        </p:nvGraphicFramePr>
        <p:xfrm>
          <a:off x="381000" y="1671638"/>
          <a:ext cx="8382000" cy="434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Document" r:id="rId4" imgW="4800600" imgH="2489200" progId="Word.Document.8">
                  <p:embed/>
                </p:oleObj>
              </mc:Choice>
              <mc:Fallback>
                <p:oleObj name="Document" r:id="rId4" imgW="4800600" imgH="2489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1638"/>
                        <a:ext cx="8382000" cy="434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Equilibrium in a capacitive circuit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 Circuits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8956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RC (resistive-capacitive) circuits both store and consume energy.  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These will be important in our discussions of membrane potentials, especially ones that vary and move.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706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An RC Circuit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609600" y="2209800"/>
          <a:ext cx="777240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Document" r:id="rId4" imgW="4800600" imgH="2489200" progId="Word.Document.8">
                  <p:embed/>
                </p:oleObj>
              </mc:Choice>
              <mc:Fallback>
                <p:oleObj name="Document" r:id="rId4" imgW="4800600" imgH="2489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777240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The Time Constant</a:t>
            </a:r>
            <a:r>
              <a:rPr lang="en-US" dirty="0">
                <a:latin typeface="Symbol" charset="2"/>
                <a:ea typeface="ＭＳ Ｐゴシック" charset="0"/>
                <a:cs typeface="Symbol" charset="2"/>
              </a:rPr>
              <a:t>, </a:t>
            </a:r>
            <a:r>
              <a:rPr lang="en-US" i="1" dirty="0">
                <a:latin typeface="Symbol" charset="2"/>
                <a:ea typeface="ＭＳ Ｐゴシック" charset="0"/>
                <a:cs typeface="Symbol" charset="2"/>
              </a:rPr>
              <a:t>t</a:t>
            </a:r>
            <a:endParaRPr lang="en-US" dirty="0">
              <a:latin typeface="Symbol" charset="2"/>
              <a:ea typeface="ＭＳ Ｐゴシック" charset="0"/>
              <a:cs typeface="Symbol" charset="2"/>
            </a:endParaRP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705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A measure of the time needed to charge an RC circuit.</a:t>
            </a:r>
          </a:p>
          <a:p>
            <a:pPr>
              <a:spcBef>
                <a:spcPct val="50000"/>
              </a:spcBef>
            </a:pPr>
            <a:r>
              <a:rPr lang="en-US" sz="3200" i="1" dirty="0" smtClean="0">
                <a:latin typeface="Symbol" charset="2"/>
                <a:cs typeface="Symbol" charset="2"/>
              </a:rPr>
              <a:t>t</a:t>
            </a:r>
            <a:r>
              <a:rPr lang="en-US" sz="3200" i="1" dirty="0" smtClean="0">
                <a:latin typeface="Calibri"/>
                <a:cs typeface="Calibri"/>
              </a:rPr>
              <a:t> </a:t>
            </a:r>
            <a:r>
              <a:rPr lang="en-US" sz="3200" i="1" dirty="0">
                <a:latin typeface="Calibri"/>
                <a:cs typeface="Calibri"/>
              </a:rPr>
              <a:t>= </a:t>
            </a:r>
            <a:r>
              <a:rPr lang="en-US" sz="3200" i="1" dirty="0" smtClean="0">
                <a:latin typeface="Calibri"/>
                <a:cs typeface="Calibri"/>
              </a:rPr>
              <a:t>RC</a:t>
            </a:r>
          </a:p>
          <a:p>
            <a:pPr>
              <a:spcBef>
                <a:spcPct val="50000"/>
              </a:spcBef>
            </a:pP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4419600"/>
            <a:ext cx="3922059" cy="44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5334000"/>
            <a:ext cx="7315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If</a:t>
            </a:r>
            <a:r>
              <a:rPr lang="en-US" dirty="0" smtClean="0"/>
              <a:t> </a:t>
            </a:r>
            <a:r>
              <a:rPr lang="en-US" i="1" dirty="0" smtClean="0"/>
              <a:t>t = </a:t>
            </a:r>
            <a:r>
              <a:rPr lang="en-US" i="1" dirty="0" smtClean="0">
                <a:latin typeface="Symbol" charset="2"/>
                <a:cs typeface="Symbol" charset="2"/>
              </a:rPr>
              <a:t>t</a:t>
            </a:r>
            <a:r>
              <a:rPr lang="en-US" dirty="0" smtClean="0">
                <a:latin typeface="Symbol" charset="2"/>
                <a:cs typeface="Symbol" charset="2"/>
              </a:rPr>
              <a:t>   </a:t>
            </a:r>
            <a:r>
              <a:rPr lang="en-US" dirty="0" smtClean="0">
                <a:latin typeface="Calibri"/>
                <a:cs typeface="Calibri"/>
              </a:rPr>
              <a:t>then 1-(1/e) = 1-(1/2.7) </a:t>
            </a: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                                = 1 – 0.37 </a:t>
            </a: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                                = 0.63 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The Effect of the Time Constant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57200" y="1905000"/>
          <a:ext cx="8305800" cy="379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Document" r:id="rId4" imgW="5422900" imgH="2476500" progId="Word.Document.8">
                  <p:embed/>
                </p:oleObj>
              </mc:Choice>
              <mc:Fallback>
                <p:oleObj name="Document" r:id="rId4" imgW="5422900" imgH="2476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305800" cy="379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48895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latin typeface="Calibri"/>
                <a:ea typeface="ＭＳ Ｐゴシック" charset="0"/>
                <a:cs typeface="Calibri"/>
              </a:rPr>
              <a:t>Interactions of Charge Centers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Calibri"/>
                <a:ea typeface="ＭＳ Ｐゴシック" charset="0"/>
                <a:cs typeface="Calibri"/>
              </a:rPr>
              <a:t>Basic Electrical Relationships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41325" y="2574925"/>
            <a:ext cx="539913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Coulomb -- a unit of charge </a:t>
            </a: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1 coulomb = 6.2×10</a:t>
            </a:r>
            <a:r>
              <a:rPr lang="en-US" baseline="30000" dirty="0">
                <a:latin typeface="Calibri"/>
                <a:cs typeface="Calibri"/>
              </a:rPr>
              <a:t>18</a:t>
            </a:r>
            <a:r>
              <a:rPr lang="en-US" dirty="0">
                <a:latin typeface="Calibri"/>
                <a:cs typeface="Calibri"/>
              </a:rPr>
              <a:t> elementary charges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" y="1524000"/>
            <a:ext cx="4770120" cy="838200"/>
            <a:chOff x="457200" y="1524000"/>
            <a:chExt cx="4770120" cy="838200"/>
          </a:xfrm>
        </p:grpSpPr>
        <p:sp>
          <p:nvSpPr>
            <p:cNvPr id="14339" name="Text Box 5"/>
            <p:cNvSpPr txBox="1">
              <a:spLocks noChangeArrowheads="1"/>
            </p:cNvSpPr>
            <p:nvPr/>
          </p:nvSpPr>
          <p:spPr bwMode="auto">
            <a:xfrm>
              <a:off x="457200" y="1828800"/>
              <a:ext cx="3200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tx2"/>
                  </a:solidFill>
                  <a:latin typeface="Calibri"/>
                  <a:cs typeface="Calibri"/>
                </a:rPr>
                <a:t>Coulomb</a:t>
              </a:r>
              <a:r>
                <a:rPr lang="ja-JP" altLang="en-US" dirty="0">
                  <a:solidFill>
                    <a:schemeClr val="tx2"/>
                  </a:solidFill>
                  <a:latin typeface="Calibri"/>
                  <a:cs typeface="Calibri"/>
                </a:rPr>
                <a:t>’</a:t>
              </a:r>
              <a:r>
                <a:rPr lang="en-US" altLang="ja-JP" dirty="0">
                  <a:solidFill>
                    <a:schemeClr val="tx2"/>
                  </a:solidFill>
                  <a:latin typeface="Calibri"/>
                  <a:cs typeface="Calibri"/>
                </a:rPr>
                <a:t>s </a:t>
              </a:r>
              <a:r>
                <a:rPr lang="en-US" altLang="ja-JP" dirty="0" smtClean="0">
                  <a:solidFill>
                    <a:schemeClr val="tx2"/>
                  </a:solidFill>
                  <a:latin typeface="Calibri"/>
                  <a:cs typeface="Calibri"/>
                </a:rPr>
                <a:t>Law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0" y="1524000"/>
              <a:ext cx="2179320" cy="838200"/>
            </a:xfrm>
            <a:prstGeom prst="rect">
              <a:avLst/>
            </a:prstGeom>
          </p:spPr>
        </p:pic>
      </p:grpSp>
      <p:grpSp>
        <p:nvGrpSpPr>
          <p:cNvPr id="5" name="Group 4"/>
          <p:cNvGrpSpPr/>
          <p:nvPr/>
        </p:nvGrpSpPr>
        <p:grpSpPr>
          <a:xfrm>
            <a:off x="914400" y="5638800"/>
            <a:ext cx="5203371" cy="947737"/>
            <a:chOff x="304800" y="5529263"/>
            <a:chExt cx="5203371" cy="947737"/>
          </a:xfrm>
        </p:grpSpPr>
        <p:sp>
          <p:nvSpPr>
            <p:cNvPr id="14342" name="Text Box 8"/>
            <p:cNvSpPr txBox="1">
              <a:spLocks noChangeArrowheads="1"/>
            </p:cNvSpPr>
            <p:nvPr/>
          </p:nvSpPr>
          <p:spPr bwMode="auto">
            <a:xfrm>
              <a:off x="304800" y="5529263"/>
              <a:ext cx="3048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Calibri"/>
                  <a:cs typeface="Calibri"/>
                </a:rPr>
                <a:t>The electrical analog of velocity is </a:t>
              </a:r>
              <a:r>
                <a:rPr lang="en-US" dirty="0" smtClean="0">
                  <a:latin typeface="Calibri"/>
                  <a:cs typeface="Calibri"/>
                </a:rPr>
                <a:t>current:</a:t>
              </a:r>
              <a:endParaRPr lang="en-US" dirty="0">
                <a:latin typeface="Calibri"/>
                <a:cs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24200" y="5791200"/>
              <a:ext cx="2383971" cy="6858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381000" y="4038600"/>
            <a:ext cx="7669696" cy="1219200"/>
            <a:chOff x="685800" y="3962400"/>
            <a:chExt cx="8126896" cy="1219200"/>
          </a:xfrm>
        </p:grpSpPr>
        <p:sp>
          <p:nvSpPr>
            <p:cNvPr id="14340" name="Text Box 6"/>
            <p:cNvSpPr txBox="1">
              <a:spLocks noChangeArrowheads="1"/>
            </p:cNvSpPr>
            <p:nvPr/>
          </p:nvSpPr>
          <p:spPr bwMode="auto">
            <a:xfrm>
              <a:off x="685800" y="3962400"/>
              <a:ext cx="5257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latin typeface="Calibri"/>
                  <a:cs typeface="Calibri"/>
                </a:rPr>
                <a:t>The electrical analog of force is </a:t>
              </a:r>
              <a:r>
                <a:rPr lang="en-US" dirty="0" smtClean="0">
                  <a:latin typeface="Calibri"/>
                  <a:cs typeface="Calibri"/>
                </a:rPr>
                <a:t>electromotive force (</a:t>
              </a:r>
              <a:r>
                <a:rPr lang="en-US" i="1" dirty="0" smtClean="0">
                  <a:latin typeface="Calibri"/>
                  <a:cs typeface="Calibri"/>
                </a:rPr>
                <a:t>E</a:t>
              </a:r>
              <a:r>
                <a:rPr lang="en-US" dirty="0" smtClean="0">
                  <a:latin typeface="Calibri"/>
                  <a:cs typeface="Calibri"/>
                </a:rPr>
                <a:t>):</a:t>
              </a:r>
              <a:endParaRPr lang="en-US" dirty="0">
                <a:latin typeface="Calibri"/>
                <a:cs typeface="Calibri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76800" y="4495800"/>
              <a:ext cx="3935896" cy="6858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5943600" y="1828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(force in</a:t>
            </a:r>
            <a:r>
              <a:rPr lang="en-US" i="1" dirty="0" smtClean="0">
                <a:latin typeface="Calibri"/>
                <a:cs typeface="Calibri"/>
              </a:rPr>
              <a:t> N)</a:t>
            </a:r>
            <a:endParaRPr lang="en-US" i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Electrical Potential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182813" y="1560513"/>
          <a:ext cx="4776787" cy="308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Document" r:id="rId4" imgW="4775200" imgH="3086100" progId="Word.Document.8">
                  <p:embed/>
                </p:oleObj>
              </mc:Choice>
              <mc:Fallback>
                <p:oleObj name="Document" r:id="rId4" imgW="4775200" imgH="30861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1560513"/>
                        <a:ext cx="4776787" cy="308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50292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Potential to do work is always measured relative to some reference state.  In electricity,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zero potential (ground) can be viewed as an electrically neutral location that is an infinite sink for charge (next slide).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1460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4605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0"/>
            <a:ext cx="28702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743200" y="457200"/>
            <a:ext cx="6172200" cy="838200"/>
          </a:xfrm>
        </p:spPr>
        <p:txBody>
          <a:bodyPr/>
          <a:lstStyle/>
          <a:p>
            <a:pPr eaLnBrk="1" hangingPunct="1"/>
            <a:r>
              <a:rPr lang="en-US">
                <a:latin typeface="Calibri"/>
                <a:ea typeface="ＭＳ Ｐゴシック" charset="0"/>
                <a:cs typeface="Calibri"/>
              </a:rPr>
              <a:t>Movement of Charges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609600" y="4191000"/>
            <a:ext cx="3657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C082E"/>
                </a:solidFill>
                <a:latin typeface="Calibri"/>
                <a:cs typeface="Calibri"/>
              </a:rPr>
              <a:t>A good analogy is the expansion of gases into larger containers -- although the proximate cause of the expansion is quite different!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696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Resistance is that which limits current flow (for a given potential) and consumes electrical energy  (resistances convert electrical energy to other forms such as heat).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3657600"/>
            <a:ext cx="3422073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5638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 (resistance) is measured in ohms (</a:t>
            </a:r>
            <a:r>
              <a:rPr lang="en-US" dirty="0" smtClean="0">
                <a:latin typeface="Symbol" charset="2"/>
                <a:cs typeface="Symbol" charset="2"/>
              </a:rPr>
              <a:t>W)</a:t>
            </a:r>
            <a:r>
              <a:rPr lang="en-US" dirty="0" smtClean="0">
                <a:latin typeface="Calibri"/>
                <a:cs typeface="Calibri"/>
              </a:rPr>
              <a:t>; </a:t>
            </a:r>
          </a:p>
          <a:p>
            <a:r>
              <a:rPr lang="en-US" i="1" dirty="0" smtClean="0">
                <a:latin typeface="Calibri"/>
                <a:cs typeface="Calibri"/>
              </a:rPr>
              <a:t>G</a:t>
            </a:r>
            <a:r>
              <a:rPr lang="en-US" dirty="0" smtClean="0">
                <a:latin typeface="Calibri"/>
                <a:cs typeface="Calibri"/>
              </a:rPr>
              <a:t> (conductance, its inverse) is measured in </a:t>
            </a:r>
            <a:r>
              <a:rPr lang="en-US" dirty="0" err="1" smtClean="0">
                <a:latin typeface="Calibri"/>
                <a:cs typeface="Calibri"/>
              </a:rPr>
              <a:t>siemens</a:t>
            </a:r>
            <a:r>
              <a:rPr lang="en-US" dirty="0" smtClean="0">
                <a:latin typeface="Calibri"/>
                <a:cs typeface="Calibri"/>
              </a:rPr>
              <a:t> (S).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505200"/>
            <a:ext cx="16891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6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"/>
              </p:ext>
            </p:extLst>
          </p:nvPr>
        </p:nvGraphicFramePr>
        <p:xfrm>
          <a:off x="1371600" y="1524000"/>
          <a:ext cx="77724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Document" r:id="rId4" imgW="4457700" imgH="2476500" progId="Word.Document.8">
                  <p:embed/>
                </p:oleObj>
              </mc:Choice>
              <mc:Fallback>
                <p:oleObj name="Document" r:id="rId4" imgW="4457700" imgH="24765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7772400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>
                <a:latin typeface="Calibri"/>
                <a:ea typeface="ＭＳ Ｐゴシック" charset="0"/>
                <a:cs typeface="Calibri"/>
              </a:rPr>
              <a:t>A Purely Resistive Circuit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685800" y="6096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9C082E"/>
                </a:solidFill>
                <a:latin typeface="Calibri"/>
                <a:cs typeface="Calibri"/>
              </a:rPr>
              <a:t>Which way does the current flow?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805" y="2514600"/>
            <a:ext cx="2632363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143000"/>
          </a:xfrm>
        </p:spPr>
        <p:txBody>
          <a:bodyPr/>
          <a:lstStyle/>
          <a:p>
            <a:r>
              <a:rPr lang="en-US" dirty="0" smtClean="0"/>
              <a:t>Fluid Analog to Resistance, </a:t>
            </a:r>
            <a:br>
              <a:rPr lang="en-US" dirty="0" smtClean="0"/>
            </a:br>
            <a:r>
              <a:rPr lang="en-US" dirty="0" smtClean="0"/>
              <a:t>Current and Potential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019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alibri"/>
                <a:cs typeface="Calibri"/>
              </a:rPr>
              <a:t>"</a:t>
            </a:r>
            <a:r>
              <a:rPr lang="en-US" sz="900" dirty="0" err="1">
                <a:latin typeface="Calibri"/>
                <a:cs typeface="Calibri"/>
              </a:rPr>
              <a:t>ResistanceHydraulicAnalogy</a:t>
            </a:r>
            <a:r>
              <a:rPr lang="en-US" sz="900" dirty="0">
                <a:latin typeface="Calibri"/>
                <a:cs typeface="Calibri"/>
              </a:rPr>
              <a:t>" by Sbyrnes321 - Own work. Licensed under CC0 via Commons - https://</a:t>
            </a:r>
            <a:r>
              <a:rPr lang="en-US" sz="900" dirty="0" err="1">
                <a:latin typeface="Calibri"/>
                <a:cs typeface="Calibri"/>
              </a:rPr>
              <a:t>commons.wikimedia.org</a:t>
            </a:r>
            <a:r>
              <a:rPr lang="en-US" sz="900" dirty="0">
                <a:latin typeface="Calibri"/>
                <a:cs typeface="Calibri"/>
              </a:rPr>
              <a:t>/wiki/</a:t>
            </a:r>
            <a:r>
              <a:rPr lang="en-US" sz="900" dirty="0" err="1">
                <a:latin typeface="Calibri"/>
                <a:cs typeface="Calibri"/>
              </a:rPr>
              <a:t>File:ResistanceHydraulicAnalogy.svg</a:t>
            </a:r>
            <a:r>
              <a:rPr lang="en-US" sz="900" dirty="0">
                <a:latin typeface="Calibri"/>
                <a:cs typeface="Calibri"/>
              </a:rPr>
              <a:t>#/media/</a:t>
            </a:r>
            <a:r>
              <a:rPr lang="en-US" sz="900" dirty="0" err="1">
                <a:latin typeface="Calibri"/>
                <a:cs typeface="Calibri"/>
              </a:rPr>
              <a:t>File:ResistanceHydraulicAnalogy.svg</a:t>
            </a:r>
            <a:endParaRPr lang="en-US" sz="900" dirty="0">
              <a:latin typeface="Calibri"/>
              <a:cs typeface="Calibri"/>
            </a:endParaRPr>
          </a:p>
        </p:txBody>
      </p:sp>
      <p:pic>
        <p:nvPicPr>
          <p:cNvPr id="4" name="Picture 3" descr="800px-ResistanceHydraulicAnalogy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19200"/>
            <a:ext cx="6144738" cy="41630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86600" y="23622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Pressure difference is potential difference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5791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Flow is like current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40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Object 2"/>
          <p:cNvGraphicFramePr>
            <a:graphicFrameLocks noChangeAspect="1"/>
          </p:cNvGraphicFramePr>
          <p:nvPr/>
        </p:nvGraphicFramePr>
        <p:xfrm>
          <a:off x="533400" y="1524000"/>
          <a:ext cx="79248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Document" r:id="rId4" imgW="4356100" imgH="1930400" progId="Word.Document.8">
                  <p:embed/>
                </p:oleObj>
              </mc:Choice>
              <mc:Fallback>
                <p:oleObj name="Document" r:id="rId4" imgW="4356100" imgH="19304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7924800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/>
                <a:ea typeface="ＭＳ Ｐゴシック" charset="0"/>
                <a:cs typeface="Calibri"/>
              </a:rPr>
              <a:t>Series and Parallel Resistive Circuits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85800" y="5486400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9C082E"/>
                </a:solidFill>
                <a:latin typeface="Calibri"/>
                <a:cs typeface="Calibri"/>
              </a:rPr>
              <a:t>Can you draw an analogy to these circuits using water flow?</a:t>
            </a:r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417</Words>
  <Application>Microsoft Macintosh PowerPoint</Application>
  <PresentationFormat>On-screen Show (4:3)</PresentationFormat>
  <Paragraphs>62</Paragraphs>
  <Slides>17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Blank Presentation</vt:lpstr>
      <vt:lpstr>Document</vt:lpstr>
      <vt:lpstr>Electricity -- The Basics!</vt:lpstr>
      <vt:lpstr>Interactions of Charge Centers</vt:lpstr>
      <vt:lpstr>Basic Electrical Relationships</vt:lpstr>
      <vt:lpstr>Electrical Potential</vt:lpstr>
      <vt:lpstr>Movement of Charges</vt:lpstr>
      <vt:lpstr>Resistance</vt:lpstr>
      <vt:lpstr>A Purely Resistive Circuit</vt:lpstr>
      <vt:lpstr>Fluid Analog to Resistance,  Current and Potential</vt:lpstr>
      <vt:lpstr>Series and Parallel Resistive Circuits</vt:lpstr>
      <vt:lpstr>Capacitance</vt:lpstr>
      <vt:lpstr>Capacitance</vt:lpstr>
      <vt:lpstr>A Purely Capacitive Circuit</vt:lpstr>
      <vt:lpstr>Equilibrium in a capacitive circuit</vt:lpstr>
      <vt:lpstr>RC Circuits</vt:lpstr>
      <vt:lpstr>An RC Circuit</vt:lpstr>
      <vt:lpstr>The Time Constant, t</vt:lpstr>
      <vt:lpstr>The Effect of the Time Constant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Potential</dc:title>
  <dc:creator>Ken Prestwich</dc:creator>
  <cp:lastModifiedBy>Ken Prestwich</cp:lastModifiedBy>
  <cp:revision>49</cp:revision>
  <dcterms:created xsi:type="dcterms:W3CDTF">2004-01-26T13:47:06Z</dcterms:created>
  <dcterms:modified xsi:type="dcterms:W3CDTF">2015-09-18T03:37:52Z</dcterms:modified>
</cp:coreProperties>
</file>