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302" r:id="rId7"/>
    <p:sldId id="301" r:id="rId8"/>
    <p:sldId id="256" r:id="rId9"/>
    <p:sldId id="25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50"/>
    <a:srgbClr val="00946F"/>
    <a:srgbClr val="900012"/>
    <a:srgbClr val="E7FFFD"/>
    <a:srgbClr val="D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159CBAF-C248-1A4D-81B9-39AEB4468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EA3D20B-D4B7-2B4B-8146-8795E6B0C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51A814F-8C4F-6442-BBB3-1B9FFD550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7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0164A5C-2E40-7E42-AEEE-A9B3F1EC9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2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8407651-2551-CC42-A0A5-45AEACB4A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9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66A78EE-FD7C-114D-BE9E-5A78AA751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2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77C960E-03A1-0B4C-9B84-AF9158C1C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EEEDB0B-D702-BF4B-86D7-E5FBB42B9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5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E19366C-F151-3C44-8545-6BAC2E981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7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251C06D-F537-C44E-AD85-FAADABBA3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4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EA1B716-F010-B444-972B-8305076F80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0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2"/>
          <p:cNvGraphicFramePr>
            <a:graphicFrameLocks noChangeAspect="1"/>
          </p:cNvGraphicFramePr>
          <p:nvPr/>
        </p:nvGraphicFramePr>
        <p:xfrm>
          <a:off x="152400" y="2146300"/>
          <a:ext cx="8839200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Document" r:id="rId3" imgW="5486400" imgH="2120900" progId="Word.Document.8">
                  <p:embed/>
                </p:oleObj>
              </mc:Choice>
              <mc:Fallback>
                <p:oleObj name="Document" r:id="rId3" imgW="5486400" imgH="21209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46300"/>
                        <a:ext cx="8839200" cy="341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153400" cy="1143000"/>
          </a:xfrm>
        </p:spPr>
        <p:txBody>
          <a:bodyPr/>
          <a:lstStyle/>
          <a:p>
            <a:r>
              <a:rPr lang="en-US" sz="4000" dirty="0">
                <a:latin typeface="Calibri"/>
                <a:ea typeface="ＭＳ Ｐゴシック" charset="0"/>
                <a:cs typeface="Calibri"/>
              </a:rPr>
              <a:t>Equipment for Intracellular Recordings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Object 2"/>
          <p:cNvGraphicFramePr>
            <a:graphicFrameLocks noChangeAspect="1"/>
          </p:cNvGraphicFramePr>
          <p:nvPr/>
        </p:nvGraphicFramePr>
        <p:xfrm>
          <a:off x="457200" y="1295400"/>
          <a:ext cx="8077200" cy="490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Document" r:id="rId3" imgW="4229100" imgH="2565400" progId="Word.Document.8">
                  <p:embed/>
                </p:oleObj>
              </mc:Choice>
              <mc:Fallback>
                <p:oleObj name="Document" r:id="rId3" imgW="4229100" imgH="2565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8077200" cy="490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Extracellular Potential in a </a:t>
            </a:r>
            <a:r>
              <a:rPr lang="ja-JP" altLang="en-US" sz="3200" dirty="0">
                <a:latin typeface="Calibri"/>
                <a:ea typeface="ＭＳ Ｐゴシック" charset="0"/>
                <a:cs typeface="Calibri"/>
              </a:rPr>
              <a:t>“</a:t>
            </a:r>
            <a:r>
              <a:rPr lang="en-US" altLang="ja-JP" sz="3200" dirty="0">
                <a:latin typeface="Calibri"/>
                <a:ea typeface="ＭＳ Ｐゴシック" charset="0"/>
                <a:cs typeface="Calibri"/>
              </a:rPr>
              <a:t>Resting</a:t>
            </a:r>
            <a:r>
              <a:rPr lang="ja-JP" altLang="en-US" sz="3200" dirty="0">
                <a:latin typeface="Calibri"/>
                <a:ea typeface="ＭＳ Ｐゴシック" charset="0"/>
                <a:cs typeface="Calibri"/>
              </a:rPr>
              <a:t>”</a:t>
            </a:r>
            <a:r>
              <a:rPr lang="en-US" altLang="ja-JP" sz="3200" dirty="0">
                <a:latin typeface="Calibri"/>
                <a:ea typeface="ＭＳ Ｐゴシック" charset="0"/>
                <a:cs typeface="Calibri"/>
              </a:rPr>
              <a:t> Cell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Basis of Membrane Potentials:</a:t>
            </a:r>
            <a:br>
              <a:rPr lang="en-US" dirty="0">
                <a:latin typeface="Calibri"/>
                <a:ea typeface="ＭＳ Ｐゴシック" charset="0"/>
                <a:cs typeface="Calibri"/>
              </a:rPr>
            </a:br>
            <a:r>
              <a:rPr lang="en-US" dirty="0">
                <a:latin typeface="Calibri"/>
                <a:ea typeface="ＭＳ Ｐゴシック" charset="0"/>
                <a:cs typeface="Calibri"/>
              </a:rPr>
              <a:t>A Model Cell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828800" y="1828800"/>
          <a:ext cx="5562600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Document" r:id="rId3" imgW="3149600" imgH="2451100" progId="Word.Document.8">
                  <p:embed/>
                </p:oleObj>
              </mc:Choice>
              <mc:Fallback>
                <p:oleObj name="Document" r:id="rId3" imgW="3149600" imgH="2451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5562600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8382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Assume the membrane is permeable only to C</a:t>
            </a:r>
            <a:r>
              <a:rPr lang="en-US" sz="2800" baseline="300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+</a:t>
            </a:r>
            <a:endParaRPr lang="en-US" sz="2800" dirty="0">
              <a:solidFill>
                <a:srgbClr val="FF0000"/>
              </a:solidFill>
              <a:latin typeface="Calibri"/>
              <a:ea typeface="ＭＳ Ｐゴシック" charset="0"/>
              <a:cs typeface="Calibri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209800" y="2209800"/>
          <a:ext cx="5410200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Document" r:id="rId3" imgW="3149600" imgH="2451100" progId="Word.Document.8">
                  <p:embed/>
                </p:oleObj>
              </mc:Choice>
              <mc:Fallback>
                <p:oleObj name="Document" r:id="rId3" imgW="3149600" imgH="2451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5410200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alibri"/>
                <a:ea typeface="ＭＳ Ｐゴシック" charset="0"/>
                <a:cs typeface="Calibri"/>
              </a:rPr>
              <a:t>The Gibbs-Donnan Equilibrium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24000" y="1447800"/>
          <a:ext cx="20891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825500" imgH="203200" progId="Equation.DSMT4">
                  <p:embed/>
                </p:oleObj>
              </mc:Choice>
              <mc:Fallback>
                <p:oleObj name="Equation" r:id="rId3" imgW="825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47800"/>
                        <a:ext cx="20891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3"/>
          <p:cNvGraphicFramePr>
            <a:graphicFrameLocks noChangeAspect="1"/>
          </p:cNvGraphicFramePr>
          <p:nvPr/>
        </p:nvGraphicFramePr>
        <p:xfrm>
          <a:off x="4800600" y="1447800"/>
          <a:ext cx="17081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5" imgW="673100" imgH="203200" progId="Equation.DSMT4">
                  <p:embed/>
                </p:oleObj>
              </mc:Choice>
              <mc:Fallback>
                <p:oleObj name="Equation" r:id="rId5" imgW="6731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447800"/>
                        <a:ext cx="17081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4"/>
          <p:cNvGraphicFramePr>
            <a:graphicFrameLocks noChangeAspect="1"/>
          </p:cNvGraphicFramePr>
          <p:nvPr/>
        </p:nvGraphicFramePr>
        <p:xfrm>
          <a:off x="1143000" y="2286000"/>
          <a:ext cx="50641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7" imgW="2032000" imgH="431800" progId="Equation.DSMT4">
                  <p:embed/>
                </p:oleObj>
              </mc:Choice>
              <mc:Fallback>
                <p:oleObj name="Equation" r:id="rId7" imgW="2032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50641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3581400"/>
            <a:ext cx="8077200" cy="1741488"/>
            <a:chOff x="336" y="2256"/>
            <a:chExt cx="5088" cy="1097"/>
          </a:xfrm>
        </p:grpSpPr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336" y="2256"/>
              <a:ext cx="50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sz="3200" b="1" dirty="0">
                  <a:solidFill>
                    <a:srgbClr val="FF0000"/>
                  </a:solidFill>
                  <a:latin typeface="Calibri"/>
                  <a:cs typeface="Calibri"/>
                </a:rPr>
                <a:t>At 25 </a:t>
              </a:r>
              <a:r>
                <a:rPr lang="en-US" sz="3200" b="1" baseline="30000" dirty="0">
                  <a:solidFill>
                    <a:srgbClr val="FF0000"/>
                  </a:solidFill>
                  <a:latin typeface="Calibri"/>
                  <a:cs typeface="Calibri"/>
                </a:rPr>
                <a:t>o</a:t>
              </a:r>
              <a:r>
                <a:rPr lang="en-US" sz="3200" b="1" dirty="0">
                  <a:solidFill>
                    <a:srgbClr val="FF0000"/>
                  </a:solidFill>
                  <a:latin typeface="Calibri"/>
                  <a:cs typeface="Calibri"/>
                </a:rPr>
                <a:t>C for univalent positive ions:</a:t>
              </a:r>
            </a:p>
          </p:txBody>
        </p:sp>
        <p:graphicFrame>
          <p:nvGraphicFramePr>
            <p:cNvPr id="17416" name="Object 5"/>
            <p:cNvGraphicFramePr>
              <a:graphicFrameLocks noChangeAspect="1"/>
            </p:cNvGraphicFramePr>
            <p:nvPr/>
          </p:nvGraphicFramePr>
          <p:xfrm>
            <a:off x="1536" y="2736"/>
            <a:ext cx="2032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9" name="Equation" r:id="rId9" imgW="1422400" imgH="431800" progId="Equation.DSMT4">
                    <p:embed/>
                  </p:oleObj>
                </mc:Choice>
                <mc:Fallback>
                  <p:oleObj name="Equation" r:id="rId9" imgW="1422400" imgH="431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736"/>
                          <a:ext cx="2032" cy="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2133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Comic Sans MS" charset="0"/>
              </a:rPr>
              <a:t>Here the sign refers to direction of the gradient.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RMP Mind Problem #1</a:t>
            </a: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76200" y="855663"/>
            <a:ext cx="3886200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  <a:latin typeface="Calibri"/>
                <a:cs typeface="Calibri"/>
              </a:rPr>
              <a:t>Draw vectors for:</a:t>
            </a:r>
          </a:p>
          <a:p>
            <a:endParaRPr lang="en-US" sz="1800" dirty="0">
              <a:latin typeface="Calibri"/>
              <a:cs typeface="Calibri"/>
            </a:endParaRPr>
          </a:p>
          <a:p>
            <a:pPr lvl="1">
              <a:buFont typeface="Arial" charset="0"/>
              <a:buChar char="•"/>
            </a:pPr>
            <a:r>
              <a:rPr lang="en-US" sz="1800" dirty="0">
                <a:latin typeface="Calibri"/>
                <a:cs typeface="Calibri"/>
              </a:rPr>
              <a:t>Δ</a:t>
            </a:r>
            <a:r>
              <a:rPr lang="en-US" sz="1800" i="1" dirty="0">
                <a:latin typeface="Calibri"/>
                <a:cs typeface="Calibri"/>
              </a:rPr>
              <a:t>G</a:t>
            </a:r>
            <a:r>
              <a:rPr lang="en-US" sz="1800" baseline="-25000" dirty="0">
                <a:latin typeface="Calibri"/>
                <a:cs typeface="Calibri"/>
              </a:rPr>
              <a:t>d</a:t>
            </a:r>
            <a:r>
              <a:rPr lang="en-US" sz="1800" dirty="0">
                <a:latin typeface="Calibri"/>
                <a:cs typeface="Calibri"/>
              </a:rPr>
              <a:t> for diffusion of the cation</a:t>
            </a:r>
          </a:p>
          <a:p>
            <a:pPr lvl="1">
              <a:buFont typeface="Arial" charset="0"/>
              <a:buChar char="•"/>
            </a:pPr>
            <a:endParaRPr lang="en-US" sz="1800" dirty="0">
              <a:latin typeface="Calibri"/>
              <a:cs typeface="Calibri"/>
            </a:endParaRPr>
          </a:p>
          <a:p>
            <a:pPr lvl="1">
              <a:buFont typeface="Arial" charset="0"/>
              <a:buChar char="•"/>
            </a:pPr>
            <a:r>
              <a:rPr lang="en-US" sz="1800" dirty="0">
                <a:latin typeface="Calibri"/>
                <a:cs typeface="Calibri"/>
              </a:rPr>
              <a:t>Electrical force acting on the cation</a:t>
            </a:r>
          </a:p>
          <a:p>
            <a:pPr lvl="1">
              <a:buFont typeface="Arial" charset="0"/>
              <a:buChar char="•"/>
            </a:pPr>
            <a:endParaRPr lang="en-US" sz="1800" dirty="0">
              <a:latin typeface="Calibri"/>
              <a:cs typeface="Calibri"/>
            </a:endParaRPr>
          </a:p>
          <a:p>
            <a:pPr lvl="1">
              <a:buFont typeface="Arial" charset="0"/>
              <a:buChar char="•"/>
            </a:pPr>
            <a:r>
              <a:rPr lang="en-US" sz="1800" dirty="0">
                <a:latin typeface="Calibri"/>
                <a:cs typeface="Calibri"/>
              </a:rPr>
              <a:t>Total force (the only one that matters) acting on the cation</a:t>
            </a:r>
          </a:p>
          <a:p>
            <a:endParaRPr lang="en-US" sz="1800" dirty="0">
              <a:latin typeface="Calibri"/>
              <a:cs typeface="Calibri"/>
            </a:endParaRPr>
          </a:p>
          <a:p>
            <a:r>
              <a:rPr lang="en-US" sz="1800" dirty="0">
                <a:solidFill>
                  <a:srgbClr val="FF0000"/>
                </a:solidFill>
                <a:latin typeface="Calibri"/>
                <a:cs typeface="Calibri"/>
              </a:rPr>
              <a:t>FOR THESE CONDITIONS:</a:t>
            </a:r>
          </a:p>
          <a:p>
            <a:pPr lvl="1">
              <a:buFont typeface="Times" charset="0"/>
              <a:buAutoNum type="arabicPeriod"/>
            </a:pPr>
            <a:r>
              <a:rPr lang="en-US" sz="1800" dirty="0">
                <a:latin typeface="Calibri"/>
                <a:cs typeface="Calibri"/>
              </a:rPr>
              <a:t>Before cation permeability</a:t>
            </a:r>
          </a:p>
          <a:p>
            <a:pPr lvl="1">
              <a:buFont typeface="Times" charset="0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lvl="1">
              <a:buFont typeface="Times" charset="0"/>
              <a:buAutoNum type="arabicPeriod"/>
            </a:pPr>
            <a:r>
              <a:rPr lang="en-US" sz="1800" dirty="0">
                <a:latin typeface="Calibri"/>
                <a:cs typeface="Calibri"/>
              </a:rPr>
              <a:t>A brief instant (</a:t>
            </a:r>
            <a:r>
              <a:rPr lang="en-US" sz="1800" i="1" dirty="0">
                <a:latin typeface="Calibri"/>
                <a:cs typeface="Calibri"/>
              </a:rPr>
              <a:t>dt</a:t>
            </a:r>
            <a:r>
              <a:rPr lang="en-US" sz="1800" dirty="0">
                <a:latin typeface="Calibri"/>
                <a:cs typeface="Calibri"/>
              </a:rPr>
              <a:t>) after permeability is established</a:t>
            </a:r>
          </a:p>
          <a:p>
            <a:pPr lvl="1">
              <a:buFont typeface="Times" charset="0"/>
              <a:buAutoNum type="arabicPeriod"/>
            </a:pPr>
            <a:endParaRPr lang="en-US" sz="1800" dirty="0">
              <a:latin typeface="Calibri"/>
              <a:cs typeface="Calibri"/>
            </a:endParaRPr>
          </a:p>
          <a:p>
            <a:pPr lvl="1">
              <a:buFont typeface="Times" charset="0"/>
              <a:buAutoNum type="arabicPeriod"/>
            </a:pPr>
            <a:r>
              <a:rPr lang="en-US" sz="1800" dirty="0">
                <a:latin typeface="Calibri"/>
                <a:cs typeface="Calibri"/>
              </a:rPr>
              <a:t>Gibbs-Donnan equilibrium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4191000" y="1828800"/>
          <a:ext cx="48768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3" imgW="3149600" imgH="2451100" progId="Word.Document.8">
                  <p:embed/>
                </p:oleObj>
              </mc:Choice>
              <mc:Fallback>
                <p:oleObj name="Document" r:id="rId3" imgW="3149600" imgH="2451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828800"/>
                        <a:ext cx="4876800" cy="379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RMP Mind Problem #2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71800" y="1752600"/>
          <a:ext cx="5562600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cument" r:id="rId3" imgW="3149600" imgH="2451100" progId="Word.Document.8">
                  <p:embed/>
                </p:oleObj>
              </mc:Choice>
              <mc:Fallback>
                <p:oleObj name="Document" r:id="rId3" imgW="3149600" imgH="2451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0"/>
                        <a:ext cx="5562600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381000" y="2057400"/>
            <a:ext cx="2590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What will be the </a:t>
            </a:r>
            <a:r>
              <a:rPr lang="en-US" b="1" dirty="0">
                <a:latin typeface="Calibri"/>
                <a:cs typeface="Calibri"/>
              </a:rPr>
              <a:t>sense of the charge on the inside of the cell</a:t>
            </a:r>
            <a:r>
              <a:rPr lang="en-US" dirty="0">
                <a:latin typeface="Calibri"/>
                <a:cs typeface="Calibri"/>
              </a:rPr>
              <a:t> if the anion is the only permeable ion? Explain.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2"/>
          <p:cNvGraphicFramePr>
            <a:graphicFrameLocks noChangeAspect="1"/>
          </p:cNvGraphicFramePr>
          <p:nvPr/>
        </p:nvGraphicFramePr>
        <p:xfrm>
          <a:off x="1371600" y="990600"/>
          <a:ext cx="6400800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Document" r:id="rId3" imgW="5308600" imgH="2832100" progId="Word.Document.8">
                  <p:embed/>
                </p:oleObj>
              </mc:Choice>
              <mc:Fallback>
                <p:oleObj name="Document" r:id="rId3" imgW="5308600" imgH="2832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90600"/>
                        <a:ext cx="6400800" cy="341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772400" cy="609600"/>
          </a:xfrm>
        </p:spPr>
        <p:txBody>
          <a:bodyPr/>
          <a:lstStyle/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Ionic Distributions in an Example Cell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4583113"/>
            <a:ext cx="807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Calibri"/>
                <a:cs typeface="Calibri"/>
              </a:rPr>
              <a:t> What is the sense of charge predicted by each ion?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5486400"/>
            <a:ext cx="556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Calibri"/>
                <a:cs typeface="Calibri"/>
              </a:rPr>
              <a:t> What is </a:t>
            </a:r>
            <a:r>
              <a:rPr lang="en-US" sz="1800" b="1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1800" b="1" baseline="-250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lang="en-US" sz="1800" b="1" dirty="0">
                <a:solidFill>
                  <a:srgbClr val="FF0000"/>
                </a:solidFill>
                <a:latin typeface="Calibri"/>
                <a:cs typeface="Calibri"/>
              </a:rPr>
              <a:t> predicted by each ion at 25°C?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5954713"/>
            <a:ext cx="31213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Calibri"/>
                <a:cs typeface="Calibri"/>
              </a:rPr>
              <a:t> Which ion(s) determine rmp?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00800" y="5181600"/>
            <a:ext cx="2209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 b="1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1600" b="1" baseline="-250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lang="en-US" sz="1600" b="1" dirty="0">
                <a:solidFill>
                  <a:srgbClr val="FF0000"/>
                </a:solidFill>
                <a:latin typeface="Calibri"/>
                <a:cs typeface="Calibri"/>
              </a:rPr>
              <a:t> = - 98 mV</a:t>
            </a:r>
            <a:endParaRPr lang="en-US" sz="1600" b="1" i="1" dirty="0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US" sz="1600" b="1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1600" b="1" baseline="-25000" dirty="0">
                <a:solidFill>
                  <a:srgbClr val="FF0000"/>
                </a:solidFill>
                <a:latin typeface="Calibri"/>
                <a:cs typeface="Calibri"/>
              </a:rPr>
              <a:t>K+ </a:t>
            </a:r>
            <a:r>
              <a:rPr lang="en-US" sz="1600" b="1" dirty="0">
                <a:solidFill>
                  <a:srgbClr val="FF0000"/>
                </a:solidFill>
                <a:latin typeface="Calibri"/>
                <a:cs typeface="Calibri"/>
              </a:rPr>
              <a:t>= -101.4 mV</a:t>
            </a:r>
          </a:p>
          <a:p>
            <a:r>
              <a:rPr lang="en-US" sz="1600" b="1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1600" b="1" baseline="-25000" dirty="0">
                <a:solidFill>
                  <a:srgbClr val="FF0000"/>
                </a:solidFill>
                <a:latin typeface="Calibri"/>
                <a:cs typeface="Calibri"/>
              </a:rPr>
              <a:t>Cl- </a:t>
            </a:r>
            <a:r>
              <a:rPr lang="en-US" sz="1600" b="1" dirty="0">
                <a:solidFill>
                  <a:srgbClr val="FF0000"/>
                </a:solidFill>
                <a:latin typeface="Calibri"/>
                <a:cs typeface="Calibri"/>
              </a:rPr>
              <a:t>= - 97.5 mV</a:t>
            </a:r>
          </a:p>
          <a:p>
            <a:r>
              <a:rPr lang="en-US" sz="1600" b="1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1600" b="1" baseline="-25000" dirty="0">
                <a:solidFill>
                  <a:srgbClr val="FF0000"/>
                </a:solidFill>
                <a:latin typeface="Calibri"/>
                <a:cs typeface="Calibri"/>
              </a:rPr>
              <a:t>Na+</a:t>
            </a:r>
            <a:r>
              <a:rPr lang="en-US" sz="1600" b="1" dirty="0">
                <a:solidFill>
                  <a:srgbClr val="FF0000"/>
                </a:solidFill>
                <a:latin typeface="Calibri"/>
                <a:cs typeface="Calibri"/>
              </a:rPr>
              <a:t>= + 64.7 mV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5029200"/>
            <a:ext cx="2621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Calibri"/>
                <a:cs typeface="Calibri"/>
              </a:rPr>
              <a:t> Do the proteins matter?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2"/>
          <p:cNvGraphicFramePr>
            <a:graphicFrameLocks noChangeAspect="1"/>
          </p:cNvGraphicFramePr>
          <p:nvPr/>
        </p:nvGraphicFramePr>
        <p:xfrm>
          <a:off x="1295400" y="1295400"/>
          <a:ext cx="6400800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Document" r:id="rId3" imgW="5283200" imgH="4356100" progId="Word.Document.8">
                  <p:embed/>
                </p:oleObj>
              </mc:Choice>
              <mc:Fallback>
                <p:oleObj name="Document" r:id="rId3" imgW="5283200" imgH="4356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6400800" cy="528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00946F"/>
                </a:solidFill>
                <a:latin typeface="Calibri"/>
                <a:ea typeface="ＭＳ Ｐゴシック" charset="0"/>
                <a:cs typeface="Calibri"/>
              </a:rPr>
              <a:t>Test of the Nernst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CC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E2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208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Blank Presentation</vt:lpstr>
      <vt:lpstr>Document</vt:lpstr>
      <vt:lpstr>Equation</vt:lpstr>
      <vt:lpstr>Equipment for Intracellular Recordings</vt:lpstr>
      <vt:lpstr>Extracellular Potential in a “Resting” Cell</vt:lpstr>
      <vt:lpstr>Basis of Membrane Potentials: A Model Cell</vt:lpstr>
      <vt:lpstr>Assume the membrane is permeable only to C+</vt:lpstr>
      <vt:lpstr>The Gibbs-Donnan Equilibrium</vt:lpstr>
      <vt:lpstr>RMP Mind Problem #1</vt:lpstr>
      <vt:lpstr>RMP Mind Problem #2</vt:lpstr>
      <vt:lpstr>Ionic Distributions in an Example Cell</vt:lpstr>
      <vt:lpstr>Test of the Nernst Model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Ken Prestwich</cp:lastModifiedBy>
  <cp:revision>56</cp:revision>
  <dcterms:created xsi:type="dcterms:W3CDTF">2008-10-24T12:06:32Z</dcterms:created>
  <dcterms:modified xsi:type="dcterms:W3CDTF">2015-09-17T21:43:24Z</dcterms:modified>
</cp:coreProperties>
</file>