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78" r:id="rId7"/>
    <p:sldId id="282" r:id="rId8"/>
    <p:sldId id="279" r:id="rId9"/>
    <p:sldId id="300" r:id="rId10"/>
    <p:sldId id="283" r:id="rId11"/>
    <p:sldId id="280" r:id="rId12"/>
    <p:sldId id="285" r:id="rId13"/>
    <p:sldId id="295" r:id="rId14"/>
    <p:sldId id="286" r:id="rId15"/>
    <p:sldId id="297" r:id="rId16"/>
    <p:sldId id="267" r:id="rId17"/>
    <p:sldId id="264" r:id="rId18"/>
    <p:sldId id="265" r:id="rId19"/>
    <p:sldId id="271" r:id="rId20"/>
    <p:sldId id="28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77" r:id="rId29"/>
    <p:sldId id="293" r:id="rId30"/>
    <p:sldId id="294" r:id="rId31"/>
    <p:sldId id="301" r:id="rId32"/>
    <p:sldId id="284" r:id="rId33"/>
    <p:sldId id="29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50"/>
    <a:srgbClr val="00946F"/>
    <a:srgbClr val="900012"/>
    <a:srgbClr val="E7FFFD"/>
    <a:srgbClr val="D9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-128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6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6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43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>
          <a:solidFill>
            <a:schemeClr val="tx2"/>
          </a:solidFill>
          <a:latin typeface="Calibri"/>
          <a:ea typeface="ＭＳ Ｐゴシック" pitchFamily="-65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/>
          <a:ea typeface="ＭＳ Ｐゴシック" pitchFamily="-65" charset="-128"/>
          <a:cs typeface="ＭＳ Ｐゴシック" pitchFamily="9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/>
          <a:ea typeface="ＭＳ Ｐゴシック" pitchFamily="-65" charset="-128"/>
          <a:cs typeface="ＭＳ Ｐゴシック" pitchFamily="9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/>
          <a:ea typeface="ＭＳ Ｐゴシック" pitchFamily="-65" charset="-128"/>
          <a:cs typeface="ＭＳ Ｐゴシック" pitchFamily="9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/>
          <a:ea typeface="ＭＳ Ｐゴシック" pitchFamily="-65" charset="-128"/>
          <a:cs typeface="ＭＳ Ｐゴシック" pitchFamily="9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/>
          <a:ea typeface="ＭＳ Ｐゴシック" pitchFamily="-65" charset="-128"/>
          <a:cs typeface="ＭＳ Ｐゴシック" pitchFamily="9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1828800"/>
          <a:ext cx="8763000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5486400" imgH="2517648" progId="Word.Document.8">
                  <p:embed/>
                </p:oleObj>
              </mc:Choice>
              <mc:Fallback>
                <p:oleObj name="Document" r:id="rId3" imgW="5486400" imgH="25176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8763000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0"/>
            <a:ext cx="8915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Apparatus to Study Action Potentials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Membrane Model #2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404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28600" y="5257800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This model is valid </a:t>
            </a:r>
            <a:r>
              <a:rPr lang="en-US" b="1" dirty="0">
                <a:latin typeface="Calibri"/>
                <a:cs typeface="Calibri"/>
              </a:rPr>
              <a:t>ONLY for a very thin section of the length of an </a:t>
            </a:r>
            <a:r>
              <a:rPr lang="en-US" b="1" u="sng" dirty="0">
                <a:latin typeface="Calibri"/>
                <a:cs typeface="Calibri"/>
              </a:rPr>
              <a:t>axon</a:t>
            </a:r>
            <a:r>
              <a:rPr lang="en-US" dirty="0">
                <a:latin typeface="Calibri"/>
                <a:cs typeface="Calibri"/>
              </a:rPr>
              <a:t> (or muscle fiber).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This sort of model was hypothesized by the late 1940s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The Voltage Clamp, part 1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In order for </a:t>
            </a:r>
            <a:r>
              <a:rPr lang="en-US" b="1" i="1" dirty="0">
                <a:solidFill>
                  <a:schemeClr val="accent2"/>
                </a:solidFill>
                <a:latin typeface="Calibri"/>
                <a:cs typeface="Calibri"/>
              </a:rPr>
              <a:t>E</a:t>
            </a:r>
            <a:r>
              <a:rPr lang="en-US" b="1" baseline="-25000" dirty="0">
                <a:solidFill>
                  <a:schemeClr val="accent2"/>
                </a:solidFill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 to change, the total charge </a:t>
            </a:r>
            <a:r>
              <a:rPr lang="en-US" i="1" dirty="0">
                <a:latin typeface="Calibri"/>
                <a:cs typeface="Calibri"/>
              </a:rPr>
              <a:t>(</a:t>
            </a:r>
            <a:r>
              <a:rPr lang="en-US" b="1" i="1" dirty="0">
                <a:solidFill>
                  <a:schemeClr val="accent2"/>
                </a:solidFill>
                <a:latin typeface="Calibri"/>
                <a:cs typeface="Calibri"/>
              </a:rPr>
              <a:t>Q</a:t>
            </a:r>
            <a:r>
              <a:rPr lang="en-US" i="1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 across the membrane capacitance (</a:t>
            </a:r>
            <a:r>
              <a:rPr lang="en-US" b="1" i="1" dirty="0">
                <a:solidFill>
                  <a:schemeClr val="accent2"/>
                </a:solidFill>
                <a:latin typeface="Calibri"/>
                <a:cs typeface="Calibri"/>
              </a:rPr>
              <a:t>C</a:t>
            </a:r>
            <a:r>
              <a:rPr lang="en-US" b="1" baseline="-25000" dirty="0">
                <a:solidFill>
                  <a:schemeClr val="accent2"/>
                </a:solidFill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) must change. 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to change, a current must flow. (Obviously!) </a:t>
            </a:r>
          </a:p>
        </p:txBody>
      </p:sp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381000" y="3001963"/>
            <a:ext cx="8534400" cy="3389313"/>
            <a:chOff x="240" y="1891"/>
            <a:chExt cx="5376" cy="2135"/>
          </a:xfrm>
        </p:grpSpPr>
        <p:sp>
          <p:nvSpPr>
            <p:cNvPr id="35845" name="Text Box 3"/>
            <p:cNvSpPr txBox="1">
              <a:spLocks noChangeArrowheads="1"/>
            </p:cNvSpPr>
            <p:nvPr/>
          </p:nvSpPr>
          <p:spPr bwMode="auto">
            <a:xfrm>
              <a:off x="240" y="1891"/>
              <a:ext cx="5376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/>
                  <a:cs typeface="Calibri"/>
                </a:rPr>
                <a:t>However, any current associated with the membrane has two components:</a:t>
              </a:r>
            </a:p>
            <a:p>
              <a:pPr lvl="1">
                <a:buFontTx/>
                <a:buChar char="•"/>
              </a:pPr>
              <a:r>
                <a:rPr lang="en-US" dirty="0">
                  <a:solidFill>
                    <a:srgbClr val="3366FF"/>
                  </a:solidFill>
                  <a:latin typeface="Calibri"/>
                  <a:cs typeface="Calibri"/>
                </a:rPr>
                <a:t> one associated with charging or discharging the </a:t>
              </a:r>
              <a:r>
                <a:rPr lang="en-US" sz="2800" b="1" i="1" dirty="0">
                  <a:solidFill>
                    <a:srgbClr val="3366FF"/>
                  </a:solidFill>
                  <a:latin typeface="Calibri"/>
                  <a:cs typeface="Calibri"/>
                </a:rPr>
                <a:t>C</a:t>
              </a:r>
              <a:r>
                <a:rPr lang="en-US" sz="2800" b="1" baseline="-25000" dirty="0">
                  <a:solidFill>
                    <a:srgbClr val="3366FF"/>
                  </a:solidFill>
                  <a:latin typeface="Calibri"/>
                  <a:cs typeface="Calibri"/>
                </a:rPr>
                <a:t>m</a:t>
              </a:r>
              <a:r>
                <a:rPr lang="en-US" baseline="-25000" dirty="0">
                  <a:solidFill>
                    <a:srgbClr val="3366FF"/>
                  </a:solidFill>
                  <a:latin typeface="Calibri"/>
                  <a:cs typeface="Calibri"/>
                </a:rPr>
                <a:t> </a:t>
              </a:r>
              <a:r>
                <a:rPr lang="en-US" dirty="0">
                  <a:solidFill>
                    <a:srgbClr val="3366FF"/>
                  </a:solidFill>
                  <a:latin typeface="Calibri"/>
                  <a:cs typeface="Calibri"/>
                </a:rPr>
                <a:t> (called </a:t>
              </a:r>
              <a:r>
                <a:rPr lang="en-US" sz="2800" b="1" i="1" dirty="0">
                  <a:solidFill>
                    <a:srgbClr val="3366FF"/>
                  </a:solidFill>
                  <a:latin typeface="Calibri"/>
                  <a:cs typeface="Calibri"/>
                </a:rPr>
                <a:t>i</a:t>
              </a:r>
              <a:r>
                <a:rPr lang="en-US" sz="2800" b="1" baseline="-25000" dirty="0">
                  <a:solidFill>
                    <a:srgbClr val="3366FF"/>
                  </a:solidFill>
                  <a:latin typeface="Calibri"/>
                  <a:cs typeface="Calibri"/>
                </a:rPr>
                <a:t>C</a:t>
              </a:r>
              <a:r>
                <a:rPr lang="en-US" dirty="0">
                  <a:solidFill>
                    <a:srgbClr val="3366FF"/>
                  </a:solidFill>
                  <a:latin typeface="Calibri"/>
                  <a:cs typeface="Calibri"/>
                </a:rPr>
                <a:t>) </a:t>
              </a:r>
            </a:p>
            <a:p>
              <a:pPr lvl="1">
                <a:buFontTx/>
                <a:buChar char="•"/>
              </a:pPr>
              <a:r>
                <a:rPr lang="en-US" dirty="0">
                  <a:latin typeface="Calibri"/>
                  <a:cs typeface="Calibri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Calibri"/>
                  <a:cs typeface="Calibri"/>
                </a:rPr>
                <a:t>another,</a:t>
              </a:r>
              <a:r>
                <a:rPr lang="en-US" i="1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lang="en-US" sz="2800" b="1" i="1" dirty="0">
                  <a:solidFill>
                    <a:srgbClr val="FF0000"/>
                  </a:solidFill>
                  <a:latin typeface="Calibri"/>
                  <a:cs typeface="Calibri"/>
                </a:rPr>
                <a:t>i</a:t>
              </a:r>
              <a:r>
                <a:rPr lang="en-US" sz="2800" b="1" baseline="-25000" dirty="0">
                  <a:solidFill>
                    <a:srgbClr val="FF0000"/>
                  </a:solidFill>
                  <a:latin typeface="Calibri"/>
                  <a:cs typeface="Calibri"/>
                </a:rPr>
                <a:t>R</a:t>
              </a:r>
              <a:r>
                <a:rPr lang="en-US" dirty="0">
                  <a:solidFill>
                    <a:srgbClr val="FF0000"/>
                  </a:solidFill>
                  <a:latin typeface="Calibri"/>
                  <a:cs typeface="Calibri"/>
                </a:rPr>
                <a:t>, associated with current flow through the various parallel membrane resistances, lumped together as</a:t>
              </a:r>
              <a:r>
                <a:rPr lang="en-US" i="1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lang="en-US" sz="2800" b="1" i="1" dirty="0">
                  <a:solidFill>
                    <a:srgbClr val="FF0000"/>
                  </a:solidFill>
                  <a:latin typeface="Calibri"/>
                  <a:cs typeface="Calibri"/>
                </a:rPr>
                <a:t>R</a:t>
              </a:r>
              <a:r>
                <a:rPr lang="en-US" sz="2800" b="1" baseline="-25000" dirty="0">
                  <a:solidFill>
                    <a:srgbClr val="FF0000"/>
                  </a:solidFill>
                  <a:latin typeface="Calibri"/>
                  <a:cs typeface="Calibri"/>
                </a:rPr>
                <a:t>M</a:t>
              </a:r>
              <a:r>
                <a:rPr lang="en-US" dirty="0">
                  <a:solidFill>
                    <a:srgbClr val="FF0000"/>
                  </a:solidFill>
                  <a:latin typeface="Calibri"/>
                  <a:cs typeface="Calibri"/>
                </a:rPr>
                <a:t>.</a:t>
              </a:r>
            </a:p>
            <a:p>
              <a:pPr lvl="1">
                <a:buFontTx/>
                <a:buChar char="•"/>
              </a:pPr>
              <a:r>
                <a:rPr lang="en-US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lang="en-US" dirty="0">
                  <a:solidFill>
                    <a:schemeClr val="accent1"/>
                  </a:solidFill>
                  <a:latin typeface="Calibri"/>
                  <a:cs typeface="Calibri"/>
                </a:rPr>
                <a:t>Thus: </a:t>
              </a:r>
            </a:p>
          </p:txBody>
        </p:sp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1392" y="3696"/>
              <a:ext cx="99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800000"/>
                  </a:solidFill>
                  <a:latin typeface="Calibri"/>
                  <a:cs typeface="Calibri"/>
                </a:rPr>
                <a:t>i</a:t>
              </a:r>
              <a:r>
                <a:rPr lang="en-US" sz="2800" b="1" baseline="-25000" dirty="0">
                  <a:solidFill>
                    <a:srgbClr val="800000"/>
                  </a:solidFill>
                  <a:latin typeface="Calibri"/>
                  <a:cs typeface="Calibri"/>
                </a:rPr>
                <a:t>M </a:t>
              </a:r>
              <a:r>
                <a:rPr lang="en-US" sz="2800" b="1" dirty="0">
                  <a:solidFill>
                    <a:srgbClr val="800000"/>
                  </a:solidFill>
                  <a:latin typeface="Calibri"/>
                  <a:cs typeface="Calibri"/>
                </a:rPr>
                <a:t>= </a:t>
              </a:r>
              <a:r>
                <a:rPr lang="en-US" sz="2800" b="1" i="1" dirty="0">
                  <a:solidFill>
                    <a:srgbClr val="800000"/>
                  </a:solidFill>
                  <a:latin typeface="Calibri"/>
                  <a:cs typeface="Calibri"/>
                </a:rPr>
                <a:t>i</a:t>
              </a:r>
              <a:r>
                <a:rPr lang="en-US" sz="2800" b="1" baseline="-25000" dirty="0">
                  <a:solidFill>
                    <a:srgbClr val="800000"/>
                  </a:solidFill>
                  <a:latin typeface="Calibri"/>
                  <a:cs typeface="Calibri"/>
                </a:rPr>
                <a:t>C </a:t>
              </a:r>
              <a:r>
                <a:rPr lang="en-US" sz="2800" b="1" dirty="0">
                  <a:solidFill>
                    <a:srgbClr val="800000"/>
                  </a:solidFill>
                  <a:latin typeface="Calibri"/>
                  <a:cs typeface="Calibri"/>
                </a:rPr>
                <a:t>+ </a:t>
              </a:r>
              <a:r>
                <a:rPr lang="en-US" sz="2800" b="1" i="1" dirty="0">
                  <a:solidFill>
                    <a:srgbClr val="800000"/>
                  </a:solidFill>
                  <a:latin typeface="Calibri"/>
                  <a:cs typeface="Calibri"/>
                </a:rPr>
                <a:t>i</a:t>
              </a:r>
              <a:r>
                <a:rPr lang="en-US" sz="2800" b="1" baseline="-25000" dirty="0">
                  <a:solidFill>
                    <a:srgbClr val="800000"/>
                  </a:solidFill>
                  <a:latin typeface="Calibri"/>
                  <a:cs typeface="Calibri"/>
                </a:rPr>
                <a:t>R</a:t>
              </a:r>
              <a:endParaRPr lang="en-US" sz="2800" dirty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22325" y="974725"/>
            <a:ext cx="321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52400" y="1905000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/>
                <a:cs typeface="Calibri"/>
              </a:rPr>
              <a:t>We </a:t>
            </a:r>
            <a:r>
              <a:rPr lang="en-US" sz="2000" b="1" u="sng" dirty="0">
                <a:latin typeface="Calibri"/>
                <a:cs typeface="Calibri"/>
              </a:rPr>
              <a:t>can only measure TOTAL membrane current</a:t>
            </a:r>
            <a:r>
              <a:rPr lang="en-US" sz="2000" b="1" dirty="0">
                <a:latin typeface="Calibri"/>
                <a:cs typeface="Calibri"/>
              </a:rPr>
              <a:t>, </a:t>
            </a:r>
            <a:r>
              <a:rPr lang="en-US" sz="2000" b="1" i="1" dirty="0">
                <a:latin typeface="Calibri"/>
                <a:cs typeface="Calibri"/>
              </a:rPr>
              <a:t>i</a:t>
            </a:r>
            <a:r>
              <a:rPr lang="en-US" sz="2000" b="1" baseline="-25000" dirty="0">
                <a:latin typeface="Calibri"/>
                <a:cs typeface="Calibri"/>
              </a:rPr>
              <a:t>m </a:t>
            </a:r>
            <a:r>
              <a:rPr lang="en-US" sz="2000" b="1" dirty="0">
                <a:solidFill>
                  <a:schemeClr val="accent2"/>
                </a:solidFill>
                <a:latin typeface="Calibri"/>
                <a:cs typeface="Calibri"/>
              </a:rPr>
              <a:t>directly</a:t>
            </a:r>
            <a:r>
              <a:rPr lang="en-US" sz="2000" b="1" dirty="0">
                <a:latin typeface="Calibri"/>
                <a:cs typeface="Calibri"/>
              </a:rPr>
              <a:t>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3048000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But, </a:t>
            </a:r>
            <a:r>
              <a:rPr lang="en-US" b="1" u="sng" dirty="0">
                <a:solidFill>
                  <a:schemeClr val="accent2"/>
                </a:solidFill>
                <a:latin typeface="Calibri"/>
                <a:cs typeface="Calibri"/>
              </a:rPr>
              <a:t>we are most interested in the "resistive" current components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 because </a:t>
            </a:r>
            <a:r>
              <a:rPr lang="en-US" b="1" u="sng" dirty="0">
                <a:solidFill>
                  <a:schemeClr val="accent2"/>
                </a:solidFill>
                <a:latin typeface="Calibri"/>
                <a:cs typeface="Calibri"/>
              </a:rPr>
              <a:t>these are associated with ionic movements through channels and gates</a:t>
            </a:r>
            <a:r>
              <a:rPr lang="en-US" b="1" dirty="0">
                <a:solidFill>
                  <a:schemeClr val="accent2"/>
                </a:solidFill>
                <a:latin typeface="Calibri"/>
                <a:cs typeface="Calibri"/>
              </a:rPr>
              <a:t>. 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-- Is there  a way to separate 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b="1" i="1" baseline="-250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 from the capacitive current, 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b="1" baseline="-250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The Voltage Clamp, part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The Voltage Clamp, part 3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Recall that: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39020"/>
              </p:ext>
            </p:extLst>
          </p:nvPr>
        </p:nvGraphicFramePr>
        <p:xfrm>
          <a:off x="2362200" y="1447800"/>
          <a:ext cx="180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876300" imgH="444500" progId="Equation.DSMT4">
                  <p:embed/>
                </p:oleObj>
              </mc:Choice>
              <mc:Fallback>
                <p:oleObj name="Equation" r:id="rId3" imgW="8763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1803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28600" y="2895600"/>
            <a:ext cx="8534400" cy="2835275"/>
            <a:chOff x="144" y="1824"/>
            <a:chExt cx="5376" cy="1786"/>
          </a:xfrm>
        </p:grpSpPr>
        <p:sp>
          <p:nvSpPr>
            <p:cNvPr id="10246" name="TextBox 8"/>
            <p:cNvSpPr txBox="1">
              <a:spLocks noChangeArrowheads="1"/>
            </p:cNvSpPr>
            <p:nvPr/>
          </p:nvSpPr>
          <p:spPr bwMode="auto">
            <a:xfrm>
              <a:off x="144" y="1824"/>
              <a:ext cx="537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/>
                  <a:cs typeface="Calibri"/>
                </a:rPr>
                <a:t>If we take the time derivative of the last equation (to get current flowing in or out of the capacitance, </a:t>
              </a:r>
              <a:r>
                <a:rPr lang="en-US" i="1" dirty="0">
                  <a:latin typeface="Calibri"/>
                  <a:cs typeface="Calibri"/>
                </a:rPr>
                <a:t>i</a:t>
              </a:r>
              <a:r>
                <a:rPr lang="en-US" baseline="-25000" dirty="0">
                  <a:latin typeface="Calibri"/>
                  <a:cs typeface="Calibri"/>
                </a:rPr>
                <a:t>c</a:t>
              </a:r>
              <a:r>
                <a:rPr lang="en-US" dirty="0">
                  <a:latin typeface="Calibri"/>
                  <a:cs typeface="Calibri"/>
                </a:rPr>
                <a:t>):</a:t>
              </a:r>
            </a:p>
          </p:txBody>
        </p:sp>
        <p:pic>
          <p:nvPicPr>
            <p:cNvPr id="1024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1347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The Voltage Clamp, part 4</a:t>
            </a:r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228600" y="1066800"/>
            <a:ext cx="8458200" cy="1447800"/>
            <a:chOff x="304800" y="2057400"/>
            <a:chExt cx="8458001" cy="1447800"/>
          </a:xfrm>
        </p:grpSpPr>
        <p:sp>
          <p:nvSpPr>
            <p:cNvPr id="11276" name="Text Box 6"/>
            <p:cNvSpPr txBox="1">
              <a:spLocks noChangeArrowheads="1"/>
            </p:cNvSpPr>
            <p:nvPr/>
          </p:nvSpPr>
          <p:spPr bwMode="auto">
            <a:xfrm>
              <a:off x="304800" y="2057400"/>
              <a:ext cx="845800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If we substitute the expression for </a:t>
              </a:r>
              <a:r>
                <a:rPr lang="en-US" i="1" dirty="0">
                  <a:solidFill>
                    <a:srgbClr val="0000FF"/>
                  </a:solidFill>
                  <a:latin typeface="Calibri"/>
                  <a:cs typeface="Calibri"/>
                </a:rPr>
                <a:t>i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C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 (last slide) into the total membrane current equation, we get:</a:t>
              </a:r>
            </a:p>
          </p:txBody>
        </p:sp>
        <p:graphicFrame>
          <p:nvGraphicFramePr>
            <p:cNvPr id="1126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688235"/>
                </p:ext>
              </p:extLst>
            </p:nvPr>
          </p:nvGraphicFramePr>
          <p:xfrm>
            <a:off x="5562476" y="2590800"/>
            <a:ext cx="2330246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9" name="Equation" r:id="rId3" imgW="1003300" imgH="393700" progId="Equation.DSMT4">
                    <p:embed/>
                  </p:oleObj>
                </mc:Choice>
                <mc:Fallback>
                  <p:oleObj name="Equation" r:id="rId3" imgW="1003300" imgH="3937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476" y="2590800"/>
                          <a:ext cx="2330246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533400" y="2819400"/>
            <a:ext cx="7362825" cy="537865"/>
            <a:chOff x="533400" y="914400"/>
            <a:chExt cx="7362825" cy="537865"/>
          </a:xfrm>
        </p:grpSpPr>
        <p:graphicFrame>
          <p:nvGraphicFramePr>
            <p:cNvPr id="112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6256654"/>
                </p:ext>
              </p:extLst>
            </p:nvPr>
          </p:nvGraphicFramePr>
          <p:xfrm>
            <a:off x="6096000" y="914400"/>
            <a:ext cx="18002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Equation" r:id="rId5" imgW="685800" imgH="203200" progId="Equation.DSMT4">
                    <p:embed/>
                  </p:oleObj>
                </mc:Choice>
                <mc:Fallback>
                  <p:oleObj name="Equation" r:id="rId5" imgW="685800" imgH="2032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914400"/>
                          <a:ext cx="18002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533400" y="990600"/>
              <a:ext cx="5384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Reminder: total membrane current, </a:t>
              </a:r>
              <a:r>
                <a:rPr lang="en-US" i="1" dirty="0">
                  <a:latin typeface="Calibri"/>
                  <a:cs typeface="Calibri"/>
                </a:rPr>
                <a:t>i</a:t>
              </a:r>
              <a:r>
                <a:rPr lang="en-US" baseline="-25000" dirty="0">
                  <a:latin typeface="Calibri"/>
                  <a:cs typeface="Calibri"/>
                </a:rPr>
                <a:t>m</a:t>
              </a:r>
              <a:r>
                <a:rPr lang="en-US" dirty="0">
                  <a:latin typeface="Calibri"/>
                  <a:cs typeface="Calibri"/>
                </a:rPr>
                <a:t>, is:</a:t>
              </a:r>
            </a:p>
          </p:txBody>
        </p:sp>
      </p:grpSp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228600" y="3657600"/>
            <a:ext cx="8763000" cy="914400"/>
            <a:chOff x="96" y="2304"/>
            <a:chExt cx="5520" cy="576"/>
          </a:xfrm>
        </p:grpSpPr>
        <p:sp>
          <p:nvSpPr>
            <p:cNvPr id="11274" name="Text Box 4"/>
            <p:cNvSpPr txBox="1">
              <a:spLocks noChangeArrowheads="1"/>
            </p:cNvSpPr>
            <p:nvPr/>
          </p:nvSpPr>
          <p:spPr bwMode="auto">
            <a:xfrm>
              <a:off x="96" y="2304"/>
              <a:ext cx="55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If there is some way to keep the transmembrane potential (</a:t>
              </a:r>
              <a:r>
                <a:rPr lang="en-US" sz="2000" b="1" i="1" dirty="0">
                  <a:solidFill>
                    <a:srgbClr val="FF0000"/>
                  </a:solidFill>
                  <a:latin typeface="Calibri"/>
                  <a:cs typeface="Calibri"/>
                </a:rPr>
                <a:t>E</a:t>
              </a:r>
              <a:r>
                <a:rPr lang="en-US" sz="2000" b="1" i="1" baseline="-25000" dirty="0">
                  <a:solidFill>
                    <a:srgbClr val="FF0000"/>
                  </a:solidFill>
                  <a:latin typeface="Calibri"/>
                  <a:cs typeface="Calibri"/>
                </a:rPr>
                <a:t>m</a:t>
              </a:r>
              <a:r>
                <a:rPr lang="en-US" sz="2000" b="1" i="1" dirty="0">
                  <a:solidFill>
                    <a:srgbClr val="FF0000"/>
                  </a:solidFill>
                  <a:latin typeface="Calibri"/>
                  <a:cs typeface="Calibri"/>
                </a:rPr>
                <a:t>) 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constant (</a:t>
              </a:r>
              <a:r>
                <a:rPr lang="en-US" sz="2000" b="1" i="1" dirty="0">
                  <a:solidFill>
                    <a:srgbClr val="FF0000"/>
                  </a:solidFill>
                  <a:latin typeface="Calibri"/>
                  <a:cs typeface="Calibri"/>
                </a:rPr>
                <a:t>dV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/</a:t>
              </a:r>
              <a:r>
                <a:rPr lang="en-US" sz="2000" b="1" i="1" dirty="0">
                  <a:solidFill>
                    <a:srgbClr val="FF0000"/>
                  </a:solidFill>
                  <a:latin typeface="Calibri"/>
                  <a:cs typeface="Calibri"/>
                </a:rPr>
                <a:t>dt</a:t>
              </a:r>
              <a:r>
                <a:rPr lang="en-US" sz="2000" b="1" dirty="0">
                  <a:solidFill>
                    <a:srgbClr val="FF0000"/>
                  </a:solidFill>
                  <a:latin typeface="Calibri"/>
                  <a:cs typeface="Calibri"/>
                </a:rPr>
                <a:t>=0) then:</a:t>
              </a:r>
            </a:p>
          </p:txBody>
        </p:sp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2448" y="2544"/>
            <a:ext cx="693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Equation" r:id="rId7" imgW="419100" imgH="203200" progId="Equation.DSMT4">
                    <p:embed/>
                  </p:oleObj>
                </mc:Choice>
                <mc:Fallback>
                  <p:oleObj name="Equation" r:id="rId7" imgW="419100" imgH="203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544"/>
                          <a:ext cx="693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381000" y="49530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Thus,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if </a:t>
            </a:r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is constant</a:t>
            </a:r>
            <a:r>
              <a:rPr lang="en-US" dirty="0">
                <a:latin typeface="Calibri"/>
                <a:cs typeface="Calibri"/>
              </a:rPr>
              <a:t>, then any current we measures is moving through the membrane resistance(s)</a:t>
            </a:r>
          </a:p>
          <a:p>
            <a:r>
              <a:rPr lang="en-US" dirty="0">
                <a:solidFill>
                  <a:srgbClr val="3366FF"/>
                </a:solidFill>
                <a:latin typeface="Calibri"/>
                <a:cs typeface="Calibri"/>
              </a:rPr>
              <a:t> –i.e., these currents are due to specific ions moving through specific types of channels.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266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</a:rPr>
              <a:t>How can we keep </a:t>
            </a:r>
            <a:r>
              <a:rPr lang="en-US" sz="2800" i="1" dirty="0">
                <a:solidFill>
                  <a:schemeClr val="accent2"/>
                </a:solidFill>
                <a:ea typeface="ＭＳ Ｐゴシック" charset="0"/>
              </a:rPr>
              <a:t>E</a:t>
            </a:r>
            <a:r>
              <a:rPr lang="en-US" sz="2800" i="1" baseline="-25000" dirty="0">
                <a:solidFill>
                  <a:schemeClr val="accent2"/>
                </a:solidFill>
                <a:ea typeface="ＭＳ Ｐゴシック" charset="0"/>
              </a:rPr>
              <a:t>m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</a:rPr>
              <a:t> constant during a time </a:t>
            </a:r>
            <a:br>
              <a:rPr lang="en-US" sz="2800" dirty="0">
                <a:solidFill>
                  <a:schemeClr val="accent2"/>
                </a:solidFill>
                <a:ea typeface="ＭＳ Ｐゴシック" charset="0"/>
              </a:rPr>
            </a:br>
            <a:r>
              <a:rPr lang="en-US" sz="2800" dirty="0">
                <a:solidFill>
                  <a:schemeClr val="accent2"/>
                </a:solidFill>
                <a:ea typeface="ＭＳ Ｐゴシック" charset="0"/>
              </a:rPr>
              <a:t>(the AP) when </a:t>
            </a:r>
            <a:r>
              <a:rPr lang="en-US" sz="2800" i="1" dirty="0">
                <a:solidFill>
                  <a:schemeClr val="accent2"/>
                </a:solidFill>
                <a:ea typeface="ＭＳ Ｐゴシック" charset="0"/>
              </a:rPr>
              <a:t>E</a:t>
            </a:r>
            <a:r>
              <a:rPr lang="en-US" sz="2800" i="1" baseline="-25000" dirty="0">
                <a:solidFill>
                  <a:schemeClr val="accent2"/>
                </a:solidFill>
                <a:ea typeface="ＭＳ Ｐゴシック" charset="0"/>
              </a:rPr>
              <a:t>m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</a:rPr>
              <a:t> normally changes rapidly?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u="sng" dirty="0">
                <a:solidFill>
                  <a:srgbClr val="FF6600"/>
                </a:solidFill>
                <a:latin typeface="Calibri"/>
                <a:cs typeface="Calibri"/>
              </a:rPr>
              <a:t>Answer:</a:t>
            </a:r>
            <a:r>
              <a:rPr lang="en-US" dirty="0">
                <a:latin typeface="Calibri"/>
                <a:cs typeface="Calibri"/>
              </a:rPr>
              <a:t> we use a device called the </a:t>
            </a:r>
            <a:r>
              <a:rPr lang="en-US" b="1" u="sng" dirty="0">
                <a:latin typeface="Calibri"/>
                <a:cs typeface="Calibri"/>
              </a:rPr>
              <a:t>voltage clamp</a:t>
            </a:r>
            <a:r>
              <a:rPr lang="en-US" dirty="0">
                <a:latin typeface="Calibri"/>
                <a:cs typeface="Calibri"/>
              </a:rPr>
              <a:t> to deliver a current to the inside of the cell -- initially to </a:t>
            </a:r>
            <a:r>
              <a:rPr lang="en-US" b="1" dirty="0">
                <a:latin typeface="Calibri"/>
                <a:cs typeface="Calibri"/>
              </a:rPr>
              <a:t>change </a:t>
            </a:r>
            <a:r>
              <a:rPr lang="en-US" b="1" i="1" dirty="0">
                <a:latin typeface="Calibri"/>
                <a:cs typeface="Calibri"/>
              </a:rPr>
              <a:t>E</a:t>
            </a:r>
            <a:r>
              <a:rPr lang="en-US" b="1" i="1" baseline="-25000" dirty="0">
                <a:latin typeface="Calibri"/>
                <a:cs typeface="Calibri"/>
              </a:rPr>
              <a:t>m</a:t>
            </a:r>
            <a:r>
              <a:rPr lang="en-US" b="1" dirty="0">
                <a:latin typeface="Calibri"/>
                <a:cs typeface="Calibri"/>
              </a:rPr>
              <a:t> to some new </a:t>
            </a:r>
            <a:r>
              <a:rPr lang="ja-JP" altLang="en-US" b="1">
                <a:latin typeface="Calibri"/>
                <a:cs typeface="Calibri"/>
              </a:rPr>
              <a:t>“</a:t>
            </a:r>
            <a:r>
              <a:rPr lang="en-US" b="1" dirty="0">
                <a:latin typeface="Calibri"/>
                <a:cs typeface="Calibri"/>
              </a:rPr>
              <a:t>clamped</a:t>
            </a:r>
            <a:r>
              <a:rPr lang="ja-JP" altLang="en-US" b="1">
                <a:latin typeface="Calibri"/>
                <a:cs typeface="Calibri"/>
              </a:rPr>
              <a:t>”</a:t>
            </a:r>
            <a:r>
              <a:rPr lang="en-US" b="1" dirty="0">
                <a:latin typeface="Calibri"/>
                <a:cs typeface="Calibri"/>
              </a:rPr>
              <a:t> voltage </a:t>
            </a:r>
            <a:r>
              <a:rPr lang="en-US" dirty="0">
                <a:latin typeface="Calibri"/>
                <a:cs typeface="Calibri"/>
              </a:rPr>
              <a:t>and then  in such a way as to prevent </a:t>
            </a:r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i="1" baseline="-25000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 from changing – i.e., in a way </a:t>
            </a:r>
            <a:r>
              <a:rPr lang="en-US" b="1" dirty="0">
                <a:latin typeface="Calibri"/>
                <a:cs typeface="Calibri"/>
              </a:rPr>
              <a:t>to hold </a:t>
            </a:r>
            <a:r>
              <a:rPr lang="en-US" b="1" i="1" dirty="0">
                <a:latin typeface="Calibri"/>
                <a:cs typeface="Calibri"/>
              </a:rPr>
              <a:t>E</a:t>
            </a:r>
            <a:r>
              <a:rPr lang="en-US" b="1" i="1" baseline="-25000" dirty="0">
                <a:latin typeface="Calibri"/>
                <a:cs typeface="Calibri"/>
              </a:rPr>
              <a:t>m  </a:t>
            </a:r>
            <a:r>
              <a:rPr lang="en-US" b="1" dirty="0">
                <a:latin typeface="Calibri"/>
                <a:cs typeface="Calibri"/>
              </a:rPr>
              <a:t>constant</a:t>
            </a:r>
            <a:r>
              <a:rPr lang="en-US" dirty="0">
                <a:latin typeface="Calibri"/>
                <a:cs typeface="Calibri"/>
              </a:rPr>
              <a:t>. 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8458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vl="1">
              <a:buFontTx/>
              <a:buChar char="•"/>
            </a:pPr>
            <a:r>
              <a:rPr lang="en-US" dirty="0">
                <a:solidFill>
                  <a:srgbClr val="900012"/>
                </a:solidFill>
                <a:latin typeface="Calibri"/>
                <a:cs typeface="Calibri"/>
              </a:rPr>
              <a:t>  The clamp senses minute changes in (</a:t>
            </a:r>
            <a:r>
              <a:rPr lang="en-US" i="1" dirty="0">
                <a:solidFill>
                  <a:srgbClr val="900012"/>
                </a:solidFill>
                <a:latin typeface="Calibri"/>
                <a:cs typeface="Calibri"/>
              </a:rPr>
              <a:t>dE</a:t>
            </a:r>
            <a:r>
              <a:rPr lang="en-US" i="1" baseline="-25000" dirty="0">
                <a:solidFill>
                  <a:srgbClr val="900012"/>
                </a:solidFill>
                <a:latin typeface="Calibri"/>
                <a:cs typeface="Calibri"/>
              </a:rPr>
              <a:t>m</a:t>
            </a:r>
            <a:r>
              <a:rPr lang="en-US" dirty="0">
                <a:solidFill>
                  <a:srgbClr val="900012"/>
                </a:solidFill>
                <a:latin typeface="Calibri"/>
                <a:cs typeface="Calibri"/>
              </a:rPr>
              <a:t>) due to ions moving through membrane channels (</a:t>
            </a:r>
            <a:r>
              <a:rPr lang="en-US" i="1" dirty="0">
                <a:solidFill>
                  <a:srgbClr val="900012"/>
                </a:solidFill>
                <a:latin typeface="Calibri"/>
                <a:cs typeface="Calibri"/>
              </a:rPr>
              <a:t>r</a:t>
            </a:r>
            <a:r>
              <a:rPr lang="en-US" baseline="-25000" dirty="0">
                <a:solidFill>
                  <a:srgbClr val="900012"/>
                </a:solidFill>
                <a:latin typeface="Calibri"/>
                <a:cs typeface="Calibri"/>
              </a:rPr>
              <a:t>m</a:t>
            </a:r>
            <a:r>
              <a:rPr lang="en-US" dirty="0">
                <a:solidFill>
                  <a:srgbClr val="900012"/>
                </a:solidFill>
                <a:latin typeface="Calibri"/>
                <a:cs typeface="Calibri"/>
              </a:rPr>
              <a:t>) and into or out of the membrane capacitor, </a:t>
            </a:r>
            <a:r>
              <a:rPr lang="en-US" i="1" dirty="0">
                <a:solidFill>
                  <a:srgbClr val="900012"/>
                </a:solidFill>
                <a:latin typeface="Calibri"/>
                <a:cs typeface="Calibri"/>
              </a:rPr>
              <a:t>C</a:t>
            </a:r>
            <a:r>
              <a:rPr lang="en-US" i="1" baseline="-25000" dirty="0">
                <a:solidFill>
                  <a:srgbClr val="900012"/>
                </a:solidFill>
                <a:latin typeface="Calibri"/>
                <a:cs typeface="Calibri"/>
              </a:rPr>
              <a:t>m</a:t>
            </a:r>
            <a:r>
              <a:rPr lang="en-US" dirty="0">
                <a:solidFill>
                  <a:srgbClr val="900012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52400" y="4038600"/>
            <a:ext cx="822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vl="2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6A50"/>
                </a:solidFill>
                <a:latin typeface="Calibri"/>
                <a:cs typeface="Calibri"/>
              </a:rPr>
              <a:t>  The clamp applies charge to the electrodes (a current) to stop this movement and keep </a:t>
            </a:r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i="1" baseline="-25000" dirty="0">
                <a:latin typeface="Calibri"/>
                <a:cs typeface="Calibri"/>
              </a:rPr>
              <a:t>m</a:t>
            </a:r>
            <a:r>
              <a:rPr lang="en-US" dirty="0">
                <a:solidFill>
                  <a:srgbClr val="006A50"/>
                </a:solidFill>
                <a:latin typeface="Calibri"/>
                <a:cs typeface="Calibri"/>
              </a:rPr>
              <a:t> essentially constant. </a:t>
            </a:r>
          </a:p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006A50"/>
                </a:solidFill>
                <a:latin typeface="Calibri"/>
                <a:cs typeface="Calibri"/>
              </a:rPr>
              <a:t>Thus, capacitive current is zero as is the resistive current</a:t>
            </a:r>
            <a:r>
              <a:rPr lang="en-US" dirty="0">
                <a:solidFill>
                  <a:srgbClr val="006A50"/>
                </a:solidFill>
                <a:latin typeface="Calibri"/>
                <a:cs typeface="Calibri"/>
              </a:rPr>
              <a:t>.  Whatever current was applied by the clamp was equal and opposite to whatever </a:t>
            </a:r>
            <a:r>
              <a:rPr lang="en-US" i="1" dirty="0">
                <a:solidFill>
                  <a:srgbClr val="006A50"/>
                </a:solidFill>
                <a:latin typeface="Calibri"/>
                <a:cs typeface="Calibri"/>
              </a:rPr>
              <a:t>i</a:t>
            </a:r>
            <a:r>
              <a:rPr lang="en-US" i="1" baseline="-25000" dirty="0">
                <a:solidFill>
                  <a:srgbClr val="006A50"/>
                </a:solidFill>
                <a:latin typeface="Calibri"/>
                <a:cs typeface="Calibri"/>
              </a:rPr>
              <a:t>m </a:t>
            </a:r>
            <a:r>
              <a:rPr lang="en-US" dirty="0">
                <a:solidFill>
                  <a:srgbClr val="006A50"/>
                </a:solidFill>
                <a:latin typeface="Calibri"/>
                <a:cs typeface="Calibri"/>
              </a:rPr>
              <a:t> </a:t>
            </a:r>
            <a:r>
              <a:rPr lang="ja-JP" altLang="en-US" dirty="0">
                <a:solidFill>
                  <a:srgbClr val="006A50"/>
                </a:solidFill>
                <a:latin typeface="Calibri"/>
                <a:cs typeface="Calibri"/>
              </a:rPr>
              <a:t>“</a:t>
            </a:r>
            <a:r>
              <a:rPr lang="en-US" dirty="0">
                <a:solidFill>
                  <a:srgbClr val="006A50"/>
                </a:solidFill>
                <a:latin typeface="Calibri"/>
                <a:cs typeface="Calibri"/>
              </a:rPr>
              <a:t>tried</a:t>
            </a:r>
            <a:r>
              <a:rPr lang="ja-JP" altLang="en-US" dirty="0">
                <a:solidFill>
                  <a:srgbClr val="006A50"/>
                </a:solidFill>
                <a:latin typeface="Calibri"/>
                <a:cs typeface="Calibri"/>
              </a:rPr>
              <a:t>”</a:t>
            </a:r>
            <a:r>
              <a:rPr lang="en-US" dirty="0">
                <a:solidFill>
                  <a:srgbClr val="006A50"/>
                </a:solidFill>
                <a:latin typeface="Calibri"/>
                <a:cs typeface="Calibri"/>
              </a:rPr>
              <a:t> to flow.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  <p:bldP spid="614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0175"/>
            <a:ext cx="8763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A Drawing of the Voltage Clamp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0" y="1524000"/>
          <a:ext cx="8305800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3" imgW="5702808" imgH="2554224" progId="Word.Document.8">
                  <p:embed/>
                </p:oleObj>
              </mc:Choice>
              <mc:Fallback>
                <p:oleObj name="Document" r:id="rId3" imgW="5702808" imgH="25542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305800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More on the Voltage Clamp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Review of Membrane Model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7100"/>
            <a:ext cx="7404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85800" y="5486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Let</a:t>
            </a:r>
            <a:r>
              <a:rPr lang="ja-JP" altLang="en-US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s review what we think we know about current flows in a resting cell.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28600" y="1333500"/>
          <a:ext cx="845820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3" imgW="5867400" imgH="3621024" progId="Word.Document.8">
                  <p:embed/>
                </p:oleObj>
              </mc:Choice>
              <mc:Fallback>
                <p:oleObj name="Document" r:id="rId3" imgW="5867400" imgH="36210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33500"/>
                        <a:ext cx="8458200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Idealized Voltage Clamp, subthreshold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" y="1504950"/>
          <a:ext cx="88392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5983224" imgH="3364992" progId="Word.Document.8">
                  <p:embed/>
                </p:oleObj>
              </mc:Choice>
              <mc:Fallback>
                <p:oleObj name="Document" r:id="rId3" imgW="5983224" imgH="33649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04950"/>
                        <a:ext cx="88392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Stimulus and Response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85800" y="974725"/>
          <a:ext cx="7848600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3" imgW="4953000" imgH="3568700" progId="Word.Document.8">
                  <p:embed/>
                </p:oleObj>
              </mc:Choice>
              <mc:Fallback>
                <p:oleObj name="Document" r:id="rId3" imgW="4953000" imgH="3568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74725"/>
                        <a:ext cx="7848600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The Events of an Action Potential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2400" y="1631950"/>
          <a:ext cx="8991600" cy="46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3" imgW="5815584" imgH="3035808" progId="Word.Document.8">
                  <p:embed/>
                </p:oleObj>
              </mc:Choice>
              <mc:Fallback>
                <p:oleObj name="Document" r:id="rId3" imgW="5815584" imgH="30358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31950"/>
                        <a:ext cx="8991600" cy="469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</a:rPr>
              <a:t>Voltage Clamp Data for a Stimulus that Would Elicit an AP in a Non-Clamped Cell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733800" y="52578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Both of these clamp </a:t>
            </a:r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m values are well above threshold and would normally elicit an AP.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Same Stimulus as Previous But No Na</a:t>
            </a:r>
            <a:r>
              <a:rPr lang="en-US" sz="3200" baseline="30000" dirty="0">
                <a:solidFill>
                  <a:schemeClr val="accent2"/>
                </a:solidFill>
                <a:ea typeface="ＭＳ Ｐゴシック" charset="0"/>
              </a:rPr>
              <a:t>+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 Current</a:t>
            </a:r>
          </a:p>
        </p:txBody>
      </p:sp>
      <p:pic>
        <p:nvPicPr>
          <p:cNvPr id="40963" name="Picture 4" descr="noNa+Clampat0&amp;10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3914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62000" y="1524000"/>
          <a:ext cx="76962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3" imgW="5815584" imgH="3822192" progId="Word.Document.8">
                  <p:embed/>
                </p:oleObj>
              </mc:Choice>
              <mc:Fallback>
                <p:oleObj name="Document" r:id="rId3" imgW="5815584" imgH="38221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6962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Inward and Outward Currents at Two Clamp Potentials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04800" y="1327150"/>
          <a:ext cx="861060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3" imgW="5715000" imgH="3621024" progId="Word.Document.8">
                  <p:embed/>
                </p:oleObj>
              </mc:Choice>
              <mc:Fallback>
                <p:oleObj name="Document" r:id="rId3" imgW="5715000" imgH="36210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27150"/>
                        <a:ext cx="8610600" cy="545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Clamp At Local Potential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52400" y="1154113"/>
          <a:ext cx="8763000" cy="555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3" imgW="5715000" imgH="3621024" progId="Word.Document.8">
                  <p:embed/>
                </p:oleObj>
              </mc:Choice>
              <mc:Fallback>
                <p:oleObj name="Document" r:id="rId3" imgW="5715000" imgH="36210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54113"/>
                        <a:ext cx="8763000" cy="555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29600" cy="9906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ea typeface="ＭＳ Ｐゴシック" charset="0"/>
              </a:rPr>
              <a:t>Outward Current Only At Local Potential Clamp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90600" y="812800"/>
          <a:ext cx="7086600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3" imgW="5715000" imgH="4876800" progId="Word.Document.8">
                  <p:embed/>
                </p:oleObj>
              </mc:Choice>
              <mc:Fallback>
                <p:oleObj name="Document" r:id="rId3" imgW="5715000" imgH="4876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12800"/>
                        <a:ext cx="7086600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Clamp at High Depolarizations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6200" y="958850"/>
          <a:ext cx="8915400" cy="582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3" imgW="5715000" imgH="3733800" progId="Word.Document.8">
                  <p:embed/>
                </p:oleObj>
              </mc:Choice>
              <mc:Fallback>
                <p:oleObj name="Document" r:id="rId3" imgW="5715000" imgH="3733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58850"/>
                        <a:ext cx="8915400" cy="582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Outward Currents at High Clamp Depolarizations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27590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The emf for a particular ion (</a:t>
            </a:r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ion</a:t>
            </a:r>
            <a:r>
              <a:rPr lang="en-US" dirty="0">
                <a:latin typeface="Calibri"/>
                <a:cs typeface="Calibri"/>
              </a:rPr>
              <a:t>) is the difference between </a:t>
            </a:r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 and the ion's Nernst potential.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19200" y="4267200"/>
            <a:ext cx="482188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rgbClr val="900012"/>
                </a:solidFill>
                <a:latin typeface="Calibri"/>
                <a:cs typeface="Calibri"/>
              </a:rPr>
              <a:t>Thus:    </a:t>
            </a:r>
            <a:r>
              <a:rPr lang="en-US" sz="3200" i="1" dirty="0">
                <a:solidFill>
                  <a:srgbClr val="900012"/>
                </a:solidFill>
                <a:latin typeface="Calibri"/>
                <a:cs typeface="Calibri"/>
              </a:rPr>
              <a:t>i</a:t>
            </a:r>
            <a:r>
              <a:rPr lang="en-US" sz="3200" baseline="-25000" dirty="0">
                <a:solidFill>
                  <a:srgbClr val="900012"/>
                </a:solidFill>
                <a:latin typeface="Calibri"/>
                <a:cs typeface="Calibri"/>
              </a:rPr>
              <a:t>ion</a:t>
            </a:r>
            <a:r>
              <a:rPr lang="en-US" sz="3200" dirty="0">
                <a:solidFill>
                  <a:srgbClr val="900012"/>
                </a:solidFill>
                <a:latin typeface="Calibri"/>
                <a:cs typeface="Calibri"/>
              </a:rPr>
              <a:t> = </a:t>
            </a:r>
            <a:r>
              <a:rPr lang="en-US" sz="3200" i="1" dirty="0">
                <a:solidFill>
                  <a:srgbClr val="900012"/>
                </a:solidFill>
                <a:latin typeface="Calibri"/>
                <a:cs typeface="Calibri"/>
              </a:rPr>
              <a:t>G</a:t>
            </a:r>
            <a:r>
              <a:rPr lang="en-US" sz="3200" baseline="-25000" dirty="0">
                <a:solidFill>
                  <a:srgbClr val="900012"/>
                </a:solidFill>
                <a:latin typeface="Calibri"/>
                <a:cs typeface="Calibri"/>
              </a:rPr>
              <a:t>ion</a:t>
            </a:r>
            <a:r>
              <a:rPr lang="en-US" sz="3200" dirty="0">
                <a:solidFill>
                  <a:srgbClr val="900012"/>
                </a:solidFill>
                <a:latin typeface="Calibri"/>
                <a:cs typeface="Calibri"/>
              </a:rPr>
              <a:t> * (</a:t>
            </a:r>
            <a:r>
              <a:rPr lang="en-US" sz="3200" i="1" dirty="0">
                <a:solidFill>
                  <a:srgbClr val="900012"/>
                </a:solidFill>
                <a:latin typeface="Calibri"/>
                <a:cs typeface="Calibri"/>
              </a:rPr>
              <a:t>E</a:t>
            </a:r>
            <a:r>
              <a:rPr lang="en-US" sz="3200" baseline="-25000" dirty="0">
                <a:solidFill>
                  <a:srgbClr val="900012"/>
                </a:solidFill>
                <a:latin typeface="Calibri"/>
                <a:cs typeface="Calibri"/>
              </a:rPr>
              <a:t>m</a:t>
            </a:r>
            <a:r>
              <a:rPr lang="en-US" sz="3200" dirty="0">
                <a:solidFill>
                  <a:srgbClr val="900012"/>
                </a:solidFill>
                <a:latin typeface="Calibri"/>
                <a:cs typeface="Calibri"/>
              </a:rPr>
              <a:t> - </a:t>
            </a:r>
            <a:r>
              <a:rPr lang="en-US" sz="3200" i="1" dirty="0">
                <a:solidFill>
                  <a:srgbClr val="900012"/>
                </a:solidFill>
                <a:latin typeface="Calibri"/>
                <a:cs typeface="Calibri"/>
              </a:rPr>
              <a:t>E</a:t>
            </a:r>
            <a:r>
              <a:rPr lang="en-US" sz="3200" baseline="-25000" dirty="0">
                <a:solidFill>
                  <a:srgbClr val="900012"/>
                </a:solidFill>
                <a:latin typeface="Calibri"/>
                <a:cs typeface="Calibri"/>
              </a:rPr>
              <a:t>ion</a:t>
            </a:r>
            <a:r>
              <a:rPr lang="en-US" sz="3200" dirty="0">
                <a:solidFill>
                  <a:srgbClr val="900012"/>
                </a:solidFill>
                <a:latin typeface="Calibri"/>
                <a:cs typeface="Calibri"/>
              </a:rPr>
              <a:t>) 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Using Clamp Data to Find Membrane Conductances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28800" y="1538288"/>
            <a:ext cx="586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00012"/>
                </a:solidFill>
                <a:latin typeface="Calibri"/>
                <a:cs typeface="Calibri"/>
              </a:rPr>
              <a:t>Ohm</a:t>
            </a:r>
            <a:r>
              <a:rPr lang="ja-JP" altLang="en-US" sz="2800" dirty="0">
                <a:solidFill>
                  <a:srgbClr val="900012"/>
                </a:solidFill>
                <a:latin typeface="Calibri"/>
                <a:cs typeface="Calibri"/>
              </a:rPr>
              <a:t>’</a:t>
            </a:r>
            <a:r>
              <a:rPr lang="en-US" sz="2800" dirty="0">
                <a:solidFill>
                  <a:srgbClr val="900012"/>
                </a:solidFill>
                <a:latin typeface="Calibri"/>
                <a:cs typeface="Calibri"/>
              </a:rPr>
              <a:t>s Law: </a:t>
            </a:r>
            <a:r>
              <a:rPr lang="en-US" sz="2800" i="1" dirty="0">
                <a:solidFill>
                  <a:srgbClr val="900012"/>
                </a:solidFill>
                <a:latin typeface="Calibri"/>
                <a:cs typeface="Calibri"/>
              </a:rPr>
              <a:t>i</a:t>
            </a:r>
            <a:r>
              <a:rPr lang="en-US" sz="2800" baseline="-25000" dirty="0">
                <a:solidFill>
                  <a:srgbClr val="900012"/>
                </a:solidFill>
                <a:latin typeface="Calibri"/>
                <a:cs typeface="Calibri"/>
              </a:rPr>
              <a:t>ion</a:t>
            </a:r>
            <a:r>
              <a:rPr lang="en-US" sz="2800" dirty="0">
                <a:solidFill>
                  <a:srgbClr val="900012"/>
                </a:solidFill>
                <a:latin typeface="Calibri"/>
                <a:cs typeface="Calibri"/>
              </a:rPr>
              <a:t> = </a:t>
            </a:r>
            <a:r>
              <a:rPr lang="en-US" sz="2800" i="1" dirty="0">
                <a:solidFill>
                  <a:srgbClr val="900012"/>
                </a:solidFill>
                <a:latin typeface="Calibri"/>
                <a:cs typeface="Calibri"/>
              </a:rPr>
              <a:t>E</a:t>
            </a:r>
            <a:r>
              <a:rPr lang="en-US" sz="2800" baseline="-25000" dirty="0">
                <a:solidFill>
                  <a:srgbClr val="900012"/>
                </a:solidFill>
                <a:latin typeface="Calibri"/>
                <a:cs typeface="Calibri"/>
              </a:rPr>
              <a:t>ion</a:t>
            </a:r>
            <a:r>
              <a:rPr lang="en-US" sz="2800" dirty="0">
                <a:solidFill>
                  <a:srgbClr val="900012"/>
                </a:solidFill>
                <a:latin typeface="Calibri"/>
                <a:cs typeface="Calibri"/>
              </a:rPr>
              <a:t> * </a:t>
            </a:r>
            <a:r>
              <a:rPr lang="en-US" sz="2800" i="1" dirty="0">
                <a:solidFill>
                  <a:srgbClr val="900012"/>
                </a:solidFill>
                <a:latin typeface="Calibri"/>
                <a:cs typeface="Calibri"/>
              </a:rPr>
              <a:t>R</a:t>
            </a:r>
            <a:r>
              <a:rPr lang="en-US" sz="2800" baseline="30000" dirty="0">
                <a:solidFill>
                  <a:srgbClr val="900012"/>
                </a:solidFill>
                <a:latin typeface="Calibri"/>
                <a:cs typeface="Calibri"/>
              </a:rPr>
              <a:t>-1</a:t>
            </a:r>
            <a:r>
              <a:rPr lang="en-US" sz="2800" baseline="-25000" dirty="0">
                <a:solidFill>
                  <a:srgbClr val="900012"/>
                </a:solidFill>
                <a:latin typeface="Calibri"/>
                <a:cs typeface="Calibri"/>
              </a:rPr>
              <a:t>ion</a:t>
            </a:r>
            <a:r>
              <a:rPr lang="en-US" sz="2800" dirty="0">
                <a:solidFill>
                  <a:srgbClr val="900012"/>
                </a:solidFill>
                <a:latin typeface="Calibri"/>
                <a:cs typeface="Calibri"/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/>
      <p:bldP spid="245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8077200" cy="16764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Calculation of the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Conductance Changes During an AP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2133600"/>
            <a:ext cx="8001000" cy="838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dirty="0">
                <a:latin typeface="Calibri"/>
                <a:ea typeface="ＭＳ Ｐゴシック" charset="0"/>
                <a:cs typeface="Calibri"/>
              </a:rPr>
              <a:t>We must calculate the conductances (G) for each ion with respect to time.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To do this, you simply use the conductance equation with the clamp voltage as </a:t>
            </a:r>
            <a:r>
              <a:rPr lang="en-US" i="1" dirty="0">
                <a:latin typeface="Calibri"/>
                <a:cs typeface="Calibri"/>
              </a:rPr>
              <a:t>E</a:t>
            </a:r>
            <a:r>
              <a:rPr lang="en-US" baseline="-25000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, the ion</a:t>
            </a:r>
            <a:r>
              <a:rPr lang="ja-JP" altLang="en-US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s Donnan equilibrium voltage and the current (calculated from voltage clamp data) at any moment of time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" y="510540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900012"/>
                </a:solidFill>
                <a:latin typeface="Calibri"/>
                <a:cs typeface="Calibri"/>
              </a:rPr>
              <a:t>Thus: </a:t>
            </a:r>
            <a:r>
              <a:rPr lang="en-US" sz="3600" i="1" dirty="0">
                <a:solidFill>
                  <a:srgbClr val="900012"/>
                </a:solidFill>
                <a:latin typeface="Calibri"/>
                <a:cs typeface="Calibri"/>
              </a:rPr>
              <a:t>G</a:t>
            </a:r>
            <a:r>
              <a:rPr lang="en-US" sz="3600" baseline="-25000" dirty="0">
                <a:solidFill>
                  <a:srgbClr val="900012"/>
                </a:solidFill>
                <a:latin typeface="Calibri"/>
                <a:cs typeface="Calibri"/>
              </a:rPr>
              <a:t>ion at time </a:t>
            </a:r>
            <a:r>
              <a:rPr lang="en-US" sz="3600" i="1" baseline="-25000" dirty="0">
                <a:solidFill>
                  <a:srgbClr val="900012"/>
                </a:solidFill>
                <a:latin typeface="Calibri"/>
                <a:cs typeface="Calibri"/>
              </a:rPr>
              <a:t>t</a:t>
            </a:r>
            <a:r>
              <a:rPr lang="en-US" sz="3600" dirty="0">
                <a:solidFill>
                  <a:srgbClr val="900012"/>
                </a:solidFill>
                <a:latin typeface="Calibri"/>
                <a:cs typeface="Calibri"/>
              </a:rPr>
              <a:t> = (</a:t>
            </a:r>
            <a:r>
              <a:rPr lang="en-US" sz="3600" i="1" dirty="0">
                <a:solidFill>
                  <a:srgbClr val="900012"/>
                </a:solidFill>
                <a:latin typeface="Calibri"/>
                <a:cs typeface="Calibri"/>
              </a:rPr>
              <a:t>i</a:t>
            </a:r>
            <a:r>
              <a:rPr lang="en-US" sz="3600" baseline="-25000" dirty="0">
                <a:solidFill>
                  <a:srgbClr val="900012"/>
                </a:solidFill>
                <a:latin typeface="Calibri"/>
                <a:cs typeface="Calibri"/>
              </a:rPr>
              <a:t>ion at time </a:t>
            </a:r>
            <a:r>
              <a:rPr lang="en-US" sz="3600" i="1" baseline="-25000" dirty="0">
                <a:solidFill>
                  <a:srgbClr val="900012"/>
                </a:solidFill>
                <a:latin typeface="Calibri"/>
                <a:cs typeface="Calibri"/>
              </a:rPr>
              <a:t>t</a:t>
            </a:r>
            <a:r>
              <a:rPr lang="en-US" sz="3600" dirty="0">
                <a:solidFill>
                  <a:srgbClr val="900012"/>
                </a:solidFill>
                <a:latin typeface="Calibri"/>
                <a:cs typeface="Calibri"/>
              </a:rPr>
              <a:t> )/ (</a:t>
            </a:r>
            <a:r>
              <a:rPr lang="en-US" sz="3600" i="1" dirty="0">
                <a:solidFill>
                  <a:srgbClr val="900012"/>
                </a:solidFill>
                <a:latin typeface="Calibri"/>
                <a:cs typeface="Calibri"/>
              </a:rPr>
              <a:t>E</a:t>
            </a:r>
            <a:r>
              <a:rPr lang="en-US" sz="3600" baseline="-25000" dirty="0">
                <a:solidFill>
                  <a:srgbClr val="900012"/>
                </a:solidFill>
                <a:latin typeface="Calibri"/>
                <a:cs typeface="Calibri"/>
              </a:rPr>
              <a:t>m</a:t>
            </a:r>
            <a:r>
              <a:rPr lang="en-US" sz="3600" dirty="0">
                <a:solidFill>
                  <a:srgbClr val="900012"/>
                </a:solidFill>
                <a:latin typeface="Calibri"/>
                <a:cs typeface="Calibri"/>
              </a:rPr>
              <a:t> - </a:t>
            </a:r>
            <a:r>
              <a:rPr lang="en-US" sz="3600" i="1" dirty="0">
                <a:solidFill>
                  <a:srgbClr val="900012"/>
                </a:solidFill>
                <a:latin typeface="Calibri"/>
                <a:cs typeface="Calibri"/>
              </a:rPr>
              <a:t>E</a:t>
            </a:r>
            <a:r>
              <a:rPr lang="en-US" sz="3600" baseline="-25000" dirty="0">
                <a:solidFill>
                  <a:srgbClr val="900012"/>
                </a:solidFill>
                <a:latin typeface="Calibri"/>
                <a:cs typeface="Calibri"/>
              </a:rPr>
              <a:t>ion</a:t>
            </a:r>
            <a:r>
              <a:rPr lang="en-US" sz="3600" dirty="0">
                <a:solidFill>
                  <a:srgbClr val="900012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800" y="1066800"/>
          <a:ext cx="8839200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5081016" imgH="2234184" progId="Word.Document.8">
                  <p:embed/>
                </p:oleObj>
              </mc:Choice>
              <mc:Fallback>
                <p:oleObj name="Document" r:id="rId3" imgW="5081016" imgH="223418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839200" cy="388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Membrane Model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0600" y="5181600"/>
            <a:ext cx="754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900012"/>
                </a:solidFill>
                <a:latin typeface="Calibri"/>
                <a:cs typeface="Calibri"/>
              </a:rPr>
              <a:t>The dc generator is very low capacity.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900012"/>
                </a:solidFill>
                <a:latin typeface="Calibri"/>
                <a:cs typeface="Calibri"/>
              </a:rPr>
              <a:t>What does this means (structurally)?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3886200" cy="12192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Conductances During An AP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224463" y="76200"/>
          <a:ext cx="2624137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3" imgW="2109216" imgH="5449824" progId="Word.Document.8">
                  <p:embed/>
                </p:oleObj>
              </mc:Choice>
              <mc:Fallback>
                <p:oleObj name="Document" r:id="rId3" imgW="2109216" imgH="54498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76200"/>
                        <a:ext cx="2624137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7526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Finding </a:t>
            </a:r>
            <a:r>
              <a:rPr lang="en-US" i="1" dirty="0">
                <a:ea typeface="ＭＳ Ｐゴシック" charset="0"/>
              </a:rPr>
              <a:t>E</a:t>
            </a:r>
            <a:r>
              <a:rPr lang="en-US" baseline="-25000" dirty="0">
                <a:ea typeface="ＭＳ Ｐゴシック" charset="0"/>
              </a:rPr>
              <a:t>m</a:t>
            </a:r>
            <a:r>
              <a:rPr lang="en-US" dirty="0">
                <a:ea typeface="ＭＳ Ｐゴシック" charset="0"/>
              </a:rPr>
              <a:t> with the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Goldman-Hodgkin-Katz Equation</a:t>
            </a:r>
            <a:br>
              <a:rPr lang="en-US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(a.k.a. Goldman or Goldman Field eq.)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47988"/>
            <a:ext cx="8839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404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Our Latest Membrane Model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838200" y="54102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Could this be further modified?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848600" cy="1905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Populations of Channels and Voltage-Gated Channels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How do we modify our model to take into account several types of K</a:t>
            </a:r>
            <a:r>
              <a:rPr lang="en-US" baseline="30000" dirty="0">
                <a:latin typeface="Calibri"/>
                <a:cs typeface="Calibri"/>
              </a:rPr>
              <a:t>+</a:t>
            </a:r>
            <a:r>
              <a:rPr lang="en-US" dirty="0">
                <a:latin typeface="Calibri"/>
                <a:cs typeface="Calibri"/>
              </a:rPr>
              <a:t> channels?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8600" y="1706563"/>
          <a:ext cx="8686800" cy="416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6388608" imgH="3060192" progId="Word.Document.8">
                  <p:embed/>
                </p:oleObj>
              </mc:Choice>
              <mc:Fallback>
                <p:oleObj name="Document" r:id="rId3" imgW="6388608" imgH="306019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06563"/>
                        <a:ext cx="8686800" cy="416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Membrane Components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04800" y="1143000"/>
          <a:ext cx="8839200" cy="552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6096000" imgH="3810000" progId="Word.Document.8">
                  <p:embed/>
                </p:oleObj>
              </mc:Choice>
              <mc:Fallback>
                <p:oleObj name="Document" r:id="rId3" imgW="6096000" imgH="3810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839200" cy="552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Action Potentials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2400" y="1454150"/>
          <a:ext cx="868680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6210300" imgH="3810000" progId="Word.Document.8">
                  <p:embed/>
                </p:oleObj>
              </mc:Choice>
              <mc:Fallback>
                <p:oleObj name="Document" r:id="rId3" imgW="6210300" imgH="3810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54150"/>
                        <a:ext cx="868680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ea typeface="ＭＳ Ｐゴシック" charset="0"/>
              </a:rPr>
              <a:t>Active Responses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2400" y="1335088"/>
          <a:ext cx="8839200" cy="552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6096000" imgH="3810000" progId="Word.Document.8">
                  <p:embed/>
                </p:oleObj>
              </mc:Choice>
              <mc:Fallback>
                <p:oleObj name="Document" r:id="rId3" imgW="6096000" imgH="3810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5088"/>
                        <a:ext cx="8839200" cy="552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APs at Above Threshold Stimuli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34078"/>
              </p:ext>
            </p:extLst>
          </p:nvPr>
        </p:nvGraphicFramePr>
        <p:xfrm>
          <a:off x="215900" y="1963738"/>
          <a:ext cx="8636000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5613400" imgH="1892300" progId="Word.Document.8">
                  <p:embed/>
                </p:oleObj>
              </mc:Choice>
              <mc:Fallback>
                <p:oleObj name="Document" r:id="rId3" imgW="5613400" imgH="1892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63738"/>
                        <a:ext cx="8636000" cy="290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Graded vs. Action Potentials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85800" y="974725"/>
          <a:ext cx="7848600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3" imgW="4953000" imgH="3568700" progId="Word.Document.8">
                  <p:embed/>
                </p:oleObj>
              </mc:Choice>
              <mc:Fallback>
                <p:oleObj name="Document" r:id="rId3" imgW="4953000" imgH="3568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74725"/>
                        <a:ext cx="7848600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The Events of an Action Potential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CC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805</Words>
  <Application>Microsoft Macintosh PowerPoint</Application>
  <PresentationFormat>On-screen Show (4:3)</PresentationFormat>
  <Paragraphs>69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 Presentation</vt:lpstr>
      <vt:lpstr>Document</vt:lpstr>
      <vt:lpstr>Equation</vt:lpstr>
      <vt:lpstr>Apparatus to Study Action Potentials</vt:lpstr>
      <vt:lpstr>Stimulus and Response</vt:lpstr>
      <vt:lpstr>Membrane Model</vt:lpstr>
      <vt:lpstr>Membrane Components</vt:lpstr>
      <vt:lpstr>Action Potentials</vt:lpstr>
      <vt:lpstr>Active Responses</vt:lpstr>
      <vt:lpstr>APs at Above Threshold Stimuli</vt:lpstr>
      <vt:lpstr>Graded vs. Action Potentials</vt:lpstr>
      <vt:lpstr>The Events of an Action Potential</vt:lpstr>
      <vt:lpstr>Membrane Model #2</vt:lpstr>
      <vt:lpstr>The Voltage Clamp, part 1</vt:lpstr>
      <vt:lpstr>The Voltage Clamp, part 2</vt:lpstr>
      <vt:lpstr>The Voltage Clamp, part 3</vt:lpstr>
      <vt:lpstr>The Voltage Clamp, part 4</vt:lpstr>
      <vt:lpstr>How can we keep Em constant during a time  (the AP) when Em normally changes rapidly?</vt:lpstr>
      <vt:lpstr>A Drawing of the Voltage Clamp</vt:lpstr>
      <vt:lpstr>More on the Voltage Clamp</vt:lpstr>
      <vt:lpstr>Review of Membrane Model</vt:lpstr>
      <vt:lpstr>Idealized Voltage Clamp, subthreshold</vt:lpstr>
      <vt:lpstr>The Events of an Action Potential</vt:lpstr>
      <vt:lpstr>Voltage Clamp Data for a Stimulus that Would Elicit an AP in a Non-Clamped Cell</vt:lpstr>
      <vt:lpstr>Same Stimulus as Previous But No Na+ Current</vt:lpstr>
      <vt:lpstr>Inward and Outward Currents at Two Clamp Potentials</vt:lpstr>
      <vt:lpstr>Clamp At Local Potential Values</vt:lpstr>
      <vt:lpstr>Outward Current Only At Local Potential Clamp Values</vt:lpstr>
      <vt:lpstr>Clamp at High Depolarizations</vt:lpstr>
      <vt:lpstr>Outward Currents at High Clamp Depolarizations</vt:lpstr>
      <vt:lpstr>Using Clamp Data to Find Membrane Conductances</vt:lpstr>
      <vt:lpstr>Calculation of the  Conductance Changes During an AP</vt:lpstr>
      <vt:lpstr>Conductances During An AP</vt:lpstr>
      <vt:lpstr>Finding Em with the  Goldman-Hodgkin-Katz Equation (a.k.a. Goldman or Goldman Field eq.)</vt:lpstr>
      <vt:lpstr>Our Latest Membrane Model</vt:lpstr>
      <vt:lpstr>Populations of Channels and Voltage-Gated Channels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Ken Prestwich</cp:lastModifiedBy>
  <cp:revision>85</cp:revision>
  <dcterms:created xsi:type="dcterms:W3CDTF">2008-10-29T12:19:41Z</dcterms:created>
  <dcterms:modified xsi:type="dcterms:W3CDTF">2015-09-19T17:25:23Z</dcterms:modified>
</cp:coreProperties>
</file>