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8" r:id="rId7"/>
    <p:sldId id="260" r:id="rId8"/>
    <p:sldId id="284" r:id="rId9"/>
    <p:sldId id="261" r:id="rId10"/>
    <p:sldId id="262" r:id="rId11"/>
    <p:sldId id="263" r:id="rId12"/>
    <p:sldId id="274" r:id="rId13"/>
    <p:sldId id="264" r:id="rId14"/>
    <p:sldId id="265" r:id="rId15"/>
    <p:sldId id="266" r:id="rId16"/>
    <p:sldId id="283" r:id="rId17"/>
    <p:sldId id="282" r:id="rId18"/>
    <p:sldId id="267" r:id="rId19"/>
    <p:sldId id="269" r:id="rId20"/>
    <p:sldId id="270" r:id="rId21"/>
    <p:sldId id="271" r:id="rId22"/>
    <p:sldId id="279" r:id="rId23"/>
    <p:sldId id="273" r:id="rId24"/>
    <p:sldId id="276" r:id="rId25"/>
    <p:sldId id="272" r:id="rId26"/>
    <p:sldId id="275" r:id="rId27"/>
    <p:sldId id="278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525"/>
    <a:srgbClr val="04065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5346-EAEE-E44C-B481-3BD13419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/>
          <a:ea typeface="ＭＳ Ｐゴシック" pitchFamily="-65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pitchFamily="-65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Object 2"/>
          <p:cNvGraphicFramePr>
            <a:graphicFrameLocks noChangeAspect="1"/>
          </p:cNvGraphicFramePr>
          <p:nvPr/>
        </p:nvGraphicFramePr>
        <p:xfrm>
          <a:off x="304800" y="1524000"/>
          <a:ext cx="8637588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22450794" imgH="12596825" progId="Word.Document.8">
                  <p:embed/>
                </p:oleObj>
              </mc:Choice>
              <mc:Fallback>
                <p:oleObj name="Document" r:id="rId3" imgW="22450794" imgH="125968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637588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355725" y="974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81400" y="1219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0772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Muscle Types and Their Characteristics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2"/>
          <p:cNvGraphicFramePr>
            <a:graphicFrameLocks noChangeAspect="1"/>
          </p:cNvGraphicFramePr>
          <p:nvPr/>
        </p:nvGraphicFramePr>
        <p:xfrm>
          <a:off x="990600" y="1981200"/>
          <a:ext cx="670560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3" imgW="4699000" imgH="2806700" progId="Word.Document.8">
                  <p:embed/>
                </p:oleObj>
              </mc:Choice>
              <mc:Fallback>
                <p:oleObj name="Document" r:id="rId3" imgW="4699000" imgH="2806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6705600" cy="400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Thin Filament Side 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ChangeAspect="1"/>
          </p:cNvGraphicFramePr>
          <p:nvPr/>
        </p:nvGraphicFramePr>
        <p:xfrm>
          <a:off x="685800" y="1828800"/>
          <a:ext cx="800100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3" imgW="6400800" imgH="3365500" progId="Word.Document.8">
                  <p:embed/>
                </p:oleObj>
              </mc:Choice>
              <mc:Fallback>
                <p:oleObj name="Document" r:id="rId3" imgW="6400800" imgH="3365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8001000" cy="420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Thin and Thick Filament Interaction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/>
        </p:nvGraphicFramePr>
        <p:xfrm>
          <a:off x="685800" y="2057400"/>
          <a:ext cx="108204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3" imgW="5486400" imgH="406400" progId="Word.Document.8">
                  <p:embed/>
                </p:oleObj>
              </mc:Choice>
              <mc:Fallback>
                <p:oleObj name="Document" r:id="rId3" imgW="5486400" imgH="406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108204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85800" y="3733800"/>
          <a:ext cx="11658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5" imgW="5486400" imgH="393700" progId="Word.Document.8">
                  <p:embed/>
                </p:oleObj>
              </mc:Choice>
              <mc:Fallback>
                <p:oleObj name="Document" r:id="rId5" imgW="5486400" imgH="393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11658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Energetics of Troponin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ChangeAspect="1"/>
          </p:cNvGraphicFramePr>
          <p:nvPr/>
        </p:nvGraphicFramePr>
        <p:xfrm>
          <a:off x="1066800" y="1828800"/>
          <a:ext cx="7086600" cy="466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3" imgW="5422900" imgH="3568700" progId="Word.Document.8">
                  <p:embed/>
                </p:oleObj>
              </mc:Choice>
              <mc:Fallback>
                <p:oleObj name="Document" r:id="rId3" imgW="5422900" imgH="3568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086600" cy="466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371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More on the Organization of the Thin Filament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/>
        </p:nvGraphicFramePr>
        <p:xfrm>
          <a:off x="533400" y="2286000"/>
          <a:ext cx="81534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3" imgW="6337300" imgH="2679700" progId="Word.Document.8">
                  <p:embed/>
                </p:oleObj>
              </mc:Choice>
              <mc:Fallback>
                <p:oleObj name="Document" r:id="rId3" imgW="6337300" imgH="2679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153400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Attachment of Thin Filaments to Z-Lines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2"/>
          <p:cNvGraphicFramePr>
            <a:graphicFrameLocks noChangeAspect="1"/>
          </p:cNvGraphicFramePr>
          <p:nvPr/>
        </p:nvGraphicFramePr>
        <p:xfrm>
          <a:off x="1066800" y="2232025"/>
          <a:ext cx="746760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3" imgW="4165600" imgH="1473200" progId="Word.Document.8">
                  <p:embed/>
                </p:oleObj>
              </mc:Choice>
              <mc:Fallback>
                <p:oleObj name="Document" r:id="rId3" imgW="4165600" imgH="1473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32025"/>
                        <a:ext cx="7467600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A Schematic of Myosin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505" r="2124" b="70076"/>
          <a:stretch>
            <a:fillRect/>
          </a:stretch>
        </p:blipFill>
        <p:spPr bwMode="auto">
          <a:xfrm>
            <a:off x="1219200" y="2743200"/>
            <a:ext cx="6946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Myosin Dimer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38235" r="2147" b="27287"/>
          <a:stretch>
            <a:fillRect/>
          </a:stretch>
        </p:blipFill>
        <p:spPr bwMode="auto">
          <a:xfrm>
            <a:off x="381000" y="2946400"/>
            <a:ext cx="8531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"Polarity of the Thick Filaments"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Polarity of the Myosin Power Stroke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848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2150"/>
            <a:ext cx="73152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Arrangement of Myosin Heads Around a Thick Filament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5438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914400"/>
            <a:ext cx="6188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781800" cy="609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Skeletal Muscle Anatomy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Linked Allosteric Forms </a:t>
            </a:r>
            <a:b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</a:b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of a Protein</a:t>
            </a: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05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The Crossbridge Cycle</a:t>
            </a:r>
          </a:p>
        </p:txBody>
      </p:sp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0" y="1143000"/>
            <a:ext cx="8991600" cy="5411788"/>
            <a:chOff x="0" y="720"/>
            <a:chExt cx="5664" cy="3409"/>
          </a:xfrm>
        </p:grpSpPr>
        <p:pic>
          <p:nvPicPr>
            <p:cNvPr id="235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20"/>
              <a:ext cx="5232" cy="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0" y="2832"/>
              <a:ext cx="115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0000"/>
                  </a:solidFill>
                  <a:latin typeface="Calibri"/>
                  <a:cs typeface="Calibri"/>
                </a:rPr>
                <a:t>Let's start here (relaxed muscle)</a:t>
              </a: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 flipV="1">
              <a:off x="672" y="2736"/>
              <a:ext cx="576" cy="96"/>
            </a:xfrm>
            <a:prstGeom prst="line">
              <a:avLst/>
            </a:prstGeom>
            <a:noFill/>
            <a:ln w="38100">
              <a:solidFill>
                <a:srgbClr val="A5352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Energy and Entropy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Entropic systems change state randomly such that the macrostate remains the same.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Organized systems change state in a decided direction (essentially the useful work of the system); "energy" input is what provide directionality.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Ca</a:t>
            </a:r>
            <a:r>
              <a:rPr lang="en-US" baseline="300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++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 Regulation at the SR</a:t>
            </a:r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2"/>
          <p:cNvGraphicFramePr>
            <a:graphicFrameLocks noChangeAspect="1"/>
          </p:cNvGraphicFramePr>
          <p:nvPr/>
        </p:nvGraphicFramePr>
        <p:xfrm>
          <a:off x="762000" y="2411413"/>
          <a:ext cx="670560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3" imgW="5524500" imgH="3263900" progId="Word.Document.8">
                  <p:embed/>
                </p:oleObj>
              </mc:Choice>
              <mc:Fallback>
                <p:oleObj name="Document" r:id="rId3" imgW="5524500" imgH="32639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11413"/>
                        <a:ext cx="670560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Calsequestrin as a Ca</a:t>
            </a:r>
            <a:r>
              <a:rPr lang="en-US" baseline="300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++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 Buffer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1447800" y="8382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200" b="1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296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305800" cy="1905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Relative Binding Affinities of the SR-bound Ca</a:t>
            </a:r>
            <a:r>
              <a:rPr lang="en-US" sz="3200" baseline="300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++</a:t>
            </a:r>
            <a:r>
              <a:rPr lang="en-US" sz="32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Pump vs. Thin Filament Bound Troponin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219200" y="1447800"/>
          <a:ext cx="57912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3" imgW="3149600" imgH="2717800" progId="Word.Document.8">
                  <p:embed/>
                </p:oleObj>
              </mc:Choice>
              <mc:Fallback>
                <p:oleObj name="Document" r:id="rId3" imgW="3149600" imgH="2717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5791200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Ca</a:t>
            </a:r>
            <a:r>
              <a:rPr lang="en-US" baseline="30000">
                <a:solidFill>
                  <a:srgbClr val="FF0000"/>
                </a:solidFill>
                <a:latin typeface="Calibri" charset="0"/>
                <a:ea typeface="ＭＳ Ｐゴシック" charset="0"/>
              </a:rPr>
              <a:t>++</a:t>
            </a: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 and Binding to Troponin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Questions: How is Thin Filament Regulation Organized?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charset="0"/>
                <a:cs typeface="Calibri" charset="0"/>
              </a:rPr>
              <a:t>What has a greater potential activity -- Ca</a:t>
            </a:r>
            <a:r>
              <a:rPr lang="en-US" b="1" baseline="30000">
                <a:latin typeface="Calibri" charset="0"/>
                <a:cs typeface="Calibri" charset="0"/>
              </a:rPr>
              <a:t>++ </a:t>
            </a:r>
            <a:r>
              <a:rPr lang="en-US" b="1">
                <a:latin typeface="Calibri" charset="0"/>
                <a:cs typeface="Calibri" charset="0"/>
              </a:rPr>
              <a:t>gates or Ca</a:t>
            </a:r>
            <a:r>
              <a:rPr lang="en-US" b="1" baseline="30000">
                <a:latin typeface="Calibri" charset="0"/>
                <a:cs typeface="Calibri" charset="0"/>
              </a:rPr>
              <a:t>++</a:t>
            </a:r>
            <a:r>
              <a:rPr lang="en-US" b="1">
                <a:latin typeface="Calibri" charset="0"/>
                <a:cs typeface="Calibri" charset="0"/>
              </a:rPr>
              <a:t> ATPase?</a:t>
            </a:r>
          </a:p>
          <a:p>
            <a:pPr>
              <a:spcBef>
                <a:spcPct val="50000"/>
              </a:spcBef>
            </a:pPr>
            <a:endParaRPr lang="en-US" b="1">
              <a:latin typeface="Calibri" charset="0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alibri" charset="0"/>
                <a:cs typeface="Calibri" charset="0"/>
              </a:rPr>
              <a:t>What has a greater affinity -- the Ca</a:t>
            </a:r>
            <a:r>
              <a:rPr lang="en-US" b="1" baseline="30000">
                <a:latin typeface="Calibri" charset="0"/>
                <a:cs typeface="Calibri" charset="0"/>
              </a:rPr>
              <a:t>++</a:t>
            </a:r>
            <a:r>
              <a:rPr lang="en-US" b="1">
                <a:latin typeface="Calibri" charset="0"/>
                <a:cs typeface="Calibri" charset="0"/>
              </a:rPr>
              <a:t> ATPase or the calmodulin (troponin C)?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Excitation-Contraction Coupling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41325" y="2346325"/>
            <a:ext cx="824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EC coupling is defined as the events that link a nervous system command (both contract and relax) to the mechanical events of muscle contraction.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7086600" cy="6858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Muscle Fiber Anatomy</a:t>
            </a:r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467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32047" r="11612" b="3760"/>
          <a:stretch>
            <a:fillRect/>
          </a:stretch>
        </p:blipFill>
        <p:spPr bwMode="auto">
          <a:xfrm>
            <a:off x="544513" y="1371600"/>
            <a:ext cx="81311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2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Anchoring the Myofilaments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2"/>
          <p:cNvGraphicFramePr>
            <a:graphicFrameLocks noChangeAspect="1"/>
          </p:cNvGraphicFramePr>
          <p:nvPr/>
        </p:nvGraphicFramePr>
        <p:xfrm>
          <a:off x="2057400" y="2057400"/>
          <a:ext cx="5187950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3" imgW="4127500" imgH="2781300" progId="Word.Document.8">
                  <p:embed/>
                </p:oleObj>
              </mc:Choice>
              <mc:Fallback>
                <p:oleObj name="Document" r:id="rId3" imgW="4127500" imgH="2781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5187950" cy="349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Sarcomere Banding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4958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33600"/>
            <a:ext cx="2895600" cy="1981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Contraction</a:t>
            </a:r>
            <a:b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</a:b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in a</a:t>
            </a:r>
            <a:b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</a:br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 Sarcomere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2"/>
          <p:cNvGraphicFramePr>
            <a:graphicFrameLocks noChangeAspect="1"/>
          </p:cNvGraphicFramePr>
          <p:nvPr/>
        </p:nvGraphicFramePr>
        <p:xfrm>
          <a:off x="2133600" y="2036763"/>
          <a:ext cx="4840288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3" imgW="4838700" imgH="2781300" progId="Word.Document.8">
                  <p:embed/>
                </p:oleObj>
              </mc:Choice>
              <mc:Fallback>
                <p:oleObj name="Document" r:id="rId3" imgW="4838700" imgH="2781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36763"/>
                        <a:ext cx="4840288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Thin and Thick Filaments of the Sarcomere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 txBox="1">
            <a:spLocks noChangeArrowheads="1"/>
          </p:cNvSpPr>
          <p:nvPr/>
        </p:nvSpPr>
        <p:spPr bwMode="auto">
          <a:xfrm>
            <a:off x="304800" y="152400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Titin</a:t>
            </a:r>
          </a:p>
        </p:txBody>
      </p:sp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2362200" y="228600"/>
            <a:ext cx="3276600" cy="1828800"/>
            <a:chOff x="2362200" y="533400"/>
            <a:chExt cx="6546830" cy="3009278"/>
          </a:xfrm>
        </p:grpSpPr>
        <p:pic>
          <p:nvPicPr>
            <p:cNvPr id="10247" name="Picture 3" descr="titin_1BP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533400"/>
              <a:ext cx="6546830" cy="300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2"/>
            <p:cNvSpPr>
              <a:spLocks noChangeArrowheads="1"/>
            </p:cNvSpPr>
            <p:nvPr/>
          </p:nvSpPr>
          <p:spPr bwMode="auto">
            <a:xfrm>
              <a:off x="2971800" y="3124200"/>
              <a:ext cx="13260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Calibri" charset="0"/>
                  <a:cs typeface="Calibri" charset="0"/>
                </a:rPr>
                <a:t>https://en.wikipedia.org</a:t>
              </a:r>
            </a:p>
          </p:txBody>
        </p:sp>
      </p:grp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81000" y="3379788"/>
            <a:ext cx="27432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Runs between Z lines and M line.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Helps organize sarcomere and limits length change or at least contributes to stiffness of resting sarcomeres.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charset="0"/>
                <a:cs typeface="Calibri" charset="0"/>
              </a:rPr>
              <a:t>Important elastic component of muscles.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3276600" y="2298700"/>
            <a:ext cx="5334000" cy="4332288"/>
            <a:chOff x="3276600" y="2299208"/>
            <a:chExt cx="5334000" cy="4332424"/>
          </a:xfrm>
        </p:grpSpPr>
        <p:pic>
          <p:nvPicPr>
            <p:cNvPr id="10245" name="Picture 6" descr="Sarcomere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299208"/>
              <a:ext cx="5334000" cy="412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3886200" y="6400800"/>
              <a:ext cx="13260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>
                  <a:latin typeface="Calibri" charset="0"/>
                  <a:cs typeface="Calibri" charset="0"/>
                </a:rPr>
                <a:t>https://en.wikipedia.org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2"/>
          <p:cNvGraphicFramePr>
            <a:graphicFrameLocks noChangeAspect="1"/>
          </p:cNvGraphicFramePr>
          <p:nvPr/>
        </p:nvGraphicFramePr>
        <p:xfrm>
          <a:off x="762000" y="2473325"/>
          <a:ext cx="80772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3" imgW="4813300" imgH="1206500" progId="Word.Document.8">
                  <p:embed/>
                </p:oleObj>
              </mc:Choice>
              <mc:Fallback>
                <p:oleObj name="Document" r:id="rId3" imgW="4813300" imgH="1206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73325"/>
                        <a:ext cx="807720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Actin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295</Words>
  <Application>Microsoft Macintosh PowerPoint</Application>
  <PresentationFormat>On-screen Show (4:3)</PresentationFormat>
  <Paragraphs>40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</vt:lpstr>
      <vt:lpstr>ＭＳ Ｐゴシック</vt:lpstr>
      <vt:lpstr>Arial</vt:lpstr>
      <vt:lpstr>Calibri</vt:lpstr>
      <vt:lpstr>Helvetica</vt:lpstr>
      <vt:lpstr>Blank Presentation</vt:lpstr>
      <vt:lpstr>Microsoft Word 97 - 2004 Document</vt:lpstr>
      <vt:lpstr>Microsoft Word Document</vt:lpstr>
      <vt:lpstr>Muscle Types and Their Characteristics</vt:lpstr>
      <vt:lpstr>Skeletal Muscle Anatomy</vt:lpstr>
      <vt:lpstr>Muscle Fiber Anatomy</vt:lpstr>
      <vt:lpstr>Anchoring the Myofilaments</vt:lpstr>
      <vt:lpstr>Sarcomere Banding</vt:lpstr>
      <vt:lpstr>Contraction in a  Sarcomere</vt:lpstr>
      <vt:lpstr>Thin and Thick Filaments of the Sarcomere</vt:lpstr>
      <vt:lpstr>PowerPoint Presentation</vt:lpstr>
      <vt:lpstr>Actin</vt:lpstr>
      <vt:lpstr>Thin Filament Side View</vt:lpstr>
      <vt:lpstr>Thin and Thick Filament Interaction</vt:lpstr>
      <vt:lpstr>Energetics of Troponin</vt:lpstr>
      <vt:lpstr>More on the Organization of the Thin Filament</vt:lpstr>
      <vt:lpstr>Attachment of Thin Filaments to Z-Lines</vt:lpstr>
      <vt:lpstr>A Schematic of Myosin</vt:lpstr>
      <vt:lpstr>Myosin Dimer</vt:lpstr>
      <vt:lpstr>"Polarity of the Thick Filaments"</vt:lpstr>
      <vt:lpstr>Polarity of the Myosin Power Stroke</vt:lpstr>
      <vt:lpstr>Arrangement of Myosin Heads Around a Thick Filament</vt:lpstr>
      <vt:lpstr>Linked Allosteric Forms  of a Protein</vt:lpstr>
      <vt:lpstr>The Crossbridge Cycle</vt:lpstr>
      <vt:lpstr>Energy and Entropy</vt:lpstr>
      <vt:lpstr>Ca++ Regulation at the SR</vt:lpstr>
      <vt:lpstr>Calsequestrin as a Ca++ Buffer</vt:lpstr>
      <vt:lpstr>Relative Binding Affinities of the SR-bound Ca++ Pump vs. Thin Filament Bound Troponin</vt:lpstr>
      <vt:lpstr>Ca++ and Binding to Troponin</vt:lpstr>
      <vt:lpstr>Questions: How is Thin Filament Regulation Organized?</vt:lpstr>
      <vt:lpstr>Excitation-Contraction Coupling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Administrator</cp:lastModifiedBy>
  <cp:revision>50</cp:revision>
  <dcterms:created xsi:type="dcterms:W3CDTF">2002-02-08T12:31:13Z</dcterms:created>
  <dcterms:modified xsi:type="dcterms:W3CDTF">2015-10-07T13:47:40Z</dcterms:modified>
</cp:coreProperties>
</file>