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0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6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charset="0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The Biophysics of Contraction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 dirty="0"/>
              <a:t>Calculation of Contractile </a:t>
            </a:r>
            <a:br>
              <a:rPr lang="en-US" dirty="0"/>
            </a:br>
            <a:r>
              <a:rPr lang="en-US" dirty="0"/>
              <a:t>Forces vs. Length</a:t>
            </a:r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0198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2"/>
          <p:cNvGraphicFramePr>
            <a:graphicFrameLocks noChangeAspect="1"/>
          </p:cNvGraphicFramePr>
          <p:nvPr/>
        </p:nvGraphicFramePr>
        <p:xfrm>
          <a:off x="1752600" y="1905000"/>
          <a:ext cx="447516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Document" r:id="rId3" imgW="2997200" imgH="3060700" progId="Word.Document.8">
                  <p:embed/>
                </p:oleObj>
              </mc:Choice>
              <mc:Fallback>
                <p:oleObj name="Document" r:id="rId3" imgW="2997200" imgH="3060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05000"/>
                        <a:ext cx="447516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Contractile Force and Muscle Length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382000" cy="685800"/>
          </a:xfrm>
        </p:spPr>
        <p:txBody>
          <a:bodyPr/>
          <a:lstStyle/>
          <a:p>
            <a:r>
              <a:rPr lang="en-US" sz="3200" dirty="0"/>
              <a:t>Explanation for Active Force vs. Length</a:t>
            </a:r>
            <a:endParaRPr lang="en-US" dirty="0"/>
          </a:p>
        </p:txBody>
      </p:sp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4513263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Object 2"/>
          <p:cNvGraphicFramePr>
            <a:graphicFrameLocks noChangeAspect="1"/>
          </p:cNvGraphicFramePr>
          <p:nvPr/>
        </p:nvGraphicFramePr>
        <p:xfrm>
          <a:off x="685800" y="1884363"/>
          <a:ext cx="7848600" cy="31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Document" r:id="rId3" imgW="4826000" imgH="1917700" progId="Word.Document.8">
                  <p:embed/>
                </p:oleObj>
              </mc:Choice>
              <mc:Fallback>
                <p:oleObj name="Document" r:id="rId3" imgW="4826000" imgH="1917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84363"/>
                        <a:ext cx="7848600" cy="311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Latent Period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6338"/>
            <a:ext cx="8001000" cy="56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/>
              <a:t>Overloads on Muscles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A Mechanical Model of a Muscle</a:t>
            </a: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467600" cy="463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Viscous Loss</a:t>
            </a:r>
          </a:p>
        </p:txBody>
      </p:sp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161290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dirty="0"/>
              <a:t>An Apparatus for Measuring Tensile Forces in a Muscle</a:t>
            </a:r>
          </a:p>
        </p:txBody>
      </p:sp>
      <p:grpSp>
        <p:nvGrpSpPr>
          <p:cNvPr id="14338" name="Group 47"/>
          <p:cNvGrpSpPr>
            <a:grpSpLocks/>
          </p:cNvGrpSpPr>
          <p:nvPr/>
        </p:nvGrpSpPr>
        <p:grpSpPr bwMode="auto">
          <a:xfrm>
            <a:off x="1709738" y="1165225"/>
            <a:ext cx="5080000" cy="5203825"/>
            <a:chOff x="1077" y="734"/>
            <a:chExt cx="3200" cy="3278"/>
          </a:xfrm>
        </p:grpSpPr>
        <p:sp>
          <p:nvSpPr>
            <p:cNvPr id="14339" name="Rectangle 4"/>
            <p:cNvSpPr>
              <a:spLocks noChangeArrowheads="1"/>
            </p:cNvSpPr>
            <p:nvPr/>
          </p:nvSpPr>
          <p:spPr bwMode="auto">
            <a:xfrm>
              <a:off x="1536" y="2448"/>
              <a:ext cx="4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Muscle</a:t>
              </a:r>
              <a:endParaRPr lang="en-US"/>
            </a:p>
          </p:txBody>
        </p:sp>
        <p:sp>
          <p:nvSpPr>
            <p:cNvPr id="14340" name="Rectangle 5"/>
            <p:cNvSpPr>
              <a:spLocks noChangeArrowheads="1"/>
            </p:cNvSpPr>
            <p:nvPr/>
          </p:nvSpPr>
          <p:spPr bwMode="auto">
            <a:xfrm>
              <a:off x="1296" y="1440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tendon </a:t>
              </a:r>
              <a:endParaRPr lang="en-US"/>
            </a:p>
          </p:txBody>
        </p:sp>
        <p:sp>
          <p:nvSpPr>
            <p:cNvPr id="14341" name="Rectangle 6"/>
            <p:cNvSpPr>
              <a:spLocks noChangeArrowheads="1"/>
            </p:cNvSpPr>
            <p:nvPr/>
          </p:nvSpPr>
          <p:spPr bwMode="auto">
            <a:xfrm>
              <a:off x="1296" y="1584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and </a:t>
              </a:r>
              <a:endParaRPr lang="en-US"/>
            </a:p>
          </p:txBody>
        </p:sp>
        <p:sp>
          <p:nvSpPr>
            <p:cNvPr id="14342" name="Rectangle 7"/>
            <p:cNvSpPr>
              <a:spLocks noChangeArrowheads="1"/>
            </p:cNvSpPr>
            <p:nvPr/>
          </p:nvSpPr>
          <p:spPr bwMode="auto">
            <a:xfrm>
              <a:off x="1296" y="1728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clamp</a:t>
              </a:r>
              <a:endParaRPr lang="en-US"/>
            </a:p>
          </p:txBody>
        </p:sp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1584" y="3360"/>
              <a:ext cx="4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tendon </a:t>
              </a:r>
              <a:endParaRPr lang="en-US"/>
            </a:p>
          </p:txBody>
        </p:sp>
        <p:sp>
          <p:nvSpPr>
            <p:cNvPr id="14344" name="Rectangle 9"/>
            <p:cNvSpPr>
              <a:spLocks noChangeArrowheads="1"/>
            </p:cNvSpPr>
            <p:nvPr/>
          </p:nvSpPr>
          <p:spPr bwMode="auto">
            <a:xfrm>
              <a:off x="1632" y="3552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and </a:t>
              </a:r>
              <a:endParaRPr lang="en-US"/>
            </a:p>
          </p:txBody>
        </p:sp>
        <p:sp>
          <p:nvSpPr>
            <p:cNvPr id="14345" name="Rectangle 10"/>
            <p:cNvSpPr>
              <a:spLocks noChangeArrowheads="1"/>
            </p:cNvSpPr>
            <p:nvPr/>
          </p:nvSpPr>
          <p:spPr bwMode="auto">
            <a:xfrm>
              <a:off x="1584" y="3696"/>
              <a:ext cx="3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Helvetica" charset="0"/>
                </a:rPr>
                <a:t>clamp</a:t>
              </a:r>
              <a:endParaRPr lang="en-US"/>
            </a:p>
          </p:txBody>
        </p:sp>
        <p:sp>
          <p:nvSpPr>
            <p:cNvPr id="14346" name="Rectangle 11"/>
            <p:cNvSpPr>
              <a:spLocks noChangeArrowheads="1"/>
            </p:cNvSpPr>
            <p:nvPr/>
          </p:nvSpPr>
          <p:spPr bwMode="auto">
            <a:xfrm>
              <a:off x="3157" y="2532"/>
              <a:ext cx="10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  <a:latin typeface="Helvetica" charset="0"/>
                </a:rPr>
                <a:t>L</a:t>
              </a:r>
              <a:endParaRPr lang="en-US"/>
            </a:p>
          </p:txBody>
        </p:sp>
        <p:grpSp>
          <p:nvGrpSpPr>
            <p:cNvPr id="14347" name="Group 45"/>
            <p:cNvGrpSpPr>
              <a:grpSpLocks/>
            </p:cNvGrpSpPr>
            <p:nvPr/>
          </p:nvGrpSpPr>
          <p:grpSpPr bwMode="auto">
            <a:xfrm>
              <a:off x="2197" y="734"/>
              <a:ext cx="2080" cy="3278"/>
              <a:chOff x="2197" y="734"/>
              <a:chExt cx="2080" cy="3278"/>
            </a:xfrm>
          </p:grpSpPr>
          <p:sp>
            <p:nvSpPr>
              <p:cNvPr id="14349" name="Rectangle 12"/>
              <p:cNvSpPr>
                <a:spLocks noChangeArrowheads="1"/>
              </p:cNvSpPr>
              <p:nvPr/>
            </p:nvSpPr>
            <p:spPr bwMode="auto">
              <a:xfrm>
                <a:off x="2226" y="1067"/>
                <a:ext cx="1488" cy="130"/>
              </a:xfrm>
              <a:prstGeom prst="rect">
                <a:avLst/>
              </a:prstGeom>
              <a:solidFill>
                <a:srgbClr val="00000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Rectangle 13"/>
              <p:cNvSpPr>
                <a:spLocks noChangeArrowheads="1"/>
              </p:cNvSpPr>
              <p:nvPr/>
            </p:nvSpPr>
            <p:spPr bwMode="auto">
              <a:xfrm>
                <a:off x="3786" y="1688"/>
                <a:ext cx="231" cy="346"/>
              </a:xfrm>
              <a:prstGeom prst="rect">
                <a:avLst/>
              </a:prstGeom>
              <a:solidFill>
                <a:srgbClr val="FFFF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Rectangle 14"/>
              <p:cNvSpPr>
                <a:spLocks noChangeArrowheads="1"/>
              </p:cNvSpPr>
              <p:nvPr/>
            </p:nvSpPr>
            <p:spPr bwMode="auto">
              <a:xfrm>
                <a:off x="3786" y="1803"/>
                <a:ext cx="29" cy="130"/>
              </a:xfrm>
              <a:prstGeom prst="rect">
                <a:avLst/>
              </a:prstGeom>
              <a:solidFill>
                <a:srgbClr val="FFFF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52" name="Group 17"/>
              <p:cNvGrpSpPr>
                <a:grpSpLocks/>
              </p:cNvGrpSpPr>
              <p:nvPr/>
            </p:nvGrpSpPr>
            <p:grpSpPr bwMode="auto">
              <a:xfrm>
                <a:off x="3685" y="965"/>
                <a:ext cx="448" cy="968"/>
                <a:chOff x="3685" y="965"/>
                <a:chExt cx="448" cy="968"/>
              </a:xfrm>
            </p:grpSpPr>
            <p:sp>
              <p:nvSpPr>
                <p:cNvPr id="14380" name="Rectangle 15"/>
                <p:cNvSpPr>
                  <a:spLocks noChangeArrowheads="1"/>
                </p:cNvSpPr>
                <p:nvPr/>
              </p:nvSpPr>
              <p:spPr bwMode="auto">
                <a:xfrm>
                  <a:off x="3685" y="965"/>
                  <a:ext cx="448" cy="751"/>
                </a:xfrm>
                <a:prstGeom prst="rect">
                  <a:avLst/>
                </a:prstGeom>
                <a:blipFill dpi="0" rotWithShape="0">
                  <a:blip/>
                  <a:srcRect/>
                  <a:tile tx="0" ty="0" sx="100000" sy="100000" flip="none" algn="tl"/>
                </a:blipFill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Rectangle 16"/>
                <p:cNvSpPr>
                  <a:spLocks noChangeArrowheads="1"/>
                </p:cNvSpPr>
                <p:nvPr/>
              </p:nvSpPr>
              <p:spPr bwMode="auto">
                <a:xfrm>
                  <a:off x="3685" y="1803"/>
                  <a:ext cx="448" cy="130"/>
                </a:xfrm>
                <a:prstGeom prst="rect">
                  <a:avLst/>
                </a:prstGeom>
                <a:blipFill dpi="0" rotWithShape="0">
                  <a:blip/>
                  <a:srcRect/>
                  <a:tile tx="0" ty="0" sx="100000" sy="100000" flip="none" algn="tl"/>
                </a:blipFill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53" name="Line 18"/>
              <p:cNvSpPr>
                <a:spLocks noChangeShapeType="1"/>
              </p:cNvSpPr>
              <p:nvPr/>
            </p:nvSpPr>
            <p:spPr bwMode="auto">
              <a:xfrm>
                <a:off x="3858" y="1976"/>
                <a:ext cx="1" cy="1979"/>
              </a:xfrm>
              <a:prstGeom prst="line">
                <a:avLst/>
              </a:prstGeom>
              <a:noFill/>
              <a:ln w="138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9"/>
              <p:cNvSpPr>
                <a:spLocks noChangeShapeType="1"/>
              </p:cNvSpPr>
              <p:nvPr/>
            </p:nvSpPr>
            <p:spPr bwMode="auto">
              <a:xfrm flipV="1">
                <a:off x="3858" y="734"/>
                <a:ext cx="1" cy="203"/>
              </a:xfrm>
              <a:prstGeom prst="line">
                <a:avLst/>
              </a:prstGeom>
              <a:noFill/>
              <a:ln w="138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Arc 20"/>
              <p:cNvSpPr>
                <a:spLocks/>
              </p:cNvSpPr>
              <p:nvPr/>
            </p:nvSpPr>
            <p:spPr bwMode="auto">
              <a:xfrm>
                <a:off x="3692" y="1701"/>
                <a:ext cx="325" cy="116"/>
              </a:xfrm>
              <a:custGeom>
                <a:avLst/>
                <a:gdLst>
                  <a:gd name="T0" fmla="*/ 325 w 21600"/>
                  <a:gd name="T1" fmla="*/ 0 h 21787"/>
                  <a:gd name="T2" fmla="*/ 0 w 21600"/>
                  <a:gd name="T3" fmla="*/ 116 h 21787"/>
                  <a:gd name="T4" fmla="*/ 0 w 21600"/>
                  <a:gd name="T5" fmla="*/ 1 h 2178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787" fill="none" extrusionOk="0">
                    <a:moveTo>
                      <a:pt x="21599" y="-1"/>
                    </a:moveTo>
                    <a:cubicBezTo>
                      <a:pt x="21599" y="62"/>
                      <a:pt x="21600" y="124"/>
                      <a:pt x="21600" y="187"/>
                    </a:cubicBezTo>
                    <a:cubicBezTo>
                      <a:pt x="21600" y="12116"/>
                      <a:pt x="11929" y="21787"/>
                      <a:pt x="-1" y="21787"/>
                    </a:cubicBezTo>
                  </a:path>
                  <a:path w="21600" h="21787" stroke="0" extrusionOk="0">
                    <a:moveTo>
                      <a:pt x="21599" y="-1"/>
                    </a:moveTo>
                    <a:cubicBezTo>
                      <a:pt x="21599" y="62"/>
                      <a:pt x="21600" y="124"/>
                      <a:pt x="21600" y="187"/>
                    </a:cubicBezTo>
                    <a:cubicBezTo>
                      <a:pt x="21600" y="12116"/>
                      <a:pt x="11929" y="21787"/>
                      <a:pt x="-1" y="21787"/>
                    </a:cubicBezTo>
                    <a:lnTo>
                      <a:pt x="0" y="187"/>
                    </a:lnTo>
                    <a:lnTo>
                      <a:pt x="21599" y="-1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Arc 21"/>
              <p:cNvSpPr>
                <a:spLocks/>
              </p:cNvSpPr>
              <p:nvPr/>
            </p:nvSpPr>
            <p:spPr bwMode="auto">
              <a:xfrm>
                <a:off x="3807" y="1918"/>
                <a:ext cx="225" cy="117"/>
              </a:xfrm>
              <a:custGeom>
                <a:avLst/>
                <a:gdLst>
                  <a:gd name="T0" fmla="*/ 225 w 21697"/>
                  <a:gd name="T1" fmla="*/ 0 h 21788"/>
                  <a:gd name="T2" fmla="*/ 0 w 21697"/>
                  <a:gd name="T3" fmla="*/ 117 h 21788"/>
                  <a:gd name="T4" fmla="*/ 1 w 21697"/>
                  <a:gd name="T5" fmla="*/ 1 h 217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97" h="21788" fill="none" extrusionOk="0">
                    <a:moveTo>
                      <a:pt x="21696" y="-1"/>
                    </a:moveTo>
                    <a:cubicBezTo>
                      <a:pt x="21696" y="62"/>
                      <a:pt x="21697" y="125"/>
                      <a:pt x="21697" y="188"/>
                    </a:cubicBezTo>
                    <a:cubicBezTo>
                      <a:pt x="21697" y="12117"/>
                      <a:pt x="12026" y="21788"/>
                      <a:pt x="97" y="21788"/>
                    </a:cubicBezTo>
                    <a:cubicBezTo>
                      <a:pt x="64" y="21787"/>
                      <a:pt x="32" y="21787"/>
                      <a:pt x="-1" y="21787"/>
                    </a:cubicBezTo>
                  </a:path>
                  <a:path w="21697" h="21788" stroke="0" extrusionOk="0">
                    <a:moveTo>
                      <a:pt x="21696" y="-1"/>
                    </a:moveTo>
                    <a:cubicBezTo>
                      <a:pt x="21696" y="62"/>
                      <a:pt x="21697" y="125"/>
                      <a:pt x="21697" y="188"/>
                    </a:cubicBezTo>
                    <a:cubicBezTo>
                      <a:pt x="21697" y="12117"/>
                      <a:pt x="12026" y="21788"/>
                      <a:pt x="97" y="21788"/>
                    </a:cubicBezTo>
                    <a:cubicBezTo>
                      <a:pt x="64" y="21787"/>
                      <a:pt x="32" y="21787"/>
                      <a:pt x="-1" y="21787"/>
                    </a:cubicBezTo>
                    <a:lnTo>
                      <a:pt x="97" y="188"/>
                    </a:lnTo>
                    <a:lnTo>
                      <a:pt x="21696" y="-1"/>
                    </a:lnTo>
                    <a:close/>
                  </a:path>
                </a:pathLst>
              </a:cu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AutoShape 22"/>
              <p:cNvSpPr>
                <a:spLocks noChangeArrowheads="1"/>
              </p:cNvSpPr>
              <p:nvPr/>
            </p:nvSpPr>
            <p:spPr bwMode="auto">
              <a:xfrm>
                <a:off x="2428" y="1803"/>
                <a:ext cx="448" cy="1690"/>
              </a:xfrm>
              <a:prstGeom prst="roundRect">
                <a:avLst>
                  <a:gd name="adj" fmla="val 43528"/>
                </a:avLst>
              </a:prstGeom>
              <a:blipFill dpi="0" rotWithShape="0">
                <a:blip/>
                <a:srcRect/>
                <a:tile tx="0" ty="0" sx="100000" sy="100000" flip="none" algn="tl"/>
              </a:blip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23"/>
              <p:cNvSpPr>
                <a:spLocks noChangeShapeType="1"/>
              </p:cNvSpPr>
              <p:nvPr/>
            </p:nvSpPr>
            <p:spPr bwMode="auto">
              <a:xfrm>
                <a:off x="2558" y="1919"/>
                <a:ext cx="1" cy="145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24"/>
              <p:cNvSpPr>
                <a:spLocks noChangeShapeType="1"/>
              </p:cNvSpPr>
              <p:nvPr/>
            </p:nvSpPr>
            <p:spPr bwMode="auto">
              <a:xfrm>
                <a:off x="2659" y="1919"/>
                <a:ext cx="1" cy="145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5"/>
              <p:cNvSpPr>
                <a:spLocks/>
              </p:cNvSpPr>
              <p:nvPr/>
            </p:nvSpPr>
            <p:spPr bwMode="auto">
              <a:xfrm>
                <a:off x="2443" y="1399"/>
                <a:ext cx="418" cy="520"/>
              </a:xfrm>
              <a:custGeom>
                <a:avLst/>
                <a:gdLst>
                  <a:gd name="T0" fmla="*/ 0 w 418"/>
                  <a:gd name="T1" fmla="*/ 520 h 520"/>
                  <a:gd name="T2" fmla="*/ 216 w 418"/>
                  <a:gd name="T3" fmla="*/ 0 h 520"/>
                  <a:gd name="T4" fmla="*/ 418 w 418"/>
                  <a:gd name="T5" fmla="*/ 520 h 5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8" h="520">
                    <a:moveTo>
                      <a:pt x="0" y="520"/>
                    </a:moveTo>
                    <a:lnTo>
                      <a:pt x="216" y="0"/>
                    </a:lnTo>
                    <a:lnTo>
                      <a:pt x="418" y="52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26"/>
              <p:cNvSpPr>
                <a:spLocks noChangeShapeType="1"/>
              </p:cNvSpPr>
              <p:nvPr/>
            </p:nvSpPr>
            <p:spPr bwMode="auto">
              <a:xfrm>
                <a:off x="2659" y="1399"/>
                <a:ext cx="1" cy="41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27"/>
              <p:cNvSpPr>
                <a:spLocks noChangeShapeType="1"/>
              </p:cNvSpPr>
              <p:nvPr/>
            </p:nvSpPr>
            <p:spPr bwMode="auto">
              <a:xfrm flipV="1">
                <a:off x="2558" y="1399"/>
                <a:ext cx="101" cy="41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8"/>
              <p:cNvSpPr>
                <a:spLocks/>
              </p:cNvSpPr>
              <p:nvPr/>
            </p:nvSpPr>
            <p:spPr bwMode="auto">
              <a:xfrm>
                <a:off x="2443" y="3377"/>
                <a:ext cx="418" cy="520"/>
              </a:xfrm>
              <a:custGeom>
                <a:avLst/>
                <a:gdLst>
                  <a:gd name="T0" fmla="*/ 0 w 418"/>
                  <a:gd name="T1" fmla="*/ 0 h 520"/>
                  <a:gd name="T2" fmla="*/ 216 w 418"/>
                  <a:gd name="T3" fmla="*/ 520 h 520"/>
                  <a:gd name="T4" fmla="*/ 418 w 418"/>
                  <a:gd name="T5" fmla="*/ 0 h 5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8" h="520">
                    <a:moveTo>
                      <a:pt x="0" y="0"/>
                    </a:moveTo>
                    <a:lnTo>
                      <a:pt x="216" y="520"/>
                    </a:lnTo>
                    <a:lnTo>
                      <a:pt x="418" y="0"/>
                    </a:lnTo>
                  </a:path>
                </a:pathLst>
              </a:custGeom>
              <a:noFill/>
              <a:ln w="222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29"/>
              <p:cNvSpPr>
                <a:spLocks noChangeShapeType="1"/>
              </p:cNvSpPr>
              <p:nvPr/>
            </p:nvSpPr>
            <p:spPr bwMode="auto">
              <a:xfrm>
                <a:off x="2659" y="3478"/>
                <a:ext cx="1" cy="30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Line 30"/>
              <p:cNvSpPr>
                <a:spLocks noChangeShapeType="1"/>
              </p:cNvSpPr>
              <p:nvPr/>
            </p:nvSpPr>
            <p:spPr bwMode="auto">
              <a:xfrm>
                <a:off x="2558" y="3478"/>
                <a:ext cx="101" cy="419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Line 31"/>
              <p:cNvSpPr>
                <a:spLocks noChangeShapeType="1"/>
              </p:cNvSpPr>
              <p:nvPr/>
            </p:nvSpPr>
            <p:spPr bwMode="auto">
              <a:xfrm>
                <a:off x="2659" y="1500"/>
                <a:ext cx="101" cy="317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Line 32"/>
              <p:cNvSpPr>
                <a:spLocks noChangeShapeType="1"/>
              </p:cNvSpPr>
              <p:nvPr/>
            </p:nvSpPr>
            <p:spPr bwMode="auto">
              <a:xfrm flipV="1">
                <a:off x="2659" y="3478"/>
                <a:ext cx="101" cy="303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Rectangle 33"/>
              <p:cNvSpPr>
                <a:spLocks noChangeArrowheads="1"/>
              </p:cNvSpPr>
              <p:nvPr/>
            </p:nvSpPr>
            <p:spPr bwMode="auto">
              <a:xfrm>
                <a:off x="2544" y="3883"/>
                <a:ext cx="231" cy="129"/>
              </a:xfrm>
              <a:prstGeom prst="rect">
                <a:avLst/>
              </a:prstGeom>
              <a:solidFill>
                <a:srgbClr val="00000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4"/>
              <p:cNvSpPr>
                <a:spLocks noChangeShapeType="1"/>
              </p:cNvSpPr>
              <p:nvPr/>
            </p:nvSpPr>
            <p:spPr bwMode="auto">
              <a:xfrm>
                <a:off x="2197" y="3955"/>
                <a:ext cx="2080" cy="1"/>
              </a:xfrm>
              <a:prstGeom prst="line">
                <a:avLst/>
              </a:prstGeom>
              <a:noFill/>
              <a:ln w="138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Line 35"/>
              <p:cNvSpPr>
                <a:spLocks noChangeShapeType="1"/>
              </p:cNvSpPr>
              <p:nvPr/>
            </p:nvSpPr>
            <p:spPr bwMode="auto">
              <a:xfrm>
                <a:off x="2760" y="1919"/>
                <a:ext cx="1" cy="145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6"/>
              <p:cNvSpPr>
                <a:spLocks noChangeShapeType="1"/>
              </p:cNvSpPr>
              <p:nvPr/>
            </p:nvSpPr>
            <p:spPr bwMode="auto">
              <a:xfrm>
                <a:off x="3078" y="1817"/>
                <a:ext cx="202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Line 37"/>
              <p:cNvSpPr>
                <a:spLocks noChangeShapeType="1"/>
              </p:cNvSpPr>
              <p:nvPr/>
            </p:nvSpPr>
            <p:spPr bwMode="auto">
              <a:xfrm>
                <a:off x="3078" y="3478"/>
                <a:ext cx="202" cy="1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3" name="Group 40"/>
              <p:cNvGrpSpPr>
                <a:grpSpLocks/>
              </p:cNvGrpSpPr>
              <p:nvPr/>
            </p:nvGrpSpPr>
            <p:grpSpPr bwMode="auto">
              <a:xfrm>
                <a:off x="3136" y="1817"/>
                <a:ext cx="87" cy="621"/>
                <a:chOff x="3136" y="1817"/>
                <a:chExt cx="87" cy="621"/>
              </a:xfrm>
            </p:grpSpPr>
            <p:sp>
              <p:nvSpPr>
                <p:cNvPr id="14378" name="Freeform 38"/>
                <p:cNvSpPr>
                  <a:spLocks/>
                </p:cNvSpPr>
                <p:nvPr/>
              </p:nvSpPr>
              <p:spPr bwMode="auto">
                <a:xfrm>
                  <a:off x="3136" y="1817"/>
                  <a:ext cx="87" cy="159"/>
                </a:xfrm>
                <a:custGeom>
                  <a:avLst/>
                  <a:gdLst>
                    <a:gd name="T0" fmla="*/ 43 w 87"/>
                    <a:gd name="T1" fmla="*/ 0 h 159"/>
                    <a:gd name="T2" fmla="*/ 87 w 87"/>
                    <a:gd name="T3" fmla="*/ 159 h 159"/>
                    <a:gd name="T4" fmla="*/ 43 w 87"/>
                    <a:gd name="T5" fmla="*/ 159 h 159"/>
                    <a:gd name="T6" fmla="*/ 0 w 87"/>
                    <a:gd name="T7" fmla="*/ 159 h 159"/>
                    <a:gd name="T8" fmla="*/ 43 w 87"/>
                    <a:gd name="T9" fmla="*/ 0 h 1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7" h="159">
                      <a:moveTo>
                        <a:pt x="43" y="0"/>
                      </a:moveTo>
                      <a:lnTo>
                        <a:pt x="87" y="159"/>
                      </a:lnTo>
                      <a:lnTo>
                        <a:pt x="43" y="159"/>
                      </a:lnTo>
                      <a:lnTo>
                        <a:pt x="0" y="159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9" name="Line 39"/>
                <p:cNvSpPr>
                  <a:spLocks noChangeShapeType="1"/>
                </p:cNvSpPr>
                <p:nvPr/>
              </p:nvSpPr>
              <p:spPr bwMode="auto">
                <a:xfrm>
                  <a:off x="3179" y="1976"/>
                  <a:ext cx="1" cy="462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374" name="Group 43"/>
              <p:cNvGrpSpPr>
                <a:grpSpLocks/>
              </p:cNvGrpSpPr>
              <p:nvPr/>
            </p:nvGrpSpPr>
            <p:grpSpPr bwMode="auto">
              <a:xfrm>
                <a:off x="3136" y="2742"/>
                <a:ext cx="87" cy="736"/>
                <a:chOff x="3136" y="2742"/>
                <a:chExt cx="87" cy="736"/>
              </a:xfrm>
            </p:grpSpPr>
            <p:sp>
              <p:nvSpPr>
                <p:cNvPr id="14376" name="Freeform 41"/>
                <p:cNvSpPr>
                  <a:spLocks/>
                </p:cNvSpPr>
                <p:nvPr/>
              </p:nvSpPr>
              <p:spPr bwMode="auto">
                <a:xfrm>
                  <a:off x="3136" y="3319"/>
                  <a:ext cx="87" cy="159"/>
                </a:xfrm>
                <a:custGeom>
                  <a:avLst/>
                  <a:gdLst>
                    <a:gd name="T0" fmla="*/ 43 w 87"/>
                    <a:gd name="T1" fmla="*/ 159 h 159"/>
                    <a:gd name="T2" fmla="*/ 0 w 87"/>
                    <a:gd name="T3" fmla="*/ 0 h 159"/>
                    <a:gd name="T4" fmla="*/ 43 w 87"/>
                    <a:gd name="T5" fmla="*/ 0 h 159"/>
                    <a:gd name="T6" fmla="*/ 87 w 87"/>
                    <a:gd name="T7" fmla="*/ 0 h 159"/>
                    <a:gd name="T8" fmla="*/ 43 w 87"/>
                    <a:gd name="T9" fmla="*/ 159 h 1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7" h="159">
                      <a:moveTo>
                        <a:pt x="43" y="159"/>
                      </a:moveTo>
                      <a:lnTo>
                        <a:pt x="0" y="0"/>
                      </a:lnTo>
                      <a:lnTo>
                        <a:pt x="43" y="0"/>
                      </a:lnTo>
                      <a:lnTo>
                        <a:pt x="87" y="0"/>
                      </a:lnTo>
                      <a:lnTo>
                        <a:pt x="43" y="1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7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179" y="2742"/>
                  <a:ext cx="1" cy="577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75" name="Rectangle 44"/>
              <p:cNvSpPr>
                <a:spLocks noChangeArrowheads="1"/>
              </p:cNvSpPr>
              <p:nvPr/>
            </p:nvSpPr>
            <p:spPr bwMode="auto">
              <a:xfrm>
                <a:off x="2428" y="1168"/>
                <a:ext cx="448" cy="231"/>
              </a:xfrm>
              <a:prstGeom prst="rect">
                <a:avLst/>
              </a:prstGeom>
              <a:blipFill dpi="0" rotWithShape="0">
                <a:blip/>
                <a:srcRect/>
                <a:tile tx="0" ty="0" sx="100000" sy="100000" flip="none" algn="tl"/>
              </a:blip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8" name="Rectangle 46"/>
            <p:cNvSpPr>
              <a:spLocks noChangeArrowheads="1"/>
            </p:cNvSpPr>
            <p:nvPr/>
          </p:nvSpPr>
          <p:spPr bwMode="auto">
            <a:xfrm>
              <a:off x="1077" y="1218"/>
              <a:ext cx="1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Helvetica" charset="0"/>
                </a:rPr>
                <a:t>Force Transducer</a:t>
              </a:r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dirty="0"/>
              <a:t>An Ideal Elastic Material-- Compliance Plot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387975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2"/>
          <p:cNvGraphicFramePr>
            <a:graphicFrameLocks noChangeAspect="1"/>
          </p:cNvGraphicFramePr>
          <p:nvPr/>
        </p:nvGraphicFramePr>
        <p:xfrm>
          <a:off x="1219200" y="1828800"/>
          <a:ext cx="6324600" cy="454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Document" r:id="rId3" imgW="3467100" imgH="2489200" progId="Word.Document.8">
                  <p:embed/>
                </p:oleObj>
              </mc:Choice>
              <mc:Fallback>
                <p:oleObj name="Document" r:id="rId3" imgW="3467100" imgH="2489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28800"/>
                        <a:ext cx="6324600" cy="454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An Ideal Elastic Material-- Elastance Plot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2"/>
          <p:cNvGraphicFramePr>
            <a:graphicFrameLocks noChangeAspect="1"/>
          </p:cNvGraphicFramePr>
          <p:nvPr/>
        </p:nvGraphicFramePr>
        <p:xfrm>
          <a:off x="762000" y="2133600"/>
          <a:ext cx="140970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Document" r:id="rId3" imgW="5486400" imgH="177800" progId="Word.Document.8">
                  <p:embed/>
                </p:oleObj>
              </mc:Choice>
              <mc:Fallback>
                <p:oleObj name="Document" r:id="rId3" imgW="5486400" imgH="177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140970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3429000" y="2743200"/>
          <a:ext cx="106680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Document" r:id="rId5" imgW="5486400" imgH="381000" progId="Word.Document.8">
                  <p:embed/>
                </p:oleObj>
              </mc:Choice>
              <mc:Fallback>
                <p:oleObj name="Document" r:id="rId5" imgW="5486400" imgH="381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43200"/>
                        <a:ext cx="106680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906123"/>
              </p:ext>
            </p:extLst>
          </p:nvPr>
        </p:nvGraphicFramePr>
        <p:xfrm>
          <a:off x="914400" y="3733800"/>
          <a:ext cx="131841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Document" r:id="rId7" imgW="5486400" imgH="381000" progId="Word.Document.8">
                  <p:embed/>
                </p:oleObj>
              </mc:Choice>
              <mc:Fallback>
                <p:oleObj name="Document" r:id="rId7" imgW="5486400" imgH="3810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131841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1219200" y="3048000"/>
          <a:ext cx="990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Document" r:id="rId9" imgW="5486400" imgH="177800" progId="Word.Document.8">
                  <p:embed/>
                </p:oleObj>
              </mc:Choice>
              <mc:Fallback>
                <p:oleObj name="Document" r:id="rId9" imgW="5486400" imgH="1778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9906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2438400" y="5181600"/>
          <a:ext cx="11888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Document" r:id="rId11" imgW="5486400" imgH="381000" progId="Word.Document.8">
                  <p:embed/>
                </p:oleObj>
              </mc:Choice>
              <mc:Fallback>
                <p:oleObj name="Document" r:id="rId11" imgW="5486400" imgH="3810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11888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915400" cy="762000"/>
          </a:xfrm>
        </p:spPr>
        <p:txBody>
          <a:bodyPr/>
          <a:lstStyle/>
          <a:p>
            <a:r>
              <a:rPr lang="en-US" sz="2800" dirty="0"/>
              <a:t>More About Elastance (Stiffness) and Compliance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Non-Linear Effects</a:t>
            </a:r>
          </a:p>
        </p:txBody>
      </p:sp>
      <p:pic>
        <p:nvPicPr>
          <p:cNvPr id="18434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419100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Hysteresis</a:t>
            </a:r>
          </a:p>
        </p:txBody>
      </p:sp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58674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2"/>
          <p:cNvGraphicFramePr>
            <a:graphicFrameLocks noChangeAspect="1"/>
          </p:cNvGraphicFramePr>
          <p:nvPr/>
        </p:nvGraphicFramePr>
        <p:xfrm>
          <a:off x="990600" y="1981200"/>
          <a:ext cx="5638800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Document" r:id="rId3" imgW="3848100" imgH="3073400" progId="Word.Document.8">
                  <p:embed/>
                </p:oleObj>
              </mc:Choice>
              <mc:Fallback>
                <p:oleObj name="Document" r:id="rId3" imgW="3848100" imgH="3073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5638800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752600"/>
          </a:xfrm>
        </p:spPr>
        <p:txBody>
          <a:bodyPr/>
          <a:lstStyle/>
          <a:p>
            <a:r>
              <a:rPr lang="en-US" dirty="0"/>
              <a:t>"Passive </a:t>
            </a:r>
            <a:r>
              <a:rPr lang="en-US" dirty="0" smtClean="0"/>
              <a:t>Stretch:” Elastic Forces When </a:t>
            </a:r>
            <a:r>
              <a:rPr lang="en-US" dirty="0" smtClean="0"/>
              <a:t>Stretching </a:t>
            </a:r>
            <a:r>
              <a:rPr lang="en-US" dirty="0"/>
              <a:t>a Relaxed </a:t>
            </a:r>
            <a:r>
              <a:rPr lang="en-US" dirty="0" smtClean="0"/>
              <a:t>Muscle </a:t>
            </a:r>
            <a:br>
              <a:rPr lang="en-US" dirty="0" smtClean="0"/>
            </a:br>
            <a:r>
              <a:rPr lang="en-US" dirty="0" smtClean="0"/>
              <a:t>(or any tissue)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2"/>
          <p:cNvGraphicFramePr>
            <a:graphicFrameLocks noChangeAspect="1"/>
          </p:cNvGraphicFramePr>
          <p:nvPr/>
        </p:nvGraphicFramePr>
        <p:xfrm>
          <a:off x="1828800" y="1738313"/>
          <a:ext cx="5715000" cy="511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Document" r:id="rId3" imgW="3416300" imgH="3060700" progId="Word.Document.8">
                  <p:embed/>
                </p:oleObj>
              </mc:Choice>
              <mc:Fallback>
                <p:oleObj name="Document" r:id="rId3" imgW="3416300" imgH="3060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38313"/>
                        <a:ext cx="5715000" cy="511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The Effect of Stretch on a Contracting Muscle ("Active Stretch")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106</Words>
  <Application>Microsoft Macintosh PowerPoint</Application>
  <PresentationFormat>On-screen Show (4:3)</PresentationFormat>
  <Paragraphs>25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Document</vt:lpstr>
      <vt:lpstr>The Biophysics of Contraction</vt:lpstr>
      <vt:lpstr>An Apparatus for Measuring Tensile Forces in a Muscle</vt:lpstr>
      <vt:lpstr>An Ideal Elastic Material-- Compliance Plot</vt:lpstr>
      <vt:lpstr>An Ideal Elastic Material-- Elastance Plot</vt:lpstr>
      <vt:lpstr>More About Elastance (Stiffness) and Compliance</vt:lpstr>
      <vt:lpstr>Non-Linear Effects</vt:lpstr>
      <vt:lpstr>Hysteresis</vt:lpstr>
      <vt:lpstr>"Passive Stretch:” Elastic Forces When Stretching a Relaxed Muscle  (or any tissue)</vt:lpstr>
      <vt:lpstr>The Effect of Stretch on a Contracting Muscle ("Active Stretch")</vt:lpstr>
      <vt:lpstr>Calculation of Contractile  Forces vs. Length</vt:lpstr>
      <vt:lpstr>Contractile Force and Muscle Length</vt:lpstr>
      <vt:lpstr>Explanation for Active Force vs. Length</vt:lpstr>
      <vt:lpstr>Latent Period</vt:lpstr>
      <vt:lpstr>Overloads on Muscles</vt:lpstr>
      <vt:lpstr>A Mechanical Model of a Muscle</vt:lpstr>
      <vt:lpstr>Viscous Loss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Crossbridge Cycle</dc:title>
  <cp:lastModifiedBy>KN Prestwich</cp:lastModifiedBy>
  <cp:revision>14</cp:revision>
  <dcterms:modified xsi:type="dcterms:W3CDTF">2017-10-16T13:33:01Z</dcterms:modified>
</cp:coreProperties>
</file>