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notesSlides/notesSlide6.xml" ContentType="application/vnd.openxmlformats-officedocument.presentationml.notesSlide+xml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78" r:id="rId2"/>
    <p:sldId id="282" r:id="rId3"/>
    <p:sldId id="277" r:id="rId4"/>
    <p:sldId id="279" r:id="rId5"/>
    <p:sldId id="283" r:id="rId6"/>
    <p:sldId id="275" r:id="rId7"/>
    <p:sldId id="276" r:id="rId8"/>
    <p:sldId id="272" r:id="rId9"/>
    <p:sldId id="281" r:id="rId10"/>
    <p:sldId id="274" r:id="rId11"/>
    <p:sldId id="280" r:id="rId12"/>
    <p:sldId id="265" r:id="rId13"/>
    <p:sldId id="266" r:id="rId14"/>
    <p:sldId id="273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5" d="100"/>
          <a:sy n="115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E65A3E-25B8-414B-9D25-469F4D591B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62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2212307-92D4-0C4C-B265-1B00FE5C75B9}" type="slidenum">
              <a:rPr lang="en-US" sz="1200"/>
              <a:pPr/>
              <a:t>4</a:t>
            </a:fld>
            <a:endParaRPr lang="en-US" sz="1200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3446006-A931-D044-A17E-368E2AD25528}" type="slidenum">
              <a:rPr lang="en-US" sz="1200"/>
              <a:pPr/>
              <a:t>6</a:t>
            </a:fld>
            <a:endParaRPr lang="en-US" sz="1200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6D264B3-A50B-3A45-AEB5-0A9B44D03B55}" type="slidenum">
              <a:rPr lang="en-US" sz="1200"/>
              <a:pPr/>
              <a:t>7</a:t>
            </a:fld>
            <a:endParaRPr lang="en-US" sz="1200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DAD7CC4-A019-8E42-BEA0-6C5156CD2360}" type="slidenum">
              <a:rPr lang="en-US" sz="1200"/>
              <a:pPr/>
              <a:t>12</a:t>
            </a:fld>
            <a:endParaRPr lang="en-US" sz="1200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52F6520-0BAC-CC45-9D41-928ADF5A6B40}" type="slidenum">
              <a:rPr lang="en-US" sz="1200"/>
              <a:pPr/>
              <a:t>13</a:t>
            </a:fld>
            <a:endParaRPr lang="en-US" sz="1200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755BBA2-C956-F14D-80E0-7AFEA2228F1C}" type="slidenum">
              <a:rPr lang="en-US" sz="1200"/>
              <a:pPr/>
              <a:t>15</a:t>
            </a:fld>
            <a:endParaRPr lang="en-US" sz="1200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C5CB7D-882F-3744-A5DC-D239EFC850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8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A7D070-E93F-5A45-9CFC-28063C1E32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3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54BA3D-AE10-7640-B715-980BE093549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4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614A8A-C4B8-CC46-9704-3A389BED01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6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F5734B-CB7A-B64B-B0ED-F9DF41C79B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9BA9C9-F66A-2A40-81CD-7E1F2A462D6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5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B0A67E-31A0-D149-8F7B-263025668F4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5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rgbClr val="FF0000"/>
          </a:solidFill>
          <a:latin typeface="Calibri"/>
          <a:ea typeface="ＭＳ Ｐゴシック" pitchFamily="-65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Mechanics of the Heart and Control of Cardiac Output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641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  <a:latin typeface="Calibri"/>
                <a:ea typeface="ＭＳ Ｐゴシック" charset="0"/>
                <a:cs typeface="Calibri"/>
              </a:rPr>
              <a:t>Autonomic Effects on Chronotropicity:</a:t>
            </a:r>
            <a:br>
              <a:rPr lang="en-US" sz="3200" dirty="0">
                <a:solidFill>
                  <a:schemeClr val="accent2"/>
                </a:solidFill>
                <a:latin typeface="Calibri"/>
                <a:ea typeface="ＭＳ Ｐゴシック" charset="0"/>
                <a:cs typeface="Calibri"/>
              </a:rPr>
            </a:br>
            <a:r>
              <a:rPr lang="en-US" sz="3200" dirty="0">
                <a:solidFill>
                  <a:schemeClr val="accent2"/>
                </a:solidFill>
                <a:latin typeface="Calibri"/>
                <a:ea typeface="ＭＳ Ｐゴシック" charset="0"/>
                <a:cs typeface="Calibri"/>
              </a:rPr>
              <a:t>2.  Sympathetic Effects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68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Calibri"/>
                <a:cs typeface="Calibri"/>
              </a:rPr>
              <a:t>Sympathetic</a:t>
            </a:r>
            <a:r>
              <a:rPr lang="en-US" sz="2000" dirty="0">
                <a:latin typeface="Calibri"/>
                <a:cs typeface="Calibri"/>
              </a:rPr>
              <a:t> (mediated via </a:t>
            </a:r>
            <a:r>
              <a:rPr lang="ja-JP" altLang="en-US" sz="2000">
                <a:latin typeface="Calibri"/>
                <a:cs typeface="Calibri"/>
              </a:rPr>
              <a:t>“</a:t>
            </a:r>
            <a:r>
              <a:rPr lang="en-US" sz="2000" dirty="0">
                <a:latin typeface="Calibri"/>
                <a:cs typeface="Calibri"/>
              </a:rPr>
              <a:t>accelerator</a:t>
            </a:r>
            <a:r>
              <a:rPr lang="ja-JP" altLang="en-US" sz="2000">
                <a:latin typeface="Calibri"/>
                <a:cs typeface="Calibri"/>
              </a:rPr>
              <a:t>”</a:t>
            </a:r>
            <a:r>
              <a:rPr lang="en-US" sz="2000" dirty="0">
                <a:latin typeface="Calibri"/>
                <a:cs typeface="Calibri"/>
              </a:rPr>
              <a:t> nerve and epinephrine).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529638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Calibri"/>
                <a:cs typeface="Calibri"/>
              </a:rPr>
              <a:t>Receptors: </a:t>
            </a:r>
            <a:r>
              <a:rPr lang="en-US" b="1" dirty="0" smtClean="0">
                <a:latin typeface="Calibri"/>
                <a:cs typeface="Calibri"/>
                <a:sym typeface="Symbol" charset="0"/>
              </a:rPr>
              <a:t>α</a:t>
            </a:r>
            <a:r>
              <a:rPr lang="en-US" b="1" baseline="-25000" dirty="0" smtClean="0">
                <a:latin typeface="Calibri"/>
                <a:cs typeface="Calibri"/>
              </a:rPr>
              <a:t>1 </a:t>
            </a:r>
            <a:r>
              <a:rPr lang="en-US" b="1" dirty="0" smtClean="0">
                <a:latin typeface="Calibri"/>
                <a:cs typeface="Calibri"/>
              </a:rPr>
              <a:t>(</a:t>
            </a:r>
            <a:r>
              <a:rPr lang="en-US" b="1" dirty="0">
                <a:latin typeface="Calibri"/>
                <a:cs typeface="Calibri"/>
              </a:rPr>
              <a:t>NE from accelerator) and </a:t>
            </a:r>
            <a:r>
              <a:rPr lang="en-US" b="1" dirty="0" smtClean="0">
                <a:latin typeface="Calibri"/>
                <a:cs typeface="Calibri"/>
                <a:sym typeface="Symbol" charset="0"/>
              </a:rPr>
              <a:t>β</a:t>
            </a:r>
            <a:r>
              <a:rPr lang="en-US" b="1" baseline="-25000" dirty="0" smtClean="0">
                <a:latin typeface="Calibri"/>
                <a:cs typeface="Calibri"/>
              </a:rPr>
              <a:t>1</a:t>
            </a:r>
            <a:r>
              <a:rPr lang="en-US" b="1" dirty="0" smtClean="0">
                <a:latin typeface="Calibri"/>
                <a:cs typeface="Calibri"/>
              </a:rPr>
              <a:t>epinephrine</a:t>
            </a:r>
            <a:r>
              <a:rPr lang="en-US" b="1" dirty="0">
                <a:latin typeface="Calibri"/>
                <a:cs typeface="Calibri"/>
              </a:rPr>
              <a:t>.</a:t>
            </a:r>
            <a:endParaRPr lang="en-US" sz="2000" dirty="0">
              <a:latin typeface="Calibri"/>
              <a:cs typeface="Calibri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latin typeface="Calibri"/>
                <a:cs typeface="Calibri"/>
                <a:sym typeface="Symbol" charset="0"/>
              </a:rPr>
              <a:t>α</a:t>
            </a:r>
            <a:r>
              <a:rPr lang="en-US" b="1" baseline="-25000" dirty="0" smtClean="0">
                <a:latin typeface="Calibri"/>
                <a:cs typeface="Calibri"/>
              </a:rPr>
              <a:t>1</a:t>
            </a:r>
            <a:endParaRPr lang="en-US" sz="2000" dirty="0">
              <a:latin typeface="Calibri"/>
              <a:cs typeface="Calibri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Calibri"/>
                <a:cs typeface="Calibri"/>
              </a:rPr>
              <a:t> Agonists</a:t>
            </a:r>
            <a:r>
              <a:rPr lang="en-US" sz="2000" dirty="0">
                <a:latin typeface="Calibri"/>
                <a:cs typeface="Calibri"/>
              </a:rPr>
              <a:t>: </a:t>
            </a:r>
            <a:r>
              <a:rPr lang="en-US" sz="2000" b="1" dirty="0">
                <a:latin typeface="Calibri"/>
                <a:cs typeface="Calibri"/>
              </a:rPr>
              <a:t>NE and phenylepherine</a:t>
            </a:r>
            <a:r>
              <a:rPr lang="en-US" sz="2000" dirty="0">
                <a:latin typeface="Calibri"/>
                <a:cs typeface="Calibri"/>
              </a:rPr>
              <a:t> -- both have weak positive chronotropic effects. 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Calibri"/>
                <a:cs typeface="Calibri"/>
              </a:rPr>
              <a:t> Antagonist</a:t>
            </a:r>
            <a:r>
              <a:rPr lang="en-US" sz="2000" dirty="0">
                <a:latin typeface="Calibri"/>
                <a:cs typeface="Calibri"/>
              </a:rPr>
              <a:t>: phenoxybenzomine has a very slight negative or no chronotropic effect.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latin typeface="Calibri"/>
                <a:cs typeface="Calibri"/>
                <a:sym typeface="Symbol" charset="0"/>
              </a:rPr>
              <a:t>β</a:t>
            </a:r>
            <a:r>
              <a:rPr lang="en-US" b="1" baseline="-25000" dirty="0" smtClean="0">
                <a:latin typeface="Calibri"/>
                <a:cs typeface="Calibri"/>
              </a:rPr>
              <a:t>1</a:t>
            </a:r>
            <a:endParaRPr lang="en-US" sz="2000" dirty="0">
              <a:latin typeface="Calibri"/>
              <a:cs typeface="Calibri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Calibri"/>
                <a:cs typeface="Calibri"/>
              </a:rPr>
              <a:t> Agonists</a:t>
            </a:r>
            <a:r>
              <a:rPr lang="en-US" sz="2000" dirty="0">
                <a:latin typeface="Calibri"/>
                <a:cs typeface="Calibri"/>
              </a:rPr>
              <a:t>: </a:t>
            </a:r>
            <a:r>
              <a:rPr lang="en-US" sz="2000" b="1" dirty="0">
                <a:latin typeface="Calibri"/>
                <a:cs typeface="Calibri"/>
              </a:rPr>
              <a:t>E, isoproterenol (isupryl) and ephedrine</a:t>
            </a:r>
            <a:r>
              <a:rPr lang="en-US" sz="2000" dirty="0">
                <a:latin typeface="Calibri"/>
                <a:cs typeface="Calibri"/>
              </a:rPr>
              <a:t> all have strong positive chronotropic effects.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 b="1" dirty="0">
                <a:latin typeface="Calibri"/>
                <a:cs typeface="Calibri"/>
              </a:rPr>
              <a:t> Antagonists</a:t>
            </a:r>
            <a:r>
              <a:rPr lang="en-US" sz="2000" dirty="0">
                <a:latin typeface="Calibri"/>
                <a:cs typeface="Calibri"/>
              </a:rPr>
              <a:t>: </a:t>
            </a:r>
            <a:r>
              <a:rPr lang="en-US" sz="2000" b="1" dirty="0">
                <a:latin typeface="Calibri"/>
                <a:cs typeface="Calibri"/>
              </a:rPr>
              <a:t>propranolol (inderal)</a:t>
            </a:r>
            <a:r>
              <a:rPr lang="en-US" sz="2000" dirty="0">
                <a:latin typeface="Calibri"/>
                <a:cs typeface="Calibri"/>
              </a:rPr>
              <a:t> -- blocks positive </a:t>
            </a:r>
            <a:r>
              <a:rPr lang="en-US" sz="2000" dirty="0" smtClean="0">
                <a:latin typeface="Calibri"/>
                <a:cs typeface="Calibri"/>
              </a:rPr>
              <a:t>chronotropic </a:t>
            </a:r>
            <a:r>
              <a:rPr lang="en-US" sz="2000" dirty="0">
                <a:latin typeface="Calibri"/>
                <a:cs typeface="Calibri"/>
              </a:rPr>
              <a:t>effect.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1" name="Group 6"/>
          <p:cNvGrpSpPr>
            <a:grpSpLocks/>
          </p:cNvGrpSpPr>
          <p:nvPr/>
        </p:nvGrpSpPr>
        <p:grpSpPr bwMode="auto">
          <a:xfrm>
            <a:off x="152400" y="177800"/>
            <a:ext cx="6030913" cy="6502400"/>
            <a:chOff x="96" y="112"/>
            <a:chExt cx="3799" cy="4096"/>
          </a:xfrm>
        </p:grpSpPr>
        <p:pic>
          <p:nvPicPr>
            <p:cNvPr id="51203" name="Picture 3" descr="Adrenoceptor-Signal_transduk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12"/>
              <a:ext cx="3799" cy="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4149" name="Rectangle 5"/>
            <p:cNvSpPr>
              <a:spLocks noChangeArrowheads="1"/>
            </p:cNvSpPr>
            <p:nvPr/>
          </p:nvSpPr>
          <p:spPr bwMode="auto">
            <a:xfrm>
              <a:off x="1056" y="3888"/>
              <a:ext cx="803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" dirty="0">
                  <a:latin typeface="Comic Sans MS" charset="0"/>
                </a:rPr>
                <a:t>http://en.wikipedia.org</a:t>
              </a:r>
            </a:p>
          </p:txBody>
        </p:sp>
      </p:grpSp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38800" y="152400"/>
            <a:ext cx="3505200" cy="2362200"/>
          </a:xfrm>
          <a:solidFill>
            <a:srgbClr val="EDEDED"/>
          </a:solidFill>
          <a:ln>
            <a:solidFill>
              <a:srgbClr val="6DCD53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Review: Actions </a:t>
            </a:r>
            <a:r>
              <a:rPr lang="en-US" dirty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of Catecholamine Receptors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8302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4582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rgbClr val="FF3D35"/>
                </a:solidFill>
                <a:latin typeface="Calibri"/>
                <a:ea typeface="ＭＳ Ｐゴシック" charset="0"/>
                <a:cs typeface="Calibri"/>
              </a:rPr>
              <a:t>Nodal Cells and Chronotropicity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533400" y="1828800"/>
          <a:ext cx="7924800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Document" r:id="rId4" imgW="4611624" imgH="2490216" progId="Word.Document.8">
                  <p:embed/>
                </p:oleObj>
              </mc:Choice>
              <mc:Fallback>
                <p:oleObj name="Document" r:id="rId4" imgW="4611624" imgH="249021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7924800" cy="427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7772400" cy="533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The Frank-Starling Law of the Heart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839200" cy="609600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  <a:latin typeface="Calibri"/>
                <a:ea typeface="ＭＳ Ｐゴシック" charset="0"/>
                <a:cs typeface="Calibri"/>
              </a:rPr>
              <a:t>The Autonomic NS and Ionotropic Effects</a:t>
            </a:r>
          </a:p>
        </p:txBody>
      </p:sp>
      <p:sp>
        <p:nvSpPr>
          <p:cNvPr id="40963" name="Text Box 1028"/>
          <p:cNvSpPr txBox="1">
            <a:spLocks noChangeArrowheads="1"/>
          </p:cNvSpPr>
          <p:nvPr/>
        </p:nvSpPr>
        <p:spPr bwMode="auto">
          <a:xfrm>
            <a:off x="381000" y="1066800"/>
            <a:ext cx="830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Calibri"/>
                <a:cs typeface="Calibri"/>
              </a:rPr>
              <a:t>Parasympathetic --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no direct effect</a:t>
            </a:r>
            <a:r>
              <a:rPr lang="en-US" dirty="0">
                <a:latin typeface="Calibri"/>
                <a:cs typeface="Calibri"/>
              </a:rPr>
              <a:t>, indirect effect only (covered later).</a:t>
            </a:r>
          </a:p>
        </p:txBody>
      </p:sp>
      <p:sp>
        <p:nvSpPr>
          <p:cNvPr id="40964" name="Text Box 1029"/>
          <p:cNvSpPr txBox="1">
            <a:spLocks noChangeArrowheads="1"/>
          </p:cNvSpPr>
          <p:nvPr/>
        </p:nvSpPr>
        <p:spPr bwMode="auto">
          <a:xfrm>
            <a:off x="304800" y="2057400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Calibri"/>
                <a:cs typeface="Calibri"/>
              </a:rPr>
              <a:t>Sympathetic</a:t>
            </a:r>
            <a:r>
              <a:rPr lang="en-US" dirty="0">
                <a:latin typeface="Calibri"/>
                <a:cs typeface="Calibri"/>
              </a:rPr>
              <a:t> -- </a:t>
            </a:r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strong ionotropic effect</a:t>
            </a:r>
            <a:r>
              <a:rPr lang="en-US" dirty="0">
                <a:latin typeface="Calibri"/>
                <a:cs typeface="Calibri"/>
              </a:rPr>
              <a:t> (think about what happens when you are scared). </a:t>
            </a:r>
          </a:p>
        </p:txBody>
      </p:sp>
      <p:sp>
        <p:nvSpPr>
          <p:cNvPr id="40965" name="Text Box 1030"/>
          <p:cNvSpPr txBox="1">
            <a:spLocks noChangeArrowheads="1"/>
          </p:cNvSpPr>
          <p:nvPr/>
        </p:nvSpPr>
        <p:spPr bwMode="auto">
          <a:xfrm>
            <a:off x="381000" y="3124200"/>
            <a:ext cx="8382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24161750" indent="-24161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48780700" indent="-507873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92379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496951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501523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50609500" indent="-50787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  <a:cs typeface="Calibri"/>
              </a:rPr>
              <a:t> Therefore, </a:t>
            </a:r>
            <a:r>
              <a:rPr lang="en-US" b="1" dirty="0">
                <a:solidFill>
                  <a:srgbClr val="FF6600"/>
                </a:solidFill>
                <a:latin typeface="Calibri"/>
                <a:cs typeface="Calibri"/>
                <a:sym typeface="Symbol" charset="0"/>
              </a:rPr>
              <a:t>alpha- &amp; beta-</a:t>
            </a:r>
            <a:r>
              <a:rPr lang="en-US" b="1" dirty="0">
                <a:solidFill>
                  <a:srgbClr val="FF6600"/>
                </a:solidFill>
                <a:latin typeface="Calibri"/>
                <a:cs typeface="Calibri"/>
              </a:rPr>
              <a:t>agonists</a:t>
            </a:r>
            <a:r>
              <a:rPr lang="en-US" dirty="0">
                <a:latin typeface="Calibri"/>
                <a:cs typeface="Calibri"/>
              </a:rPr>
              <a:t> (e.g. epinephrine and isoproterenol) will have a </a:t>
            </a:r>
            <a:r>
              <a:rPr lang="en-US" b="1" dirty="0">
                <a:solidFill>
                  <a:srgbClr val="FF6600"/>
                </a:solidFill>
                <a:latin typeface="Calibri"/>
                <a:cs typeface="Calibri"/>
              </a:rPr>
              <a:t>strong positive ionotropic effect</a:t>
            </a:r>
            <a:r>
              <a:rPr lang="en-US" dirty="0">
                <a:latin typeface="Calibri"/>
                <a:cs typeface="Calibri"/>
              </a:rPr>
              <a:t> (and increase electrical excitability).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  <a:cs typeface="Calibri"/>
                <a:sym typeface="Symbol" charset="0"/>
              </a:rPr>
              <a:t> </a:t>
            </a:r>
            <a:r>
              <a:rPr lang="en-US" b="1" dirty="0">
                <a:solidFill>
                  <a:srgbClr val="009973"/>
                </a:solidFill>
                <a:latin typeface="Calibri"/>
                <a:cs typeface="Calibri"/>
                <a:sym typeface="Symbol" charset="0"/>
              </a:rPr>
              <a:t>β</a:t>
            </a:r>
            <a:r>
              <a:rPr lang="en-US" b="1" dirty="0">
                <a:solidFill>
                  <a:srgbClr val="009973"/>
                </a:solidFill>
                <a:latin typeface="Calibri"/>
                <a:cs typeface="Calibri"/>
              </a:rPr>
              <a:t> -blockers</a:t>
            </a:r>
            <a:r>
              <a:rPr lang="en-US" dirty="0">
                <a:latin typeface="Calibri"/>
                <a:cs typeface="Calibri"/>
              </a:rPr>
              <a:t> (propranolol (inderal)) will generally cause a </a:t>
            </a:r>
            <a:r>
              <a:rPr lang="en-US" dirty="0">
                <a:solidFill>
                  <a:srgbClr val="009973"/>
                </a:solidFill>
                <a:latin typeface="Calibri"/>
                <a:cs typeface="Calibri"/>
              </a:rPr>
              <a:t>decrease in contractile force and stroke volume (and electrical excitability) </a:t>
            </a:r>
            <a:r>
              <a:rPr lang="en-US" dirty="0">
                <a:latin typeface="Calibri"/>
                <a:cs typeface="Calibri"/>
              </a:rPr>
              <a:t>as they block the E that is normally present.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04800" y="1524000"/>
          <a:ext cx="8229600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Document" r:id="rId4" imgW="5297424" imgH="3112008" progId="Word.Document.8">
                  <p:embed/>
                </p:oleObj>
              </mc:Choice>
              <mc:Fallback>
                <p:oleObj name="Document" r:id="rId4" imgW="5297424" imgH="31120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8229600" cy="483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The Effect of Epinephrine on Contractility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1143000"/>
          </a:xfrm>
        </p:spPr>
        <p:txBody>
          <a:bodyPr/>
          <a:lstStyle/>
          <a:p>
            <a:r>
              <a:rPr lang="en-US" dirty="0" smtClean="0"/>
              <a:t>Characterize the Total Work a Pump Does in Physical Terms (Power, time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3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Cardiac Output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2324100"/>
            <a:ext cx="52451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981200" y="4191000"/>
          <a:ext cx="5200650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1257300" imgH="482600" progId="Equation.DSMT4">
                  <p:embed/>
                </p:oleObj>
              </mc:Choice>
              <mc:Fallback>
                <p:oleObj name="Equation" r:id="rId4" imgW="12573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91000"/>
                        <a:ext cx="5200650" cy="199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3D35"/>
                </a:solidFill>
                <a:latin typeface="Calibri"/>
                <a:ea typeface="ＭＳ Ｐゴシック" charset="0"/>
                <a:cs typeface="Calibri"/>
              </a:rPr>
              <a:t>Fick</a:t>
            </a:r>
            <a:r>
              <a:rPr lang="ja-JP" altLang="en-US" dirty="0">
                <a:solidFill>
                  <a:srgbClr val="FF3D35"/>
                </a:solidFill>
                <a:latin typeface="Calibri"/>
                <a:ea typeface="ＭＳ Ｐゴシック" charset="0"/>
                <a:cs typeface="Calibri"/>
              </a:rPr>
              <a:t>’</a:t>
            </a:r>
            <a:r>
              <a:rPr lang="en-US" dirty="0">
                <a:solidFill>
                  <a:srgbClr val="FF3D35"/>
                </a:solidFill>
                <a:latin typeface="Calibri"/>
                <a:ea typeface="ＭＳ Ｐゴシック" charset="0"/>
                <a:cs typeface="Calibri"/>
              </a:rPr>
              <a:t>s Principle for Determination of Cardiac Output</a:t>
            </a:r>
          </a:p>
        </p:txBody>
      </p:sp>
      <p:graphicFrame>
        <p:nvGraphicFramePr>
          <p:cNvPr id="10246" name="Object 3"/>
          <p:cNvGraphicFramePr>
            <a:graphicFrameLocks noChangeAspect="1"/>
          </p:cNvGraphicFramePr>
          <p:nvPr/>
        </p:nvGraphicFramePr>
        <p:xfrm>
          <a:off x="2133600" y="2590800"/>
          <a:ext cx="42672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1320800" imgH="292100" progId="Equation.DSMT4">
                  <p:embed/>
                </p:oleObj>
              </mc:Choice>
              <mc:Fallback>
                <p:oleObj name="Equation" r:id="rId6" imgW="13208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590800"/>
                        <a:ext cx="42672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457200" y="1676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Is there a non-invasive way to determine cardiac output?</a:t>
            </a:r>
          </a:p>
        </p:txBody>
      </p:sp>
    </p:spTree>
    <p:extLst>
      <p:ext uri="{BB962C8B-B14F-4D97-AF65-F5344CB8AC3E}">
        <p14:creationId xmlns:p14="http://schemas.microsoft.com/office/powerpoint/2010/main" val="303461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381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0">
                <a:solidFill>
                  <a:schemeClr val="tx2"/>
                </a:solidFill>
                <a:latin typeface="Calibri"/>
                <a:ea typeface="ＭＳ Ｐゴシック" pitchFamily="-65" charset="-128"/>
                <a:cs typeface="Calibr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dirty="0" smtClean="0">
                <a:solidFill>
                  <a:srgbClr val="FF3D35"/>
                </a:solidFill>
                <a:ea typeface="ＭＳ Ｐゴシック" charset="0"/>
              </a:rPr>
              <a:t>Characterize the Work Done a Pump Over One Cycle</a:t>
            </a:r>
            <a:endParaRPr lang="en-US" dirty="0">
              <a:solidFill>
                <a:srgbClr val="FF3D35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7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81000" y="1371600"/>
          <a:ext cx="8229600" cy="478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6" name="Document" r:id="rId4" imgW="6044184" imgH="3517392" progId="Word.Document.8">
                  <p:embed/>
                </p:oleObj>
              </mc:Choice>
              <mc:Fallback>
                <p:oleObj name="Document" r:id="rId4" imgW="6044184" imgH="35173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8229600" cy="478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Cardiac Work Loop</a:t>
            </a:r>
          </a:p>
        </p:txBody>
      </p:sp>
    </p:spTree>
    <p:extLst>
      <p:ext uri="{BB962C8B-B14F-4D97-AF65-F5344CB8AC3E}">
        <p14:creationId xmlns:p14="http://schemas.microsoft.com/office/powerpoint/2010/main" val="279718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381000" y="0"/>
          <a:ext cx="419576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0" name="Document" r:id="rId4" imgW="5638800" imgH="9220200" progId="Word.Document.8">
                  <p:embed/>
                </p:oleObj>
              </mc:Choice>
              <mc:Fallback>
                <p:oleObj name="Document" r:id="rId4" imgW="5638800" imgH="9220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419576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562600" y="609600"/>
            <a:ext cx="2895600" cy="57150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Summary: the Timing of Mechanical and Electrical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Events</a:t>
            </a:r>
            <a:br>
              <a:rPr lang="en-US" dirty="0" smtClean="0">
                <a:latin typeface="Calibri"/>
                <a:ea typeface="ＭＳ Ｐゴシック" charset="0"/>
                <a:cs typeface="Calibri"/>
              </a:rPr>
            </a:br>
            <a:r>
              <a:rPr lang="en-US" dirty="0" smtClean="0">
                <a:ea typeface="ＭＳ Ｐゴシック" charset="0"/>
              </a:rPr>
              <a:t>(</a:t>
            </a:r>
            <a:r>
              <a:rPr lang="en-US" dirty="0" err="1" smtClean="0">
                <a:ea typeface="ＭＳ Ｐゴシック" charset="0"/>
              </a:rPr>
              <a:t>Wiggers</a:t>
            </a:r>
            <a:r>
              <a:rPr lang="en-US" dirty="0" smtClean="0">
                <a:ea typeface="ＭＳ Ｐゴシック" charset="0"/>
              </a:rPr>
              <a:t> Diagram)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581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  <a:latin typeface="Calibri"/>
                <a:ea typeface="ＭＳ Ｐゴシック" charset="0"/>
                <a:cs typeface="Calibri"/>
              </a:rPr>
              <a:t>Autonomic Effects on Chronotropicity:</a:t>
            </a:r>
            <a:br>
              <a:rPr lang="en-US" sz="3200" dirty="0">
                <a:solidFill>
                  <a:schemeClr val="accent2"/>
                </a:solidFill>
                <a:latin typeface="Calibri"/>
                <a:ea typeface="ＭＳ Ｐゴシック" charset="0"/>
                <a:cs typeface="Calibri"/>
              </a:rPr>
            </a:br>
            <a:r>
              <a:rPr lang="en-US" sz="3200" dirty="0">
                <a:solidFill>
                  <a:schemeClr val="accent2"/>
                </a:solidFill>
                <a:latin typeface="Calibri"/>
                <a:ea typeface="ＭＳ Ｐゴシック" charset="0"/>
                <a:cs typeface="Calibri"/>
              </a:rPr>
              <a:t>1. Parasympathetic Effects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533400" y="1584325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Calibri"/>
                <a:cs typeface="Calibri"/>
              </a:rPr>
              <a:t>Parasympathetic</a:t>
            </a:r>
            <a:r>
              <a:rPr lang="en-US" dirty="0">
                <a:latin typeface="Calibri"/>
                <a:cs typeface="Calibri"/>
              </a:rPr>
              <a:t> (mediated via X cranial (vagus) nerve)</a:t>
            </a: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1676400" y="2117725"/>
            <a:ext cx="7239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Receptor: muscarinic </a:t>
            </a:r>
            <a:r>
              <a:rPr lang="en-US" sz="2000" dirty="0" smtClean="0">
                <a:latin typeface="Calibri"/>
                <a:cs typeface="Calibri"/>
              </a:rPr>
              <a:t>m-2 (</a:t>
            </a:r>
            <a:r>
              <a:rPr lang="en-US" sz="2000" dirty="0">
                <a:latin typeface="Calibri"/>
                <a:cs typeface="Calibri"/>
              </a:rPr>
              <a:t>inhibitory)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alibri"/>
                <a:cs typeface="Calibri"/>
              </a:rPr>
              <a:t>Agonists</a:t>
            </a:r>
            <a:r>
              <a:rPr lang="en-US" sz="2000" dirty="0">
                <a:latin typeface="Calibri"/>
                <a:cs typeface="Calibri"/>
              </a:rPr>
              <a:t> -- </a:t>
            </a:r>
            <a:r>
              <a:rPr lang="en-US" sz="2000" b="1" dirty="0">
                <a:latin typeface="Calibri"/>
                <a:cs typeface="Calibri"/>
              </a:rPr>
              <a:t>ACH, muscarine, carbachol</a:t>
            </a:r>
            <a:r>
              <a:rPr lang="en-US" sz="2000" dirty="0">
                <a:latin typeface="Calibri"/>
                <a:cs typeface="Calibri"/>
              </a:rPr>
              <a:t>  --  all have </a:t>
            </a:r>
            <a:r>
              <a:rPr lang="en-US" sz="2000" dirty="0" smtClean="0">
                <a:latin typeface="Calibri"/>
                <a:cs typeface="Calibri"/>
              </a:rPr>
              <a:t>negative </a:t>
            </a:r>
            <a:r>
              <a:rPr lang="en-US" sz="2000" dirty="0">
                <a:latin typeface="Calibri"/>
                <a:cs typeface="Calibri"/>
              </a:rPr>
              <a:t>chronotropic effects and slow rate from what it would have been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alibri"/>
                <a:cs typeface="Calibri"/>
              </a:rPr>
              <a:t>Antagonists</a:t>
            </a:r>
            <a:r>
              <a:rPr lang="en-US" sz="2000" dirty="0">
                <a:latin typeface="Calibri"/>
                <a:cs typeface="Calibri"/>
              </a:rPr>
              <a:t>: atropine -- block negative </a:t>
            </a:r>
            <a:r>
              <a:rPr lang="en-US" sz="2000" dirty="0" smtClean="0">
                <a:latin typeface="Calibri"/>
                <a:cs typeface="Calibri"/>
              </a:rPr>
              <a:t>chronotropic </a:t>
            </a:r>
            <a:r>
              <a:rPr lang="en-US" sz="2000" dirty="0">
                <a:latin typeface="Calibri"/>
                <a:cs typeface="Calibri"/>
              </a:rPr>
              <a:t>effect.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2_MuscarinicReceptorA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5016500" cy="4568761"/>
          </a:xfrm>
          <a:prstGeom prst="rect">
            <a:avLst/>
          </a:prstGeom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/>
                <a:ea typeface="ＭＳ Ｐゴシック" pitchFamily="-65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dirty="0" smtClean="0">
                <a:solidFill>
                  <a:schemeClr val="accent2"/>
                </a:solidFill>
                <a:latin typeface="Calibri"/>
                <a:ea typeface="ＭＳ Ｐゴシック" charset="0"/>
                <a:cs typeface="Calibri"/>
              </a:rPr>
              <a:t>Muscarinic Receptor</a:t>
            </a:r>
            <a:endParaRPr lang="en-US" sz="3200" dirty="0">
              <a:solidFill>
                <a:schemeClr val="accent2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1905000"/>
            <a:ext cx="2743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The sizes of the channels indicate their relative conductances in the synaptic area – why does </a:t>
            </a:r>
            <a:r>
              <a:rPr lang="en-US" i="1" dirty="0" smtClean="0">
                <a:latin typeface="Calibri"/>
                <a:cs typeface="Calibri"/>
              </a:rPr>
              <a:t>E</a:t>
            </a:r>
            <a:r>
              <a:rPr lang="en-US" baseline="-25000" dirty="0" smtClean="0">
                <a:latin typeface="Calibri"/>
                <a:cs typeface="Calibri"/>
              </a:rPr>
              <a:t>M</a:t>
            </a:r>
            <a:r>
              <a:rPr lang="en-US" dirty="0" smtClean="0">
                <a:latin typeface="Calibri"/>
                <a:cs typeface="Calibri"/>
              </a:rPr>
              <a:t> move towards </a:t>
            </a:r>
            <a:r>
              <a:rPr lang="en-US" i="1" dirty="0" smtClean="0">
                <a:latin typeface="Calibri"/>
                <a:cs typeface="Calibri"/>
              </a:rPr>
              <a:t>E</a:t>
            </a:r>
            <a:r>
              <a:rPr lang="en-US" baseline="-25000" dirty="0" smtClean="0">
                <a:latin typeface="Calibri"/>
                <a:cs typeface="Calibri"/>
              </a:rPr>
              <a:t>K+</a:t>
            </a:r>
            <a:r>
              <a:rPr lang="en-US" dirty="0" smtClean="0">
                <a:latin typeface="Calibri"/>
                <a:cs typeface="Calibri"/>
              </a:rPr>
              <a:t> when the chemically gated K</a:t>
            </a:r>
            <a:r>
              <a:rPr lang="en-US" baseline="30000" dirty="0" smtClean="0">
                <a:latin typeface="Calibri"/>
                <a:cs typeface="Calibri"/>
              </a:rPr>
              <a:t>+</a:t>
            </a:r>
            <a:r>
              <a:rPr lang="en-US" dirty="0" smtClean="0">
                <a:latin typeface="Calibri"/>
                <a:cs typeface="Calibri"/>
              </a:rPr>
              <a:t> channel is operated?  What closes it?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5962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394</Words>
  <Application>Microsoft Macintosh PowerPoint</Application>
  <PresentationFormat>On-screen Show (4:3)</PresentationFormat>
  <Paragraphs>40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Blank Presentation</vt:lpstr>
      <vt:lpstr>Equation</vt:lpstr>
      <vt:lpstr>Document</vt:lpstr>
      <vt:lpstr>Mechanics of the Heart and Control of Cardiac Output</vt:lpstr>
      <vt:lpstr>Characterize the Total Work a Pump Does in Physical Terms (Power, time etc.)</vt:lpstr>
      <vt:lpstr>Cardiac Output</vt:lpstr>
      <vt:lpstr>Fick’s Principle for Determination of Cardiac Output</vt:lpstr>
      <vt:lpstr>PowerPoint Presentation</vt:lpstr>
      <vt:lpstr>Cardiac Work Loop</vt:lpstr>
      <vt:lpstr>Summary: the Timing of Mechanical and Electrical Events (Wiggers Diagram)</vt:lpstr>
      <vt:lpstr>Autonomic Effects on Chronotropicity: 1. Parasympathetic Effects</vt:lpstr>
      <vt:lpstr>PowerPoint Presentation</vt:lpstr>
      <vt:lpstr>Autonomic Effects on Chronotropicity: 2.  Sympathetic Effects</vt:lpstr>
      <vt:lpstr>Review: Actions of Catecholamine Receptors</vt:lpstr>
      <vt:lpstr>Nodal Cells and Chronotropicity</vt:lpstr>
      <vt:lpstr>The Frank-Starling Law of the Heart</vt:lpstr>
      <vt:lpstr>The Autonomic NS and Ionotropic Effects</vt:lpstr>
      <vt:lpstr>The Effect of Epinephrine on Contractility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Kooka T. Cat</dc:creator>
  <cp:lastModifiedBy>Prestwich Ken</cp:lastModifiedBy>
  <cp:revision>48</cp:revision>
  <dcterms:created xsi:type="dcterms:W3CDTF">2002-02-08T12:31:13Z</dcterms:created>
  <dcterms:modified xsi:type="dcterms:W3CDTF">2016-11-02T13:38:48Z</dcterms:modified>
</cp:coreProperties>
</file>