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ppt/notesSlides/notesSlide5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8.bin" ContentType="application/vnd.openxmlformats-officedocument.oleObject"/>
  <Override PartName="/ppt/notesSlides/notesSlide8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9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0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11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2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13.xml" ContentType="application/vnd.openxmlformats-officedocument.presentationml.notesSlide+xml"/>
  <Override PartName="/ppt/embeddings/oleObject23.bin" ContentType="application/vnd.openxmlformats-officedocument.oleObject"/>
  <Override PartName="/ppt/notesSlides/notesSlide14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15.xml" ContentType="application/vnd.openxmlformats-officedocument.presentationml.notesSlide+xml"/>
  <Override PartName="/ppt/embeddings/oleObject27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28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22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314" r:id="rId15"/>
    <p:sldId id="312" r:id="rId16"/>
    <p:sldId id="299" r:id="rId17"/>
    <p:sldId id="300" r:id="rId18"/>
    <p:sldId id="301" r:id="rId19"/>
    <p:sldId id="305" r:id="rId20"/>
    <p:sldId id="306" r:id="rId21"/>
    <p:sldId id="307" r:id="rId22"/>
    <p:sldId id="308" r:id="rId23"/>
    <p:sldId id="309" r:id="rId24"/>
    <p:sldId id="310" r:id="rId25"/>
    <p:sldId id="313" r:id="rId26"/>
    <p:sldId id="285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311" r:id="rId35"/>
    <p:sldId id="275" r:id="rId36"/>
    <p:sldId id="276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116" d="100"/>
          <a:sy n="116" d="100"/>
        </p:scale>
        <p:origin x="-1264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Relationship Id="rId2" Type="http://schemas.openxmlformats.org/officeDocument/2006/relationships/image" Target="../media/image55.emf"/><Relationship Id="rId3" Type="http://schemas.openxmlformats.org/officeDocument/2006/relationships/image" Target="../media/image5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Relationship Id="rId2" Type="http://schemas.openxmlformats.org/officeDocument/2006/relationships/image" Target="../media/image5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Relationship Id="rId2" Type="http://schemas.openxmlformats.org/officeDocument/2006/relationships/image" Target="../media/image63.emf"/><Relationship Id="rId3" Type="http://schemas.openxmlformats.org/officeDocument/2006/relationships/image" Target="../media/image6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Relationship Id="rId2" Type="http://schemas.openxmlformats.org/officeDocument/2006/relationships/image" Target="../media/image66.emf"/><Relationship Id="rId3" Type="http://schemas.openxmlformats.org/officeDocument/2006/relationships/image" Target="../media/image6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9F896F-F45C-4141-88B8-A081A253C1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37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90372-659A-7849-A056-45F803436F50}" type="slidenum">
              <a:rPr lang="en-US"/>
              <a:pPr/>
              <a:t>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57D16-DAAE-7147-A64D-C8B5852A729A}" type="slidenum">
              <a:rPr lang="en-US"/>
              <a:pPr/>
              <a:t>10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3D2E5-C02E-324A-97B8-00199ED4314D}" type="slidenum">
              <a:rPr lang="en-US"/>
              <a:pPr/>
              <a:t>11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Anomalous</a:t>
            </a:r>
            <a:r>
              <a:rPr lang="en-US" baseline="0" dirty="0" smtClean="0"/>
              <a:t> viscosity only occurs in vessels between 0.3 and 0.01 mm – so, in the arterioles, venules and largest capillaries (in the small ones, cells fold and have friction with the walls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8100C-82DD-B041-A88A-0AF3ACCD3890}" type="slidenum">
              <a:rPr lang="en-US"/>
              <a:pPr/>
              <a:t>12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Transmural pressure is the </a:t>
            </a:r>
            <a:r>
              <a:rPr lang="en-US" dirty="0" smtClean="0"/>
              <a:t>pressure </a:t>
            </a:r>
            <a:r>
              <a:rPr lang="en-US" dirty="0"/>
              <a:t>across the </a:t>
            </a:r>
            <a:r>
              <a:rPr lang="en-US" dirty="0" smtClean="0"/>
              <a:t>wall – note that a large vessel needs</a:t>
            </a:r>
            <a:r>
              <a:rPr lang="en-US" baseline="0" dirty="0" smtClean="0"/>
              <a:t> to resist greater tensions for a given pressure – and given that pressures on the arterial side tend to be higher in larger vessels, the effect is magnified for them (but not for veins) </a:t>
            </a:r>
          </a:p>
          <a:p>
            <a:r>
              <a:rPr lang="en-US" baseline="0" dirty="0" smtClean="0"/>
              <a:t>Thus, to reduce stress, wall diameters need to be greater!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0CD96-71D4-AD40-A6BE-02C400A247C5}" type="slidenum">
              <a:rPr lang="en-US"/>
              <a:pPr/>
              <a:t>13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3AAA4-265D-DA42-ABE5-3CD7BBE2EF10}" type="slidenum">
              <a:rPr lang="en-US"/>
              <a:pPr/>
              <a:t>16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E2746-E67B-FF47-8CDD-0530A19238C2}" type="slidenum">
              <a:rPr lang="en-US"/>
              <a:pPr/>
              <a:t>17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1A070-DFCD-4C4A-A839-3ECE97362C00}" type="slidenum">
              <a:rPr lang="en-US"/>
              <a:pPr/>
              <a:t>18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12B76-77A2-E747-BF2E-0618EA74321D}" type="slidenum">
              <a:rPr lang="en-US"/>
              <a:pPr/>
              <a:t>19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63146-C37A-7F46-A71B-566875BA2FF1}" type="slidenum">
              <a:rPr lang="en-US"/>
              <a:pPr/>
              <a:t>20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A5EEE-5F1B-8447-8DBF-9C083350121C}" type="slidenum">
              <a:rPr lang="en-US"/>
              <a:pPr/>
              <a:t>21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9A7EDF-4796-D641-81CF-4609664608EE}" type="slidenum">
              <a:rPr lang="en-US"/>
              <a:pPr/>
              <a:t>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2B0894-5A65-1445-ACA8-3428A394FE42}" type="slidenum">
              <a:rPr lang="en-US"/>
              <a:pPr/>
              <a:t>22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D9C09-A141-B64A-9C31-7BE8D052FE3E}" type="slidenum">
              <a:rPr lang="en-US"/>
              <a:pPr/>
              <a:t>23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362DE4-33B0-994D-AE84-DB89C2B3CCF8}" type="slidenum">
              <a:rPr lang="en-US"/>
              <a:pPr/>
              <a:t>24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E900F-479A-AC4D-9D14-A9D349268A34}" type="slidenum">
              <a:rPr lang="en-US"/>
              <a:pPr/>
              <a:t>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6129C-9065-B447-AB05-B27A9CDE448D}" type="slidenum">
              <a:rPr lang="en-US"/>
              <a:pPr/>
              <a:t>4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9839C-0220-1B4A-A731-BC244746EE17}" type="slidenum">
              <a:rPr lang="en-US"/>
              <a:pPr/>
              <a:t>5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46F6D-25E7-7C46-A232-0CCB771DB67B}" type="slidenum">
              <a:rPr lang="en-US"/>
              <a:pPr/>
              <a:t>6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3EB30-F187-E04C-87E1-53CA19747180}" type="slidenum">
              <a:rPr lang="en-US"/>
              <a:pPr/>
              <a:t>7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B1B1D-71EE-574B-929F-F3136EA706B9}" type="slidenum">
              <a:rPr lang="en-US"/>
              <a:pPr/>
              <a:t>8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F92D1-A529-CE40-A221-0604631518FB}" type="slidenum">
              <a:rPr lang="en-US"/>
              <a:pPr/>
              <a:t>9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611C249-8A21-714F-BDC6-16F13CDE32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2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EC90DC7-4026-824D-BF84-83690567A4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8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C595AC-1293-FA49-942A-52B5C2EEA5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1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F84845-41C4-FB47-AC23-AE8644B10A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6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F61BE48-D5CC-5C4C-A8B6-5DF49B6FF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0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4036559-AF30-5145-B60B-F2C0D3545A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5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CA108B-5539-E449-8457-7467DE7AA5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9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5AC1244-409E-4041-9855-05E26FBAFD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9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CED0B4-A3B7-A14D-8395-5CBDC5EF2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8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DDE07D2-FD04-DA49-BFC9-48D950D908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4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4A93D9D-EFB9-884C-A91C-7C0930F868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7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/>
          <a:ea typeface="ＭＳ Ｐゴシック" pitchFamily="-65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Word_97_-_2004_Document4.doc"/><Relationship Id="rId12" Type="http://schemas.openxmlformats.org/officeDocument/2006/relationships/image" Target="../media/image1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17.emf"/><Relationship Id="rId10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9.bin"/><Relationship Id="rId7" Type="http://schemas.openxmlformats.org/officeDocument/2006/relationships/oleObject" Target="../embeddings/Microsoft_Word_97_-_2004_Document5.doc"/><Relationship Id="rId8" Type="http://schemas.openxmlformats.org/officeDocument/2006/relationships/image" Target="../media/image2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22.bin"/><Relationship Id="rId9" Type="http://schemas.openxmlformats.org/officeDocument/2006/relationships/oleObject" Target="../embeddings/Microsoft_Word_97_-_2004_Document6.doc"/><Relationship Id="rId10" Type="http://schemas.openxmlformats.org/officeDocument/2006/relationships/image" Target="../media/image2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3.bin"/><Relationship Id="rId5" Type="http://schemas.openxmlformats.org/officeDocument/2006/relationships/oleObject" Target="../embeddings/Microsoft_Word_97_-_2004_Document7.doc"/><Relationship Id="rId6" Type="http://schemas.openxmlformats.org/officeDocument/2006/relationships/image" Target="../media/image2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2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oleObject" Target="../embeddings/oleObject27.bin"/><Relationship Id="rId9" Type="http://schemas.openxmlformats.org/officeDocument/2006/relationships/oleObject" Target="../embeddings/Microsoft_Word_97_-_2004_Document8.doc"/><Relationship Id="rId10" Type="http://schemas.openxmlformats.org/officeDocument/2006/relationships/image" Target="../media/image3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8.bin"/><Relationship Id="rId5" Type="http://schemas.openxmlformats.org/officeDocument/2006/relationships/oleObject" Target="../embeddings/Microsoft_Word_97_-_2004_Document9.doc"/><Relationship Id="rId6" Type="http://schemas.openxmlformats.org/officeDocument/2006/relationships/image" Target="../media/image4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Word_97_-_2004_Document10.doc"/><Relationship Id="rId12" Type="http://schemas.openxmlformats.org/officeDocument/2006/relationships/image" Target="../media/image4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47.emf"/><Relationship Id="rId8" Type="http://schemas.openxmlformats.org/officeDocument/2006/relationships/oleObject" Target="../embeddings/oleObject31.bin"/><Relationship Id="rId9" Type="http://schemas.openxmlformats.org/officeDocument/2006/relationships/image" Target="../media/image48.emf"/><Relationship Id="rId10" Type="http://schemas.openxmlformats.org/officeDocument/2006/relationships/oleObject" Target="../embeddings/oleObject3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53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5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57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58.e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5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emf"/><Relationship Id="rId3" Type="http://schemas.openxmlformats.org/officeDocument/2006/relationships/image" Target="../media/image6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62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63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64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oleObject" Target="../embeddings/oleObject43.bin"/><Relationship Id="rId5" Type="http://schemas.openxmlformats.org/officeDocument/2006/relationships/image" Target="../media/image65.emf"/><Relationship Id="rId6" Type="http://schemas.openxmlformats.org/officeDocument/2006/relationships/oleObject" Target="../embeddings/oleObject44.bin"/><Relationship Id="rId7" Type="http://schemas.openxmlformats.org/officeDocument/2006/relationships/image" Target="../media/image66.emf"/><Relationship Id="rId8" Type="http://schemas.openxmlformats.org/officeDocument/2006/relationships/oleObject" Target="../embeddings/oleObject45.bin"/><Relationship Id="rId9" Type="http://schemas.openxmlformats.org/officeDocument/2006/relationships/image" Target="../media/image67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emf"/><Relationship Id="rId3" Type="http://schemas.openxmlformats.org/officeDocument/2006/relationships/image" Target="../media/image7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73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7.bin"/><Relationship Id="rId7" Type="http://schemas.openxmlformats.org/officeDocument/2006/relationships/oleObject" Target="../embeddings/Microsoft_Word_97_-_2004_Document1.doc"/><Relationship Id="rId8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Microsoft_Word_97_-_2004_Document2.doc"/><Relationship Id="rId6" Type="http://schemas.openxmlformats.org/officeDocument/2006/relationships/image" Target="../media/image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11.bin"/><Relationship Id="rId9" Type="http://schemas.openxmlformats.org/officeDocument/2006/relationships/oleObject" Target="../embeddings/Microsoft_Word_97_-_2004_Document3.doc"/><Relationship Id="rId10" Type="http://schemas.openxmlformats.org/officeDocument/2006/relationships/image" Target="../media/image1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BB2C26"/>
                </a:solidFill>
                <a:latin typeface="Calibri"/>
                <a:cs typeface="Calibri"/>
              </a:rPr>
              <a:t>Important Measures of Flow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81000" y="2133600"/>
            <a:ext cx="77724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pressure, </a:t>
            </a:r>
            <a:r>
              <a:rPr lang="en-US" b="1" i="1" dirty="0">
                <a:latin typeface="Calibri"/>
                <a:cs typeface="Calibri"/>
              </a:rPr>
              <a:t>P</a:t>
            </a:r>
            <a:r>
              <a:rPr lang="en-US" b="1" dirty="0">
                <a:latin typeface="Calibri"/>
                <a:cs typeface="Calibri"/>
              </a:rPr>
              <a:t>,</a:t>
            </a:r>
            <a:r>
              <a:rPr lang="en-US" dirty="0">
                <a:latin typeface="Calibri"/>
                <a:cs typeface="Calibri"/>
              </a:rPr>
              <a:t>  – force/area, usually given as mmHg or kPa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b="1" dirty="0">
                <a:latin typeface="Calibri"/>
                <a:cs typeface="Calibri"/>
              </a:rPr>
              <a:t>volume, </a:t>
            </a:r>
            <a:r>
              <a:rPr lang="en-US" b="1" i="1" dirty="0">
                <a:latin typeface="Calibri"/>
                <a:cs typeface="Calibri"/>
              </a:rPr>
              <a:t>V</a:t>
            </a:r>
            <a:r>
              <a:rPr lang="en-US" b="1" dirty="0">
                <a:latin typeface="Calibri"/>
                <a:cs typeface="Calibri"/>
              </a:rPr>
              <a:t> or </a:t>
            </a:r>
            <a:r>
              <a:rPr lang="en-US" b="1" i="1" dirty="0">
                <a:latin typeface="Calibri"/>
                <a:cs typeface="Calibri"/>
              </a:rPr>
              <a:t>q</a:t>
            </a:r>
            <a:r>
              <a:rPr lang="en-US" b="1" dirty="0">
                <a:latin typeface="Calibri"/>
                <a:cs typeface="Calibri"/>
              </a:rPr>
              <a:t>,</a:t>
            </a:r>
            <a:r>
              <a:rPr lang="en-US" dirty="0">
                <a:latin typeface="Calibri"/>
                <a:cs typeface="Calibri"/>
              </a:rPr>
              <a:t> given as liters or some fraction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b="1" dirty="0">
                <a:latin typeface="Calibri"/>
                <a:cs typeface="Calibri"/>
              </a:rPr>
              <a:t>particle velocity, </a:t>
            </a:r>
            <a:r>
              <a:rPr lang="en-US" b="1" i="1" dirty="0">
                <a:latin typeface="Calibri"/>
                <a:cs typeface="Calibri"/>
              </a:rPr>
              <a:t>v</a:t>
            </a:r>
            <a:r>
              <a:rPr lang="en-US" b="1" dirty="0">
                <a:latin typeface="Calibri"/>
                <a:cs typeface="Calibri"/>
              </a:rPr>
              <a:t>, </a:t>
            </a:r>
            <a:r>
              <a:rPr lang="en-US" dirty="0">
                <a:latin typeface="Calibri"/>
                <a:cs typeface="Calibri"/>
              </a:rPr>
              <a:t>given is m * s</a:t>
            </a:r>
            <a:r>
              <a:rPr lang="en-US" baseline="30000" dirty="0">
                <a:latin typeface="Calibri"/>
                <a:cs typeface="Calibri"/>
              </a:rPr>
              <a:t>-1</a:t>
            </a:r>
          </a:p>
          <a:p>
            <a:endParaRPr lang="en-US" baseline="300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b="1" dirty="0">
                <a:latin typeface="Calibri"/>
                <a:cs typeface="Calibri"/>
              </a:rPr>
              <a:t>Volume velocity</a:t>
            </a:r>
            <a:r>
              <a:rPr lang="en-US" dirty="0">
                <a:latin typeface="Calibri"/>
                <a:cs typeface="Calibri"/>
              </a:rPr>
              <a:t>,        , given as liters/sec or minute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528461"/>
              </p:ext>
            </p:extLst>
          </p:nvPr>
        </p:nvGraphicFramePr>
        <p:xfrm>
          <a:off x="2667000" y="4114800"/>
          <a:ext cx="51276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4" imgW="152400" imgH="292100" progId="Equation.3">
                  <p:embed/>
                </p:oleObj>
              </mc:Choice>
              <mc:Fallback>
                <p:oleObj name="Equation" r:id="rId4" imgW="1524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14800"/>
                        <a:ext cx="512763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51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>
                <a:solidFill>
                  <a:srgbClr val="BB2C26"/>
                </a:solidFill>
                <a:latin typeface="Calibri"/>
                <a:cs typeface="Calibri"/>
              </a:rPr>
              <a:t>Pressures and Flow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371600" y="1185863"/>
          <a:ext cx="17970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1" name="Equation" r:id="rId4" imgW="698500" imgH="393700" progId="Equation.DSMT4">
                  <p:embed/>
                </p:oleObj>
              </mc:Choice>
              <mc:Fallback>
                <p:oleObj name="Equation" r:id="rId4" imgW="698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85863"/>
                        <a:ext cx="179705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5638800" y="1281113"/>
          <a:ext cx="19113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2" name="Equation" r:id="rId6" imgW="622300" imgH="203200" progId="Equation.DSMT4">
                  <p:embed/>
                </p:oleObj>
              </mc:Choice>
              <mc:Fallback>
                <p:oleObj name="Equation" r:id="rId6" imgW="622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281113"/>
                        <a:ext cx="191135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1828800" y="2328863"/>
          <a:ext cx="5487988" cy="224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3" name="Document" r:id="rId8" imgW="5486400" imgH="2243328" progId="Word.Document.8">
                  <p:embed/>
                </p:oleObj>
              </mc:Choice>
              <mc:Fallback>
                <p:oleObj name="Document" r:id="rId8" imgW="5486400" imgH="224332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328863"/>
                        <a:ext cx="5487988" cy="224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1752600" y="4953000"/>
          <a:ext cx="564356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4" name="Document" r:id="rId11" imgW="5641848" imgH="640080" progId="Word.Document.8">
                  <p:embed/>
                </p:oleObj>
              </mc:Choice>
              <mc:Fallback>
                <p:oleObj name="Document" r:id="rId11" imgW="5641848" imgH="6400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953000"/>
                        <a:ext cx="5643563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9374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04800" y="2362200"/>
          <a:ext cx="86868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Document" r:id="rId4" imgW="5946648" imgH="1536192" progId="Word.Document.8">
                  <p:embed/>
                </p:oleObj>
              </mc:Choice>
              <mc:Fallback>
                <p:oleObj name="Document" r:id="rId4" imgW="5946648" imgH="15361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62200"/>
                        <a:ext cx="86868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1143000" y="5029200"/>
          <a:ext cx="6858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" name="Document" r:id="rId7" imgW="5486400" imgH="182880" progId="Word.Document.8">
                  <p:embed/>
                </p:oleObj>
              </mc:Choice>
              <mc:Fallback>
                <p:oleObj name="Document" r:id="rId7" imgW="5486400" imgH="1828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29200"/>
                        <a:ext cx="68580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sz="3200" dirty="0">
                <a:solidFill>
                  <a:srgbClr val="BB2C26"/>
                </a:solidFill>
                <a:latin typeface="Calibri"/>
                <a:cs typeface="Calibri"/>
              </a:rPr>
              <a:t>Blood Vessel Dimensions:</a:t>
            </a:r>
            <a:br>
              <a:rPr lang="en-US" sz="3200" dirty="0">
                <a:solidFill>
                  <a:srgbClr val="BB2C26"/>
                </a:solidFill>
                <a:latin typeface="Calibri"/>
                <a:cs typeface="Calibri"/>
              </a:rPr>
            </a:br>
            <a:r>
              <a:rPr lang="en-US" sz="3200" dirty="0">
                <a:solidFill>
                  <a:srgbClr val="BB2C26"/>
                </a:solidFill>
                <a:latin typeface="Calibri"/>
                <a:cs typeface="Calibri"/>
              </a:rPr>
              <a:t>Exchange vs. Transport Vessels</a:t>
            </a: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>
            <a:off x="2743200" y="1600200"/>
            <a:ext cx="76200" cy="609600"/>
          </a:xfrm>
          <a:prstGeom prst="line">
            <a:avLst/>
          </a:prstGeom>
          <a:noFill/>
          <a:ln w="38100">
            <a:solidFill>
              <a:srgbClr val="BB2C2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7239000" y="1600200"/>
            <a:ext cx="228600" cy="609600"/>
          </a:xfrm>
          <a:prstGeom prst="line">
            <a:avLst/>
          </a:prstGeom>
          <a:noFill/>
          <a:ln w="38100">
            <a:solidFill>
              <a:srgbClr val="BB2C2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H="1">
            <a:off x="3581400" y="1676400"/>
            <a:ext cx="762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6400800" y="1676400"/>
            <a:ext cx="2286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22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352800" y="1600200"/>
          <a:ext cx="115824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6" name="Document" r:id="rId4" imgW="5486400" imgH="182880" progId="Word.Document.8">
                  <p:embed/>
                </p:oleObj>
              </mc:Choice>
              <mc:Fallback>
                <p:oleObj name="Document" r:id="rId4" imgW="5486400" imgH="1828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115824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838200" y="2667000"/>
          <a:ext cx="97536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7" name="Document" r:id="rId6" imgW="5486400" imgH="579120" progId="Word.Document.8">
                  <p:embed/>
                </p:oleObj>
              </mc:Choice>
              <mc:Fallback>
                <p:oleObj name="Document" r:id="rId6" imgW="5486400" imgH="5791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67000"/>
                        <a:ext cx="97536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209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Law of Laplace</a:t>
            </a: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381000" y="4572000"/>
          <a:ext cx="84582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8" name="Document" r:id="rId9" imgW="5486400" imgH="365760" progId="Word.Document.8">
                  <p:embed/>
                </p:oleObj>
              </mc:Choice>
              <mc:Fallback>
                <p:oleObj name="Document" r:id="rId9" imgW="5486400" imgH="3657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0"/>
                        <a:ext cx="84582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sz="3600" dirty="0">
                <a:solidFill>
                  <a:srgbClr val="BB2C26"/>
                </a:solidFill>
                <a:latin typeface="Calibri"/>
                <a:cs typeface="Calibri"/>
              </a:rPr>
              <a:t>Blood Vessel Wall Tension and Stress</a:t>
            </a:r>
            <a:endParaRPr lang="en-US" dirty="0">
              <a:solidFill>
                <a:srgbClr val="BB2C2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7210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09600" y="1295400"/>
          <a:ext cx="7543800" cy="441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Document" r:id="rId5" imgW="4928616" imgH="2883408" progId="Word.Document.8">
                  <p:embed/>
                </p:oleObj>
              </mc:Choice>
              <mc:Fallback>
                <p:oleObj name="Document" r:id="rId5" imgW="4928616" imgH="28834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7543800" cy="441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772400" cy="457200"/>
          </a:xfrm>
        </p:spPr>
        <p:txBody>
          <a:bodyPr/>
          <a:lstStyle/>
          <a:p>
            <a:r>
              <a:rPr lang="en-US" sz="3600" dirty="0">
                <a:solidFill>
                  <a:srgbClr val="BB2C26"/>
                </a:solidFill>
                <a:latin typeface="Calibri"/>
                <a:cs typeface="Calibri"/>
              </a:rPr>
              <a:t>Tissue Composition of Blood Vessels</a:t>
            </a:r>
            <a:endParaRPr lang="en-US" dirty="0">
              <a:solidFill>
                <a:srgbClr val="BB2C2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672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62484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Calibri"/>
                <a:cs typeface="Calibri"/>
              </a:rPr>
              <a:t>"Blood vessels-en" by </a:t>
            </a:r>
            <a:r>
              <a:rPr lang="en-US" sz="800" dirty="0" err="1">
                <a:latin typeface="Calibri"/>
                <a:cs typeface="Calibri"/>
              </a:rPr>
              <a:t>Kelvinsong</a:t>
            </a:r>
            <a:r>
              <a:rPr lang="en-US" sz="800" dirty="0">
                <a:latin typeface="Calibri"/>
                <a:cs typeface="Calibri"/>
              </a:rPr>
              <a:t> - Own work. Licensed under CC BY-SA 3.0 via Commons - https://</a:t>
            </a:r>
            <a:r>
              <a:rPr lang="en-US" sz="800" dirty="0" err="1">
                <a:latin typeface="Calibri"/>
                <a:cs typeface="Calibri"/>
              </a:rPr>
              <a:t>commons.wikimedia.org</a:t>
            </a:r>
            <a:r>
              <a:rPr lang="en-US" sz="800" dirty="0">
                <a:latin typeface="Calibri"/>
                <a:cs typeface="Calibri"/>
              </a:rPr>
              <a:t>/wiki/</a:t>
            </a:r>
            <a:r>
              <a:rPr lang="en-US" sz="800" dirty="0" err="1">
                <a:latin typeface="Calibri"/>
                <a:cs typeface="Calibri"/>
              </a:rPr>
              <a:t>File:Blood_vessels-en.svg</a:t>
            </a:r>
            <a:r>
              <a:rPr lang="en-US" sz="800" dirty="0">
                <a:latin typeface="Calibri"/>
                <a:cs typeface="Calibri"/>
              </a:rPr>
              <a:t>#/media/</a:t>
            </a:r>
            <a:r>
              <a:rPr lang="en-US" sz="800" dirty="0" err="1">
                <a:latin typeface="Calibri"/>
                <a:cs typeface="Calibri"/>
              </a:rPr>
              <a:t>File:Blood_vessels-en.svg</a:t>
            </a:r>
            <a:endParaRPr lang="en-US" sz="800" dirty="0">
              <a:latin typeface="Calibri"/>
              <a:cs typeface="Calibri"/>
            </a:endParaRPr>
          </a:p>
        </p:txBody>
      </p:sp>
      <p:pic>
        <p:nvPicPr>
          <p:cNvPr id="3" name="Picture 2" descr="Blood_vessels-e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116097" cy="4902200"/>
          </a:xfrm>
          <a:prstGeom prst="rect">
            <a:avLst/>
          </a:prstGeom>
        </p:spPr>
      </p:pic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7620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omic Sans MS"/>
                <a:ea typeface="ＭＳ Ｐゴシック" pitchFamily="-65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sz="3200" dirty="0" smtClean="0">
                <a:solidFill>
                  <a:srgbClr val="BB2C26"/>
                </a:solidFill>
                <a:latin typeface="Calibri"/>
                <a:cs typeface="Calibri"/>
              </a:rPr>
              <a:t>Blood Vessel Structure</a:t>
            </a:r>
            <a:endParaRPr lang="en-US" sz="3200" dirty="0">
              <a:solidFill>
                <a:srgbClr val="BB2C2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475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omic Sans MS"/>
                <a:ea typeface="ＭＳ Ｐゴシック" pitchFamily="-65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dirty="0" smtClean="0">
                <a:solidFill>
                  <a:srgbClr val="BB2C26"/>
                </a:solidFill>
                <a:latin typeface="Calibri"/>
                <a:cs typeface="Calibri"/>
              </a:rPr>
              <a:t>Capillaries</a:t>
            </a:r>
            <a:endParaRPr lang="en-US" dirty="0">
              <a:solidFill>
                <a:srgbClr val="BB2C26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5867400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Calibri"/>
                <a:cs typeface="Calibri"/>
              </a:rPr>
              <a:t>"2104 Three Major Capillary Types" by </a:t>
            </a:r>
            <a:r>
              <a:rPr lang="en-US" sz="800" dirty="0" err="1">
                <a:latin typeface="Calibri"/>
                <a:cs typeface="Calibri"/>
              </a:rPr>
              <a:t>OpenStax</a:t>
            </a:r>
            <a:r>
              <a:rPr lang="en-US" sz="800" dirty="0">
                <a:latin typeface="Calibri"/>
                <a:cs typeface="Calibri"/>
              </a:rPr>
              <a:t> College - Anatomy &amp; Physiology, </a:t>
            </a:r>
            <a:r>
              <a:rPr lang="en-US" sz="800" dirty="0" err="1">
                <a:latin typeface="Calibri"/>
                <a:cs typeface="Calibri"/>
              </a:rPr>
              <a:t>Connexions</a:t>
            </a:r>
            <a:r>
              <a:rPr lang="en-US" sz="800" dirty="0">
                <a:latin typeface="Calibri"/>
                <a:cs typeface="Calibri"/>
              </a:rPr>
              <a:t> Web site. http://</a:t>
            </a:r>
            <a:r>
              <a:rPr lang="en-US" sz="800" dirty="0" err="1">
                <a:latin typeface="Calibri"/>
                <a:cs typeface="Calibri"/>
              </a:rPr>
              <a:t>cnx.org</a:t>
            </a:r>
            <a:r>
              <a:rPr lang="en-US" sz="800" dirty="0">
                <a:latin typeface="Calibri"/>
                <a:cs typeface="Calibri"/>
              </a:rPr>
              <a:t>/content/col11496/1.6/, Jun 19, 2013.. Licensed under CC BY 3.0 via Commons - https://</a:t>
            </a:r>
            <a:r>
              <a:rPr lang="en-US" sz="800" dirty="0" err="1">
                <a:latin typeface="Calibri"/>
                <a:cs typeface="Calibri"/>
              </a:rPr>
              <a:t>commons.wikimedia.org</a:t>
            </a:r>
            <a:r>
              <a:rPr lang="en-US" sz="800" dirty="0">
                <a:latin typeface="Calibri"/>
                <a:cs typeface="Calibri"/>
              </a:rPr>
              <a:t>/wiki/File:2104_Three_Major_Capillary_Types.jpg#/media/File:2104_Three_Major_Capillary_Types.jpg</a:t>
            </a:r>
          </a:p>
        </p:txBody>
      </p:sp>
      <p:pic>
        <p:nvPicPr>
          <p:cNvPr id="4" name="Picture 3" descr="2104_Three_Major_Capillary_Typ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771895" cy="29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5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71628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>
                <a:solidFill>
                  <a:srgbClr val="BB2C26"/>
                </a:solidFill>
                <a:latin typeface="Calibri"/>
                <a:cs typeface="Calibri"/>
              </a:rPr>
              <a:t>Capacitance and </a:t>
            </a:r>
            <a:r>
              <a:rPr lang="en-US" dirty="0" smtClean="0">
                <a:solidFill>
                  <a:srgbClr val="BB2C26"/>
                </a:solidFill>
                <a:latin typeface="Calibri"/>
                <a:cs typeface="Calibri"/>
              </a:rPr>
              <a:t>dP/</a:t>
            </a:r>
            <a:r>
              <a:rPr lang="en-US" dirty="0" err="1" smtClean="0">
                <a:solidFill>
                  <a:srgbClr val="BB2C26"/>
                </a:solidFill>
                <a:latin typeface="Calibri"/>
                <a:cs typeface="Calibri"/>
              </a:rPr>
              <a:t>dT</a:t>
            </a:r>
            <a:endParaRPr lang="en-US" dirty="0">
              <a:solidFill>
                <a:srgbClr val="BB2C26"/>
              </a:solidFill>
              <a:latin typeface="Calibri"/>
              <a:cs typeface="Calibri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81400"/>
            <a:ext cx="15240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609600" y="4800600"/>
          <a:ext cx="1828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4" name="Equation" r:id="rId7" imgW="609600" imgH="203200" progId="Equation.DSMT4">
                  <p:embed/>
                </p:oleObj>
              </mc:Choice>
              <mc:Fallback>
                <p:oleObj name="Equation" r:id="rId7" imgW="609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00600"/>
                        <a:ext cx="1828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3200400" y="4572000"/>
          <a:ext cx="2108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5" name="Equation" r:id="rId9" imgW="711200" imgH="393700" progId="Equation.DSMT4">
                  <p:embed/>
                </p:oleObj>
              </mc:Choice>
              <mc:Fallback>
                <p:oleObj name="Equation" r:id="rId9" imgW="711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72000"/>
                        <a:ext cx="21082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6019800" y="4724400"/>
          <a:ext cx="1638300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6" name="Equation" r:id="rId11" imgW="533400" imgH="482600" progId="Equation.3">
                  <p:embed/>
                </p:oleObj>
              </mc:Choice>
              <mc:Fallback>
                <p:oleObj name="Equation" r:id="rId11" imgW="533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724400"/>
                        <a:ext cx="1638300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53200" y="1219200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model is a bit unrealistic because it only considers compliance….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6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3600" dirty="0">
                <a:solidFill>
                  <a:srgbClr val="BB2C26"/>
                </a:solidFill>
                <a:latin typeface="Calibri"/>
                <a:cs typeface="Calibri"/>
              </a:rPr>
              <a:t>Flow Relationships in Different Vessels</a:t>
            </a:r>
            <a:r>
              <a:rPr lang="en-US" dirty="0">
                <a:solidFill>
                  <a:srgbClr val="BB2C26"/>
                </a:solidFill>
                <a:latin typeface="Calibri"/>
                <a:cs typeface="Calibri"/>
              </a:rPr>
              <a:t>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391400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4168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4168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4168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2590800" y="685800"/>
          <a:ext cx="792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Document" r:id="rId9" imgW="5486400" imgH="195072" progId="Word.Document.8">
                  <p:embed/>
                </p:oleObj>
              </mc:Choice>
              <mc:Fallback>
                <p:oleObj name="Document" r:id="rId9" imgW="5486400" imgH="19507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85800"/>
                        <a:ext cx="7924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72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410200"/>
            <a:ext cx="35814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37338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24384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2667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25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rgbClr val="BB2C26"/>
                </a:solidFill>
                <a:latin typeface="Calibri"/>
                <a:cs typeface="Calibri"/>
              </a:rPr>
              <a:t>Control of Microcirculation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0772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1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dirty="0">
                <a:solidFill>
                  <a:srgbClr val="BB2C26"/>
                </a:solidFill>
                <a:latin typeface="Calibri"/>
                <a:cs typeface="Calibri"/>
              </a:rPr>
              <a:t>Control of the Peripheral Circulation</a:t>
            </a:r>
            <a:br>
              <a:rPr lang="en-US" dirty="0">
                <a:solidFill>
                  <a:srgbClr val="BB2C26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rgbClr val="BB2C26"/>
                </a:solidFill>
                <a:latin typeface="Calibri"/>
                <a:cs typeface="Calibri"/>
              </a:rPr>
              <a:t>Central Control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57200" y="19050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Control at the arteriole and venule level -- vasomotion of smooth muscle components of vessels</a:t>
            </a: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219200" y="2819400"/>
          <a:ext cx="6453188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Document" r:id="rId5" imgW="4928616" imgH="1624584" progId="Word.Document.8">
                  <p:embed/>
                </p:oleObj>
              </mc:Choice>
              <mc:Fallback>
                <p:oleObj name="Document" r:id="rId5" imgW="4928616" imgH="162458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19400"/>
                        <a:ext cx="6453188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28600" y="4800600"/>
            <a:ext cx="4648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Adrenergic</a:t>
            </a:r>
            <a:r>
              <a:rPr lang="en-US" sz="2000" dirty="0">
                <a:latin typeface="Calibri"/>
                <a:cs typeface="Calibri"/>
              </a:rPr>
              <a:t> </a:t>
            </a:r>
            <a:endParaRPr lang="en-US" sz="2000" dirty="0" smtClean="0">
              <a:latin typeface="Calibri"/>
              <a:cs typeface="Calibri"/>
            </a:endParaRP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latin typeface="Calibri"/>
                <a:cs typeface="Calibri"/>
                <a:sym typeface="Symbol" charset="0"/>
              </a:rPr>
              <a:t>α</a:t>
            </a:r>
            <a:r>
              <a:rPr lang="en-US" sz="2000" baseline="-25000" dirty="0" smtClean="0">
                <a:latin typeface="Calibri"/>
                <a:cs typeface="Calibri"/>
              </a:rPr>
              <a:t>1</a:t>
            </a:r>
            <a:r>
              <a:rPr lang="en-US" sz="2000" dirty="0" smtClean="0">
                <a:latin typeface="Calibri"/>
                <a:cs typeface="Calibri"/>
              </a:rPr>
              <a:t>: vasoconstriction </a:t>
            </a:r>
            <a:r>
              <a:rPr lang="en-US" sz="2000" dirty="0">
                <a:latin typeface="Calibri"/>
                <a:cs typeface="Calibri"/>
              </a:rPr>
              <a:t>in skin, </a:t>
            </a:r>
            <a:r>
              <a:rPr lang="en-US" sz="2000" dirty="0" smtClean="0">
                <a:latin typeface="Calibri"/>
                <a:cs typeface="Calibri"/>
              </a:rPr>
              <a:t>GI, coronary, </a:t>
            </a:r>
            <a:r>
              <a:rPr lang="en-US" sz="2000" dirty="0">
                <a:latin typeface="Calibri"/>
                <a:cs typeface="Calibri"/>
              </a:rPr>
              <a:t>kidney </a:t>
            </a:r>
            <a:r>
              <a:rPr lang="en-US" sz="2000">
                <a:latin typeface="Calibri"/>
                <a:cs typeface="Calibri"/>
              </a:rPr>
              <a:t>and </a:t>
            </a:r>
            <a:r>
              <a:rPr lang="en-US" sz="2000" smtClean="0">
                <a:latin typeface="Calibri"/>
                <a:cs typeface="Calibri"/>
              </a:rPr>
              <a:t>brain</a:t>
            </a:r>
            <a:endParaRPr lang="en-US" sz="2000" dirty="0" smtClean="0">
              <a:latin typeface="Calibri"/>
              <a:cs typeface="Calibri"/>
            </a:endParaRP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latin typeface="Calibri"/>
                <a:cs typeface="Calibri"/>
                <a:sym typeface="Symbol" charset="0"/>
              </a:rPr>
              <a:t>β</a:t>
            </a:r>
            <a:r>
              <a:rPr lang="en-US" sz="2000" baseline="-25000" dirty="0" smtClean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:</a:t>
            </a:r>
            <a:r>
              <a:rPr lang="en-US" sz="2000" dirty="0" smtClean="0">
                <a:latin typeface="Calibri"/>
                <a:cs typeface="Calibri"/>
              </a:rPr>
              <a:t> vasodilation </a:t>
            </a:r>
            <a:r>
              <a:rPr lang="en-US" sz="2000" dirty="0">
                <a:latin typeface="Calibri"/>
                <a:cs typeface="Calibri"/>
              </a:rPr>
              <a:t>of small coronary &amp; </a:t>
            </a:r>
            <a:r>
              <a:rPr lang="en-US" sz="2000" dirty="0" err="1">
                <a:latin typeface="Calibri"/>
                <a:cs typeface="Calibri"/>
              </a:rPr>
              <a:t>sk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mus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arteries</a:t>
            </a:r>
            <a:endParaRPr lang="en-US" sz="2000" baseline="-25000" dirty="0">
              <a:solidFill>
                <a:srgbClr val="FF3D35"/>
              </a:solidFill>
              <a:latin typeface="Calibri"/>
              <a:cs typeface="Calibri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953000" y="5181600"/>
            <a:ext cx="3886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2"/>
                </a:solidFill>
                <a:latin typeface="Calibri"/>
                <a:cs typeface="Calibri"/>
              </a:rPr>
              <a:t>Cholinergic</a:t>
            </a:r>
            <a:r>
              <a:rPr lang="en-US" sz="2000" dirty="0">
                <a:solidFill>
                  <a:schemeClr val="accent2"/>
                </a:solidFill>
                <a:latin typeface="Calibri"/>
                <a:cs typeface="Calibri"/>
              </a:rPr>
              <a:t> -- M3 muscarinic </a:t>
            </a:r>
            <a:r>
              <a:rPr lang="en-US" sz="2000" dirty="0" smtClean="0">
                <a:solidFill>
                  <a:schemeClr val="accent2"/>
                </a:solidFill>
                <a:latin typeface="Calibri"/>
                <a:cs typeface="Calibri"/>
              </a:rPr>
              <a:t>receptor on vascular endothelial cells causes </a:t>
            </a:r>
            <a:r>
              <a:rPr lang="en-US" sz="2000" dirty="0">
                <a:solidFill>
                  <a:schemeClr val="accent2"/>
                </a:solidFill>
                <a:latin typeface="Calibri"/>
                <a:cs typeface="Calibri"/>
              </a:rPr>
              <a:t>synthesis of NO that leads to </a:t>
            </a:r>
            <a:r>
              <a:rPr lang="en-US" sz="2000" dirty="0" smtClean="0">
                <a:solidFill>
                  <a:schemeClr val="accent2"/>
                </a:solidFill>
                <a:latin typeface="Calibri"/>
                <a:cs typeface="Calibri"/>
              </a:rPr>
              <a:t>vasodilation of smooth muscle</a:t>
            </a:r>
            <a:endParaRPr lang="en-US" sz="2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82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z="3600" dirty="0">
                <a:solidFill>
                  <a:srgbClr val="BB2C26"/>
                </a:solidFill>
                <a:latin typeface="Calibri"/>
                <a:cs typeface="Calibri"/>
              </a:rPr>
              <a:t>Poiseuille</a:t>
            </a:r>
            <a:r>
              <a:rPr lang="ja-JP" altLang="en-US" sz="3600" dirty="0">
                <a:solidFill>
                  <a:srgbClr val="BB2C26"/>
                </a:solidFill>
                <a:latin typeface="Calibri"/>
                <a:cs typeface="Calibri"/>
              </a:rPr>
              <a:t>’</a:t>
            </a:r>
            <a:r>
              <a:rPr lang="en-US" sz="3600" dirty="0">
                <a:solidFill>
                  <a:srgbClr val="BB2C26"/>
                </a:solidFill>
                <a:latin typeface="Calibri"/>
                <a:cs typeface="Calibri"/>
              </a:rPr>
              <a:t>s Equation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057400" y="2209800"/>
          <a:ext cx="44894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Equation" r:id="rId4" imgW="1816100" imgH="444500" progId="Equation.DSMT4">
                  <p:embed/>
                </p:oleObj>
              </mc:Choice>
              <mc:Fallback>
                <p:oleObj name="Equation" r:id="rId4" imgW="1816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09800"/>
                        <a:ext cx="448945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752600" y="3886200"/>
          <a:ext cx="59436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Equation" r:id="rId6" imgW="2476500" imgH="393700" progId="Equation.3">
                  <p:embed/>
                </p:oleObj>
              </mc:Choice>
              <mc:Fallback>
                <p:oleObj name="Equation" r:id="rId6" imgW="2476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86200"/>
                        <a:ext cx="5943600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600200" y="55626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Valid for established laminar flow.</a:t>
            </a:r>
          </a:p>
        </p:txBody>
      </p:sp>
    </p:spTree>
    <p:extLst>
      <p:ext uri="{BB962C8B-B14F-4D97-AF65-F5344CB8AC3E}">
        <p14:creationId xmlns:p14="http://schemas.microsoft.com/office/powerpoint/2010/main" val="2894304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>
                <a:solidFill>
                  <a:srgbClr val="BB2C26"/>
                </a:solidFill>
                <a:latin typeface="Calibri"/>
                <a:cs typeface="Calibri"/>
              </a:rPr>
              <a:t>Local Control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762000" y="13716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/>
                <a:cs typeface="Calibri"/>
              </a:rPr>
              <a:t>Metabolites:</a:t>
            </a:r>
            <a:r>
              <a:rPr lang="en-US">
                <a:latin typeface="Calibri"/>
                <a:cs typeface="Calibri"/>
              </a:rPr>
              <a:t>  H</a:t>
            </a:r>
            <a:r>
              <a:rPr lang="en-US" baseline="30000">
                <a:latin typeface="Calibri"/>
                <a:cs typeface="Calibri"/>
              </a:rPr>
              <a:t>+</a:t>
            </a:r>
            <a:r>
              <a:rPr lang="en-US">
                <a:latin typeface="Calibri"/>
                <a:cs typeface="Calibri"/>
              </a:rPr>
              <a:t>, lactate, CO</a:t>
            </a:r>
            <a:r>
              <a:rPr lang="en-US" baseline="-25000">
                <a:latin typeface="Calibri"/>
                <a:cs typeface="Calibri"/>
              </a:rPr>
              <a:t>2</a:t>
            </a:r>
            <a:r>
              <a:rPr lang="en-US">
                <a:latin typeface="Calibri"/>
                <a:cs typeface="Calibri"/>
              </a:rPr>
              <a:t> -- </a:t>
            </a:r>
            <a:r>
              <a:rPr lang="en-US" b="1">
                <a:solidFill>
                  <a:schemeClr val="accent2"/>
                </a:solidFill>
                <a:latin typeface="Calibri"/>
                <a:cs typeface="Calibri"/>
              </a:rPr>
              <a:t>vasodilators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85800" y="23622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/>
                <a:cs typeface="Calibri"/>
              </a:rPr>
              <a:t>Adenosine</a:t>
            </a:r>
            <a:r>
              <a:rPr lang="en-US">
                <a:latin typeface="Calibri"/>
                <a:cs typeface="Calibri"/>
              </a:rPr>
              <a:t>, </a:t>
            </a:r>
            <a:r>
              <a:rPr lang="en-US" b="1">
                <a:latin typeface="Calibri"/>
                <a:cs typeface="Calibri"/>
              </a:rPr>
              <a:t>some prostaglandins</a:t>
            </a:r>
            <a:r>
              <a:rPr lang="en-US">
                <a:latin typeface="Calibri"/>
                <a:cs typeface="Calibri"/>
              </a:rPr>
              <a:t> are potent </a:t>
            </a:r>
            <a:r>
              <a:rPr lang="en-US" b="1">
                <a:solidFill>
                  <a:schemeClr val="accent2"/>
                </a:solidFill>
                <a:latin typeface="Calibri"/>
                <a:cs typeface="Calibri"/>
              </a:rPr>
              <a:t>vasodilators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09600" y="32766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/>
                <a:cs typeface="Calibri"/>
              </a:rPr>
              <a:t>UTP</a:t>
            </a:r>
            <a:r>
              <a:rPr lang="en-US">
                <a:latin typeface="Calibri"/>
                <a:cs typeface="Calibri"/>
              </a:rPr>
              <a:t> and others are potent </a:t>
            </a:r>
            <a:r>
              <a:rPr lang="en-US" b="1">
                <a:solidFill>
                  <a:srgbClr val="BB2C26"/>
                </a:solidFill>
                <a:latin typeface="Calibri"/>
                <a:cs typeface="Calibri"/>
              </a:rPr>
              <a:t>vasoconstrictors</a:t>
            </a:r>
            <a:endParaRPr lang="en-US">
              <a:solidFill>
                <a:srgbClr val="BB2C26"/>
              </a:solidFill>
              <a:latin typeface="Calibri"/>
              <a:cs typeface="Calibri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685800" y="4648200"/>
            <a:ext cx="76962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/>
                <a:cs typeface="Calibri"/>
              </a:rPr>
              <a:t>Autoregulation</a:t>
            </a:r>
            <a:r>
              <a:rPr lang="en-US">
                <a:latin typeface="Calibri"/>
                <a:cs typeface="Calibri"/>
              </a:rPr>
              <a:t> -- changes in vasomotor tone in response to stretch induced by upstream/downstream changes in blood pressure</a:t>
            </a:r>
          </a:p>
        </p:txBody>
      </p:sp>
    </p:spTree>
    <p:extLst>
      <p:ext uri="{BB962C8B-B14F-4D97-AF65-F5344CB8AC3E}">
        <p14:creationId xmlns:p14="http://schemas.microsoft.com/office/powerpoint/2010/main" val="429116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19800" y="381000"/>
            <a:ext cx="2590800" cy="3733800"/>
          </a:xfrm>
        </p:spPr>
        <p:txBody>
          <a:bodyPr/>
          <a:lstStyle/>
          <a:p>
            <a:r>
              <a:rPr lang="en-US" dirty="0">
                <a:solidFill>
                  <a:srgbClr val="BB2C26"/>
                </a:solidFill>
                <a:latin typeface="Calibri"/>
                <a:cs typeface="Calibri"/>
              </a:rPr>
              <a:t>Local Control in the Brain</a:t>
            </a:r>
            <a:r>
              <a:rPr lang="ja-JP" altLang="en-US" dirty="0">
                <a:solidFill>
                  <a:srgbClr val="BB2C26"/>
                </a:solidFill>
                <a:latin typeface="Calibri"/>
                <a:cs typeface="Calibri"/>
              </a:rPr>
              <a:t>’</a:t>
            </a:r>
            <a:r>
              <a:rPr lang="en-US" dirty="0">
                <a:solidFill>
                  <a:srgbClr val="BB2C26"/>
                </a:solidFill>
                <a:latin typeface="Calibri"/>
                <a:cs typeface="Calibri"/>
              </a:rPr>
              <a:t>s</a:t>
            </a:r>
            <a:br>
              <a:rPr lang="en-US" dirty="0">
                <a:solidFill>
                  <a:srgbClr val="BB2C26"/>
                </a:solidFill>
                <a:latin typeface="Calibri"/>
                <a:cs typeface="Calibri"/>
              </a:rPr>
            </a:br>
            <a:r>
              <a:rPr lang="en-US" dirty="0" err="1">
                <a:solidFill>
                  <a:srgbClr val="BB2C26"/>
                </a:solidFill>
                <a:latin typeface="Calibri"/>
                <a:cs typeface="Calibri"/>
              </a:rPr>
              <a:t>Pericytes</a:t>
            </a:r>
            <a:endParaRPr lang="en-US" dirty="0">
              <a:solidFill>
                <a:srgbClr val="BB2C26"/>
              </a:solidFill>
              <a:latin typeface="Calibri"/>
              <a:cs typeface="Calibri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20065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019800" y="5257800"/>
            <a:ext cx="28194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Peppiatt et al., Nature 2006 v443 p 700</a:t>
            </a:r>
          </a:p>
        </p:txBody>
      </p:sp>
    </p:spTree>
    <p:extLst>
      <p:ext uri="{BB962C8B-B14F-4D97-AF65-F5344CB8AC3E}">
        <p14:creationId xmlns:p14="http://schemas.microsoft.com/office/powerpoint/2010/main" val="783213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1295400"/>
          </a:xfrm>
        </p:spPr>
        <p:txBody>
          <a:bodyPr/>
          <a:lstStyle/>
          <a:p>
            <a:r>
              <a:rPr lang="en-US" sz="3200" b="1" dirty="0">
                <a:solidFill>
                  <a:srgbClr val="BB2C26"/>
                </a:solidFill>
                <a:latin typeface="Calibri"/>
                <a:cs typeface="Calibri"/>
              </a:rPr>
              <a:t>Hydrostatic Filtration in </a:t>
            </a:r>
            <a:r>
              <a:rPr lang="en-US" sz="3200" b="1" dirty="0" smtClean="0">
                <a:solidFill>
                  <a:srgbClr val="BB2C26"/>
                </a:solidFill>
                <a:latin typeface="Calibri"/>
                <a:cs typeface="Calibri"/>
              </a:rPr>
              <a:t>Capillaries and the Formation of Interstitial Fluid/Lymph</a:t>
            </a:r>
            <a:endParaRPr lang="en-US" sz="3200" b="1" dirty="0">
              <a:solidFill>
                <a:srgbClr val="BB2C26"/>
              </a:solidFill>
              <a:latin typeface="Calibri"/>
              <a:cs typeface="Calibri"/>
            </a:endParaRP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05800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771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457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BB2C26"/>
                </a:solidFill>
                <a:latin typeface="Calibri"/>
                <a:cs typeface="Calibri"/>
              </a:rPr>
              <a:t>Filtration: The Starling Hypothesis</a:t>
            </a:r>
            <a:endParaRPr lang="en-US" sz="3200" dirty="0">
              <a:solidFill>
                <a:srgbClr val="BB2C26"/>
              </a:solidFill>
              <a:latin typeface="Calibri"/>
              <a:cs typeface="Calibri"/>
            </a:endParaRP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457200" y="1524000"/>
          <a:ext cx="144795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1" name="Document" r:id="rId4" imgW="5486400" imgH="201168" progId="Word.Document.8">
                  <p:embed/>
                </p:oleObj>
              </mc:Choice>
              <mc:Fallback>
                <p:oleObj name="Document" r:id="rId4" imgW="5486400" imgH="2011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1447958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609600" y="2438400"/>
          <a:ext cx="121158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2" name="Document" r:id="rId6" imgW="5486400" imgH="201168" progId="Word.Document.8">
                  <p:embed/>
                </p:oleObj>
              </mc:Choice>
              <mc:Fallback>
                <p:oleObj name="Document" r:id="rId6" imgW="5486400" imgH="2011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38400"/>
                        <a:ext cx="121158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381000" y="4038600"/>
          <a:ext cx="112776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3" name="Document" r:id="rId8" imgW="5486400" imgH="201168" progId="Word.Document.8">
                  <p:embed/>
                </p:oleObj>
              </mc:Choice>
              <mc:Fallback>
                <p:oleObj name="Document" r:id="rId8" imgW="5486400" imgH="2011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038600"/>
                        <a:ext cx="112776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533400" y="5297488"/>
          <a:ext cx="126492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4" name="Document" r:id="rId11" imgW="5486400" imgH="165100" progId="Word.Document.8">
                  <p:embed/>
                </p:oleObj>
              </mc:Choice>
              <mc:Fallback>
                <p:oleObj name="Document" r:id="rId11" imgW="5486400" imgH="1651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297488"/>
                        <a:ext cx="1264920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276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1534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dirty="0" smtClean="0">
                <a:solidFill>
                  <a:srgbClr val="BB2C26"/>
                </a:solidFill>
                <a:latin typeface="Calibri"/>
                <a:cs typeface="Calibri"/>
              </a:rPr>
              <a:t>Filtration in Capillaries</a:t>
            </a:r>
            <a:endParaRPr lang="en-US" dirty="0">
              <a:solidFill>
                <a:srgbClr val="BB2C26"/>
              </a:solidFill>
              <a:latin typeface="Calibri"/>
              <a:cs typeface="Calibri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79248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280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19800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Calibri"/>
                <a:cs typeface="Calibri"/>
              </a:rPr>
              <a:t>"2108 Capillary Exchange" by </a:t>
            </a:r>
            <a:r>
              <a:rPr lang="en-US" sz="800" dirty="0" err="1">
                <a:latin typeface="Calibri"/>
                <a:cs typeface="Calibri"/>
              </a:rPr>
              <a:t>OpenStax</a:t>
            </a:r>
            <a:r>
              <a:rPr lang="en-US" sz="800" dirty="0">
                <a:latin typeface="Calibri"/>
                <a:cs typeface="Calibri"/>
              </a:rPr>
              <a:t> College - Anatomy &amp; Physiology, </a:t>
            </a:r>
            <a:r>
              <a:rPr lang="en-US" sz="800" dirty="0" err="1">
                <a:latin typeface="Calibri"/>
                <a:cs typeface="Calibri"/>
              </a:rPr>
              <a:t>Connexions</a:t>
            </a:r>
            <a:r>
              <a:rPr lang="en-US" sz="800" dirty="0">
                <a:latin typeface="Calibri"/>
                <a:cs typeface="Calibri"/>
              </a:rPr>
              <a:t> Web site. http://</a:t>
            </a:r>
            <a:r>
              <a:rPr lang="en-US" sz="800" dirty="0" err="1">
                <a:latin typeface="Calibri"/>
                <a:cs typeface="Calibri"/>
              </a:rPr>
              <a:t>cnx.org</a:t>
            </a:r>
            <a:r>
              <a:rPr lang="en-US" sz="800" dirty="0">
                <a:latin typeface="Calibri"/>
                <a:cs typeface="Calibri"/>
              </a:rPr>
              <a:t>/content/col11496/1.6/, Jun 19, 2013.. Licensed under CC BY 3.0 via Commons - https://</a:t>
            </a:r>
            <a:r>
              <a:rPr lang="en-US" sz="800" dirty="0" err="1">
                <a:latin typeface="Calibri"/>
                <a:cs typeface="Calibri"/>
              </a:rPr>
              <a:t>commons.wikimedia.org</a:t>
            </a:r>
            <a:r>
              <a:rPr lang="en-US" sz="800" dirty="0">
                <a:latin typeface="Calibri"/>
                <a:cs typeface="Calibri"/>
              </a:rPr>
              <a:t>/wiki/File:2108_Capillary_Exchange.jpg#/media/File:2108_Capillary_Exchange.jpg</a:t>
            </a:r>
          </a:p>
        </p:txBody>
      </p:sp>
      <p:pic>
        <p:nvPicPr>
          <p:cNvPr id="3" name="Picture 2" descr="2108_Capillary_Exchan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998339" cy="3757168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3048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omic Sans MS"/>
                <a:ea typeface="ＭＳ Ｐゴシック" pitchFamily="-65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dirty="0" smtClean="0">
                <a:solidFill>
                  <a:srgbClr val="BB2C26"/>
                </a:solidFill>
                <a:latin typeface="Calibri"/>
                <a:cs typeface="Calibri"/>
              </a:rPr>
              <a:t>Another View</a:t>
            </a:r>
            <a:endParaRPr lang="en-US" dirty="0">
              <a:solidFill>
                <a:srgbClr val="BB2C2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613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4038600" y="2438400"/>
          <a:ext cx="15621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3" imgW="533400" imgH="393700" progId="Equation.DSMT4">
                  <p:embed/>
                </p:oleObj>
              </mc:Choice>
              <mc:Fallback>
                <p:oleObj name="Equation" r:id="rId3" imgW="5334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438400"/>
                        <a:ext cx="156210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Large-scale Influences on Blood Flow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685800" y="1066800"/>
          <a:ext cx="7162800" cy="432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Document" r:id="rId3" imgW="5803392" imgH="3505200" progId="Word.Document.8">
                  <p:embed/>
                </p:oleObj>
              </mc:Choice>
              <mc:Fallback>
                <p:oleObj name="Document" r:id="rId3" imgW="5803392" imgH="35052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66800"/>
                        <a:ext cx="7162800" cy="432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752600" y="5029200"/>
          <a:ext cx="1701800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Equation" r:id="rId5" imgW="812800" imgH="698500" progId="Equation.DSMT4">
                  <p:embed/>
                </p:oleObj>
              </mc:Choice>
              <mc:Fallback>
                <p:oleObj name="Equation" r:id="rId5" imgW="812800" imgH="698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029200"/>
                        <a:ext cx="1701800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5638800" y="5638800"/>
          <a:ext cx="1051718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Document" r:id="rId7" imgW="5486400" imgH="454152" progId="Word.Document.8">
                  <p:embed/>
                </p:oleObj>
              </mc:Choice>
              <mc:Fallback>
                <p:oleObj name="Document" r:id="rId7" imgW="5486400" imgH="45415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638800"/>
                        <a:ext cx="10517188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Mean Arterial Pressure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57200" y="1633538"/>
          <a:ext cx="7696200" cy="506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Document" r:id="rId3" imgW="6196584" imgH="4078224" progId="Word.Document.8">
                  <p:embed/>
                </p:oleObj>
              </mc:Choice>
              <mc:Fallback>
                <p:oleObj name="Document" r:id="rId3" imgW="6196584" imgH="407822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33538"/>
                        <a:ext cx="7696200" cy="506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r>
              <a:rPr lang="en-US" sz="3200" dirty="0">
                <a:latin typeface="Calibri"/>
                <a:ea typeface="ＭＳ Ｐゴシック" charset="0"/>
                <a:cs typeface="Calibri"/>
              </a:rPr>
              <a:t>Mean Arterial Pressure and SV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>
                <a:latin typeface="Calibri"/>
                <a:ea typeface="ＭＳ Ｐゴシック" charset="0"/>
                <a:cs typeface="Calibri"/>
              </a:rPr>
              <a:t>Total Peripheral Resistance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048000" y="1905000"/>
          <a:ext cx="18923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Equation" r:id="rId3" imgW="889000" imgH="431800" progId="Equation.DSMT4">
                  <p:embed/>
                </p:oleObj>
              </mc:Choice>
              <mc:Fallback>
                <p:oleObj name="Equation" r:id="rId3" imgW="889000" imgH="431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05000"/>
                        <a:ext cx="1892300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953000" y="4038600"/>
          <a:ext cx="243205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Equation" r:id="rId5" imgW="1206500" imgH="520700" progId="Equation.DSMT4">
                  <p:embed/>
                </p:oleObj>
              </mc:Choice>
              <mc:Fallback>
                <p:oleObj name="Equation" r:id="rId5" imgW="1206500" imgH="520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038600"/>
                        <a:ext cx="2432050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7772400" cy="762000"/>
          </a:xfrm>
        </p:spPr>
        <p:txBody>
          <a:bodyPr/>
          <a:lstStyle/>
          <a:p>
            <a:r>
              <a:rPr lang="en-US" sz="3600" dirty="0">
                <a:solidFill>
                  <a:srgbClr val="BB2C26"/>
                </a:solidFill>
                <a:latin typeface="Calibri"/>
                <a:cs typeface="Calibri"/>
              </a:rPr>
              <a:t>Work and Energy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Pressure is a measure of energy per volume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981200" y="3200400"/>
          <a:ext cx="266700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Equation" r:id="rId4" imgW="736600" imgH="508000" progId="Equation.3">
                  <p:embed/>
                </p:oleObj>
              </mc:Choice>
              <mc:Fallback>
                <p:oleObj name="Equation" r:id="rId4" imgW="736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00400"/>
                        <a:ext cx="2667000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7300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End-Resistance and Pressure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16764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1700"/>
            <a:ext cx="68580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715000" y="3733800"/>
            <a:ext cx="327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B23716"/>
                </a:solidFill>
                <a:latin typeface="Calibri"/>
                <a:cs typeface="Calibri"/>
              </a:rPr>
              <a:t>Note greater filling with higher </a:t>
            </a:r>
            <a:r>
              <a:rPr lang="en-US" b="1" i="1">
                <a:solidFill>
                  <a:srgbClr val="B23716"/>
                </a:solidFill>
                <a:latin typeface="Calibri"/>
                <a:cs typeface="Calibri"/>
              </a:rPr>
              <a:t>R</a:t>
            </a:r>
            <a:r>
              <a:rPr lang="en-US" b="1">
                <a:solidFill>
                  <a:srgbClr val="B23716"/>
                </a:solidFill>
                <a:latin typeface="Calibri"/>
                <a:cs typeface="Calibri"/>
              </a:rPr>
              <a:t>.</a:t>
            </a:r>
            <a:endParaRPr lang="en-US" b="1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04800" y="990600"/>
          <a:ext cx="5435600" cy="555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4" name="Document" r:id="rId3" imgW="5434584" imgH="5550408" progId="Word.Document.8">
                  <p:embed/>
                </p:oleObj>
              </mc:Choice>
              <mc:Fallback>
                <p:oleObj name="Document" r:id="rId3" imgW="5434584" imgH="555040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5435600" cy="555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Changes in Capacitance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5486400" y="1066800"/>
            <a:ext cx="316547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Remember -- low capacitance is high elastance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6477000" y="3124200"/>
          <a:ext cx="19970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5" name="Equation" r:id="rId5" imgW="711200" imgH="165100" progId="Equation.DSMT4">
                  <p:embed/>
                </p:oleObj>
              </mc:Choice>
              <mc:Fallback>
                <p:oleObj name="Equation" r:id="rId5" imgW="711200" imgH="165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124200"/>
                        <a:ext cx="19970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6858000" y="4267200"/>
          <a:ext cx="11779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6" name="Equation" r:id="rId7" imgW="635000" imgH="393700" progId="Equation.DSMT4">
                  <p:embed/>
                </p:oleObj>
              </mc:Choice>
              <mc:Fallback>
                <p:oleObj name="Equation" r:id="rId7" imgW="6350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267200"/>
                        <a:ext cx="117792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58900"/>
            <a:ext cx="71628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Capacitance and ΔP/ΔT</a:t>
            </a:r>
          </a:p>
        </p:txBody>
      </p:sp>
      <p:grpSp>
        <p:nvGrpSpPr>
          <p:cNvPr id="20487" name="Group 17"/>
          <p:cNvGrpSpPr>
            <a:grpSpLocks/>
          </p:cNvGrpSpPr>
          <p:nvPr/>
        </p:nvGrpSpPr>
        <p:grpSpPr bwMode="auto">
          <a:xfrm>
            <a:off x="228600" y="4419600"/>
            <a:ext cx="1849438" cy="457200"/>
            <a:chOff x="228600" y="4419600"/>
            <a:chExt cx="1849312" cy="456906"/>
          </a:xfrm>
        </p:grpSpPr>
        <p:graphicFrame>
          <p:nvGraphicFramePr>
            <p:cNvPr id="20484" name="Object 4"/>
            <p:cNvGraphicFramePr>
              <a:graphicFrameLocks noChangeAspect="1"/>
            </p:cNvGraphicFramePr>
            <p:nvPr/>
          </p:nvGraphicFramePr>
          <p:xfrm>
            <a:off x="685800" y="4495800"/>
            <a:ext cx="1392112" cy="317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6" name="Equation" r:id="rId4" imgW="723900" imgH="165100" progId="Equation.DSMT4">
                    <p:embed/>
                  </p:oleObj>
                </mc:Choice>
                <mc:Fallback>
                  <p:oleObj name="Equation" r:id="rId4" imgW="723900" imgH="1651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4495800"/>
                          <a:ext cx="1392112" cy="317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4" name="TextBox 13"/>
            <p:cNvSpPr txBox="1">
              <a:spLocks noChangeArrowheads="1"/>
            </p:cNvSpPr>
            <p:nvPr/>
          </p:nvSpPr>
          <p:spPr bwMode="auto">
            <a:xfrm>
              <a:off x="228600" y="4419600"/>
              <a:ext cx="396848" cy="45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mic Sans MS" charset="0"/>
                  <a:cs typeface="Comic Sans MS" charset="0"/>
                </a:rPr>
                <a:t>1.</a:t>
              </a:r>
            </a:p>
          </p:txBody>
        </p:sp>
      </p:grpSp>
      <p:grpSp>
        <p:nvGrpSpPr>
          <p:cNvPr id="20488" name="Group 18"/>
          <p:cNvGrpSpPr>
            <a:grpSpLocks/>
          </p:cNvGrpSpPr>
          <p:nvPr/>
        </p:nvGrpSpPr>
        <p:grpSpPr bwMode="auto">
          <a:xfrm>
            <a:off x="242888" y="5168900"/>
            <a:ext cx="2119312" cy="622300"/>
            <a:chOff x="152400" y="5105400"/>
            <a:chExt cx="2119261" cy="622300"/>
          </a:xfrm>
        </p:grpSpPr>
        <p:graphicFrame>
          <p:nvGraphicFramePr>
            <p:cNvPr id="20483" name="Object 3"/>
            <p:cNvGraphicFramePr>
              <a:graphicFrameLocks noChangeAspect="1"/>
            </p:cNvGraphicFramePr>
            <p:nvPr/>
          </p:nvGraphicFramePr>
          <p:xfrm>
            <a:off x="685800" y="5105400"/>
            <a:ext cx="1585861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7" name="Equation" r:id="rId6" imgW="1003300" imgH="393700" progId="Equation.DSMT4">
                    <p:embed/>
                  </p:oleObj>
                </mc:Choice>
                <mc:Fallback>
                  <p:oleObj name="Equation" r:id="rId6" imgW="1003300" imgH="3937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5105400"/>
                          <a:ext cx="1585861" cy="622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3" name="TextBox 14"/>
            <p:cNvSpPr txBox="1">
              <a:spLocks noChangeArrowheads="1"/>
            </p:cNvSpPr>
            <p:nvPr/>
          </p:nvSpPr>
          <p:spPr bwMode="auto">
            <a:xfrm>
              <a:off x="152400" y="5105400"/>
              <a:ext cx="457189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mic Sans MS" charset="0"/>
                  <a:cs typeface="Comic Sans MS" charset="0"/>
                </a:rPr>
                <a:t>2.</a:t>
              </a:r>
            </a:p>
          </p:txBody>
        </p:sp>
      </p:grpSp>
      <p:grpSp>
        <p:nvGrpSpPr>
          <p:cNvPr id="20489" name="Group 20"/>
          <p:cNvGrpSpPr>
            <a:grpSpLocks/>
          </p:cNvGrpSpPr>
          <p:nvPr/>
        </p:nvGrpSpPr>
        <p:grpSpPr bwMode="auto">
          <a:xfrm>
            <a:off x="2819400" y="4179888"/>
            <a:ext cx="6096000" cy="2308324"/>
            <a:chOff x="3886200" y="4180344"/>
            <a:chExt cx="5029200" cy="2308030"/>
          </a:xfrm>
        </p:grpSpPr>
        <p:grpSp>
          <p:nvGrpSpPr>
            <p:cNvPr id="20490" name="Group 19"/>
            <p:cNvGrpSpPr>
              <a:grpSpLocks/>
            </p:cNvGrpSpPr>
            <p:nvPr/>
          </p:nvGrpSpPr>
          <p:grpSpPr bwMode="auto">
            <a:xfrm>
              <a:off x="3886200" y="4724400"/>
              <a:ext cx="1828800" cy="1034144"/>
              <a:chOff x="3886200" y="4455886"/>
              <a:chExt cx="1828800" cy="1034144"/>
            </a:xfrm>
          </p:grpSpPr>
          <p:graphicFrame>
            <p:nvGraphicFramePr>
              <p:cNvPr id="20482" name="Object 2"/>
              <p:cNvGraphicFramePr>
                <a:graphicFrameLocks noChangeAspect="1"/>
              </p:cNvGraphicFramePr>
              <p:nvPr/>
            </p:nvGraphicFramePr>
            <p:xfrm>
              <a:off x="4572000" y="4455886"/>
              <a:ext cx="1143000" cy="1034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48" name="Equation" r:id="rId8" imgW="533400" imgH="482600" progId="Equation.DSMT4">
                      <p:embed/>
                    </p:oleObj>
                  </mc:Choice>
                  <mc:Fallback>
                    <p:oleObj name="Equation" r:id="rId8" imgW="533400" imgH="482600" progId="Equation.DSMT4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72000" y="4455886"/>
                            <a:ext cx="1143000" cy="1034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492" name="TextBox 15"/>
              <p:cNvSpPr txBox="1">
                <a:spLocks noChangeArrowheads="1"/>
              </p:cNvSpPr>
              <p:nvPr/>
            </p:nvSpPr>
            <p:spPr bwMode="auto">
              <a:xfrm>
                <a:off x="3886200" y="4800717"/>
                <a:ext cx="533043" cy="457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Comic Sans MS" charset="0"/>
                    <a:cs typeface="Comic Sans MS" charset="0"/>
                  </a:rPr>
                  <a:t>So: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791796" y="4180344"/>
              <a:ext cx="3123604" cy="23080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009973"/>
                  </a:solidFill>
                  <a:latin typeface="Calibri"/>
                  <a:cs typeface="Calibri"/>
                </a:rPr>
                <a:t>The </a:t>
              </a:r>
              <a:r>
                <a:rPr lang="en-US" b="1" dirty="0">
                  <a:solidFill>
                    <a:srgbClr val="009973"/>
                  </a:solidFill>
                  <a:latin typeface="Calibri"/>
                  <a:cs typeface="Calibri"/>
                </a:rPr>
                <a:t>rate at which pressure</a:t>
              </a:r>
              <a:r>
                <a:rPr lang="en-US" dirty="0">
                  <a:solidFill>
                    <a:srgbClr val="009973"/>
                  </a:solidFill>
                  <a:latin typeface="Calibri"/>
                  <a:cs typeface="Calibri"/>
                </a:rPr>
                <a:t> changes is </a:t>
              </a:r>
              <a:r>
                <a:rPr lang="en-US" b="1" dirty="0">
                  <a:solidFill>
                    <a:srgbClr val="0000FF"/>
                  </a:solidFill>
                  <a:latin typeface="Calibri"/>
                  <a:cs typeface="Calibri"/>
                </a:rPr>
                <a:t>directly proportional to the volume flow</a:t>
              </a:r>
              <a:r>
                <a:rPr lang="en-US" dirty="0">
                  <a:solidFill>
                    <a:srgbClr val="009973"/>
                  </a:solidFill>
                  <a:latin typeface="Calibri"/>
                  <a:cs typeface="Calibri"/>
                </a:rPr>
                <a:t> and </a:t>
              </a:r>
              <a:r>
                <a:rPr lang="en-US" b="1" dirty="0">
                  <a:solidFill>
                    <a:srgbClr val="FF6600"/>
                  </a:solidFill>
                  <a:latin typeface="Calibri"/>
                  <a:cs typeface="Calibri"/>
                </a:rPr>
                <a:t>inversely proportional to the vessel capacitance</a:t>
              </a:r>
              <a:r>
                <a:rPr lang="en-US" dirty="0">
                  <a:solidFill>
                    <a:srgbClr val="009973"/>
                  </a:solidFill>
                  <a:latin typeface="Calibri"/>
                  <a:cs typeface="Calibri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200" dirty="0">
                <a:latin typeface="Calibri"/>
                <a:ea typeface="ＭＳ Ｐゴシック" charset="0"/>
                <a:cs typeface="Calibri"/>
              </a:rPr>
              <a:t>Vessel Compliance and Age in Humans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010400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83993" y="1524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omic Sans MS"/>
                <a:ea typeface="ＭＳ Ｐゴシック" pitchFamily="-65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dirty="0" smtClean="0">
                <a:solidFill>
                  <a:srgbClr val="BB2C26"/>
                </a:solidFill>
                <a:latin typeface="Calibri"/>
                <a:cs typeface="Calibri"/>
              </a:rPr>
              <a:t>Resistance/Capacitance Considered Together </a:t>
            </a:r>
            <a:endParaRPr lang="en-US" dirty="0">
              <a:solidFill>
                <a:srgbClr val="BB2C26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127" y="1066800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When we consider compliance (capacitance) and resistance, the way we need to look at in arteries is different than how we looked at it in electrical circuits.</a:t>
            </a:r>
          </a:p>
          <a:p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The crucial consideration is that arterial compliances have both and inflow and outflow.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Inflow is largely determined by stroke volume – resistance at this end is usually constant.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Outflow is determined by resistance of the arterioles, which can change rapidly.</a:t>
            </a:r>
          </a:p>
          <a:p>
            <a:endParaRPr lang="en-US" sz="2000" b="1" dirty="0">
              <a:solidFill>
                <a:srgbClr val="0000FF"/>
              </a:solidFill>
              <a:latin typeface="Calibri"/>
              <a:cs typeface="Calibri"/>
            </a:endParaRPr>
          </a:p>
          <a:p>
            <a:endParaRPr lang="en-US" sz="2000" b="1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endParaRPr lang="en-US" sz="2000" b="1" dirty="0">
              <a:solidFill>
                <a:srgbClr val="0000FF"/>
              </a:solidFill>
              <a:latin typeface="Calibri"/>
              <a:cs typeface="Calibri"/>
            </a:endParaRPr>
          </a:p>
          <a:p>
            <a:endParaRPr lang="en-US" sz="2000" b="1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endParaRPr lang="en-US" sz="2000" b="1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Calibri"/>
                <a:cs typeface="Calibri"/>
              </a:rPr>
              <a:t>With a constant stroke volume, what is the </a:t>
            </a:r>
            <a:r>
              <a:rPr lang="en-US" sz="2000" b="1" u="sng" dirty="0" smtClean="0">
                <a:solidFill>
                  <a:srgbClr val="0000FF"/>
                </a:solidFill>
                <a:latin typeface="Calibri"/>
                <a:cs typeface="Calibri"/>
              </a:rPr>
              <a:t>effect of an increased peripheral resistance on dP/dt</a:t>
            </a:r>
            <a:r>
              <a:rPr lang="en-US" sz="2000" b="1" dirty="0" smtClean="0">
                <a:solidFill>
                  <a:srgbClr val="0000FF"/>
                </a:solidFill>
                <a:latin typeface="Calibri"/>
                <a:cs typeface="Calibri"/>
              </a:rPr>
              <a:t> in the arteries? 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lang="en-US" sz="2000" b="1" u="sng" dirty="0" smtClean="0">
                <a:solidFill>
                  <a:srgbClr val="0000FF"/>
                </a:solidFill>
                <a:latin typeface="Calibri"/>
                <a:cs typeface="Calibri"/>
              </a:rPr>
              <a:t>decreased capacitance</a:t>
            </a:r>
            <a:r>
              <a:rPr lang="en-US" sz="2000" b="1" dirty="0" smtClean="0">
                <a:solidFill>
                  <a:srgbClr val="0000FF"/>
                </a:solidFill>
                <a:latin typeface="Calibri"/>
                <a:cs typeface="Calibri"/>
              </a:rPr>
              <a:t>?</a:t>
            </a:r>
            <a:endParaRPr lang="en-US" sz="2000" b="1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(Note that increased peripheral resistance and decreased capacitance often go together in vascular disease.)</a:t>
            </a:r>
            <a:endParaRPr lang="en-US" sz="2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windkessel_artery_electrical_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733800"/>
            <a:ext cx="44069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31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609600"/>
          </a:xfrm>
        </p:spPr>
        <p:txBody>
          <a:bodyPr/>
          <a:lstStyle/>
          <a:p>
            <a:r>
              <a:rPr lang="en-US">
                <a:latin typeface="Calibri"/>
                <a:ea typeface="ＭＳ Ｐゴシック" charset="0"/>
                <a:cs typeface="Calibri"/>
              </a:rPr>
              <a:t>Hydraulic Filtration in the Arteries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66825"/>
            <a:ext cx="59436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33800"/>
            <a:ext cx="50292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6200" y="5562600"/>
            <a:ext cx="9067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Calibri"/>
                <a:cs typeface="Calibri"/>
              </a:rPr>
              <a:t>What is the effect of reduced peripheral resistance on filtering?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Calibri"/>
                <a:cs typeface="Calibri"/>
              </a:rPr>
              <a:t>Non-patent valve? Reduced capacitance?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382000" cy="1066800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The Effect of Arterial Compliance on the Work of the Heart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457200" y="1447800"/>
            <a:ext cx="7086600" cy="4732338"/>
            <a:chOff x="288" y="912"/>
            <a:chExt cx="4464" cy="2981"/>
          </a:xfrm>
        </p:grpSpPr>
        <p:graphicFrame>
          <p:nvGraphicFramePr>
            <p:cNvPr id="23554" name="Object 2"/>
            <p:cNvGraphicFramePr>
              <a:graphicFrameLocks noChangeAspect="1"/>
            </p:cNvGraphicFramePr>
            <p:nvPr/>
          </p:nvGraphicFramePr>
          <p:xfrm>
            <a:off x="672" y="912"/>
            <a:ext cx="4080" cy="2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9" name="Document" r:id="rId3" imgW="6224016" imgH="4547616" progId="Word.Document.8">
                    <p:embed/>
                  </p:oleObj>
                </mc:Choice>
                <mc:Fallback>
                  <p:oleObj name="Document" r:id="rId3" imgW="6224016" imgH="4547616" progId="Word.Documen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912"/>
                          <a:ext cx="4080" cy="29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288" y="2784"/>
              <a:ext cx="67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chemeClr val="accent2"/>
                  </a:solidFill>
                  <a:latin typeface="Calibri"/>
                  <a:cs typeface="Calibri"/>
                </a:rPr>
                <a:t>(From pump to vessel)</a:t>
              </a:r>
              <a:endParaRPr lang="en-US" dirty="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sz="3600" dirty="0">
                <a:solidFill>
                  <a:srgbClr val="BB2C26"/>
                </a:solidFill>
                <a:latin typeface="Calibri"/>
                <a:cs typeface="Calibri"/>
              </a:rPr>
              <a:t>Laminar and Turbulent Flow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68972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066800" y="39624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In turbulent flow:</a:t>
            </a: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733800" y="3657600"/>
          <a:ext cx="21463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Equation" r:id="rId5" imgW="635000" imgH="292100" progId="Equation.3">
                  <p:embed/>
                </p:oleObj>
              </mc:Choice>
              <mc:Fallback>
                <p:oleObj name="Equation" r:id="rId5" imgW="6350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57600"/>
                        <a:ext cx="214630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916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8077200" cy="990600"/>
          </a:xfrm>
        </p:spPr>
        <p:txBody>
          <a:bodyPr/>
          <a:lstStyle/>
          <a:p>
            <a:r>
              <a:rPr lang="en-US" sz="3600" dirty="0" err="1">
                <a:solidFill>
                  <a:srgbClr val="BB2C26"/>
                </a:solidFill>
                <a:latin typeface="Calibri"/>
                <a:cs typeface="Calibri"/>
              </a:rPr>
              <a:t>Reynold</a:t>
            </a:r>
            <a:r>
              <a:rPr lang="ja-JP" altLang="en-US" sz="3600" dirty="0">
                <a:solidFill>
                  <a:srgbClr val="BB2C26"/>
                </a:solidFill>
                <a:latin typeface="Calibri"/>
                <a:cs typeface="Calibri"/>
              </a:rPr>
              <a:t>’</a:t>
            </a:r>
            <a:r>
              <a:rPr lang="en-US" sz="3600" dirty="0">
                <a:solidFill>
                  <a:srgbClr val="BB2C26"/>
                </a:solidFill>
                <a:latin typeface="Calibri"/>
                <a:cs typeface="Calibri"/>
              </a:rPr>
              <a:t>s Numbers and Turbulent Flow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371600" y="1371600"/>
          <a:ext cx="2133600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" name="Equation" r:id="rId4" imgW="698500" imgH="419100" progId="Equation.DSMT4">
                  <p:embed/>
                </p:oleObj>
              </mc:Choice>
              <mc:Fallback>
                <p:oleObj name="Equation" r:id="rId4" imgW="698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371600"/>
                        <a:ext cx="2133600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4038600" y="3352800"/>
          <a:ext cx="7315200" cy="270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" name="Document" r:id="rId7" imgW="5486400" imgH="2029968" progId="Word.Document.8">
                  <p:embed/>
                </p:oleObj>
              </mc:Choice>
              <mc:Fallback>
                <p:oleObj name="Document" r:id="rId7" imgW="5486400" imgH="2029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352800"/>
                        <a:ext cx="7315200" cy="270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879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362200" y="2971800"/>
            <a:ext cx="4648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	(a)  high velocity, </a:t>
            </a:r>
          </a:p>
          <a:p>
            <a:r>
              <a:rPr lang="en-US">
                <a:latin typeface="Calibri"/>
                <a:cs typeface="Calibri"/>
              </a:rPr>
              <a:t>					(b) large diameter and </a:t>
            </a:r>
          </a:p>
          <a:p>
            <a:r>
              <a:rPr lang="en-US">
                <a:latin typeface="Calibri"/>
                <a:cs typeface="Calibri"/>
              </a:rPr>
              <a:t>					(c) low viscosity.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rgbClr val="BB2C26"/>
                </a:solidFill>
                <a:latin typeface="Calibri"/>
                <a:cs typeface="Calibri"/>
              </a:rPr>
              <a:t>Factors that favor Turbulent flow</a:t>
            </a:r>
            <a:endParaRPr lang="en-US" dirty="0">
              <a:solidFill>
                <a:srgbClr val="BB2C2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780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z="3600" dirty="0">
                <a:solidFill>
                  <a:srgbClr val="BB2C26"/>
                </a:solidFill>
                <a:latin typeface="Calibri"/>
                <a:cs typeface="Calibri"/>
              </a:rPr>
              <a:t>Viscosity </a:t>
            </a:r>
            <a:r>
              <a:rPr lang="en-US" sz="3600" dirty="0" smtClean="0">
                <a:solidFill>
                  <a:srgbClr val="BB2C26"/>
                </a:solidFill>
                <a:latin typeface="Calibri"/>
                <a:cs typeface="Calibri"/>
              </a:rPr>
              <a:t>(</a:t>
            </a:r>
            <a:r>
              <a:rPr lang="en-US" sz="3600" i="1" dirty="0" err="1" smtClean="0">
                <a:solidFill>
                  <a:srgbClr val="BB2C26"/>
                </a:solidFill>
                <a:latin typeface="Calibri"/>
                <a:ea typeface="Lucida Grande"/>
                <a:cs typeface="Calibri"/>
              </a:rPr>
              <a:t>η</a:t>
            </a:r>
            <a:r>
              <a:rPr lang="en-US" sz="3600" dirty="0" smtClean="0">
                <a:solidFill>
                  <a:srgbClr val="BB2C26"/>
                </a:solidFill>
                <a:latin typeface="Calibri"/>
                <a:cs typeface="Calibri"/>
              </a:rPr>
              <a:t>) </a:t>
            </a:r>
            <a:endParaRPr lang="en-US" dirty="0">
              <a:solidFill>
                <a:srgbClr val="BB2C26"/>
              </a:solidFill>
              <a:latin typeface="Calibri"/>
              <a:cs typeface="Calibri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914400" y="1827213"/>
          <a:ext cx="6934200" cy="404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Document" r:id="rId5" imgW="5449824" imgH="3176016" progId="Word.Document.8">
                  <p:embed/>
                </p:oleObj>
              </mc:Choice>
              <mc:Fallback>
                <p:oleObj name="Document" r:id="rId5" imgW="5449824" imgH="31760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7213"/>
                        <a:ext cx="6934200" cy="404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464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81000" y="762000"/>
          <a:ext cx="5867400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Document" r:id="rId4" imgW="5269992" imgH="2590800" progId="Word.Document.8">
                  <p:embed/>
                </p:oleObj>
              </mc:Choice>
              <mc:Fallback>
                <p:oleObj name="Document" r:id="rId4" imgW="5269992" imgH="2590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762000"/>
                        <a:ext cx="5867400" cy="288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657600" y="2128838"/>
          <a:ext cx="7010400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Document" r:id="rId6" imgW="5486400" imgH="182880" progId="Word.Document.8">
                  <p:embed/>
                </p:oleObj>
              </mc:Choice>
              <mc:Fallback>
                <p:oleObj name="Document" r:id="rId6" imgW="5486400" imgH="1828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128838"/>
                        <a:ext cx="7010400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114800" y="3962400"/>
          <a:ext cx="4395788" cy="256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2" name="Document" r:id="rId9" imgW="4395216" imgH="2566416" progId="Word.Document.8">
                  <p:embed/>
                </p:oleObj>
              </mc:Choice>
              <mc:Fallback>
                <p:oleObj name="Document" r:id="rId9" imgW="4395216" imgH="25664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962400"/>
                        <a:ext cx="4395788" cy="256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657600" y="304800"/>
            <a:ext cx="5257800" cy="609600"/>
          </a:xfrm>
        </p:spPr>
        <p:txBody>
          <a:bodyPr/>
          <a:lstStyle/>
          <a:p>
            <a:r>
              <a:rPr lang="en-US" dirty="0">
                <a:solidFill>
                  <a:srgbClr val="BB2C26"/>
                </a:solidFill>
                <a:latin typeface="Calibri"/>
                <a:cs typeface="Calibri"/>
              </a:rPr>
              <a:t>Anomalous Viscosity</a:t>
            </a:r>
          </a:p>
        </p:txBody>
      </p:sp>
    </p:spTree>
    <p:extLst>
      <p:ext uri="{BB962C8B-B14F-4D97-AF65-F5344CB8AC3E}">
        <p14:creationId xmlns:p14="http://schemas.microsoft.com/office/powerpoint/2010/main" val="338316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848600" cy="1371600"/>
          </a:xfrm>
        </p:spPr>
        <p:txBody>
          <a:bodyPr/>
          <a:lstStyle/>
          <a:p>
            <a:r>
              <a:rPr lang="en-US" dirty="0">
                <a:solidFill>
                  <a:srgbClr val="BB2C26"/>
                </a:solidFill>
                <a:latin typeface="Calibri"/>
                <a:cs typeface="Calibri"/>
              </a:rPr>
              <a:t>Particle Velocity in Newtonian Solutions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57200" y="2743200"/>
          <a:ext cx="1165225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Equation" r:id="rId4" imgW="406400" imgH="482600" progId="Equation.DSMT4">
                  <p:embed/>
                </p:oleObj>
              </mc:Choice>
              <mc:Fallback>
                <p:oleObj name="Equation" r:id="rId4" imgW="406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43200"/>
                        <a:ext cx="1165225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6858000" y="2819400"/>
          <a:ext cx="1524000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Equation" r:id="rId6" imgW="533400" imgH="431800" progId="Equation.3">
                  <p:embed/>
                </p:oleObj>
              </mc:Choice>
              <mc:Fallback>
                <p:oleObj name="Equation" r:id="rId6" imgW="533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819400"/>
                        <a:ext cx="1524000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048000" y="2667000"/>
            <a:ext cx="2819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If we consider tubes in series such that volume velocity is the same in each (steady-state) then:</a:t>
            </a:r>
          </a:p>
        </p:txBody>
      </p:sp>
    </p:spTree>
    <p:extLst>
      <p:ext uri="{BB962C8B-B14F-4D97-AF65-F5344CB8AC3E}">
        <p14:creationId xmlns:p14="http://schemas.microsoft.com/office/powerpoint/2010/main" val="374985295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857</Words>
  <Application>Microsoft Macintosh PowerPoint</Application>
  <PresentationFormat>On-screen Show (4:3)</PresentationFormat>
  <Paragraphs>113</Paragraphs>
  <Slides>36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Blank Presentation</vt:lpstr>
      <vt:lpstr>Equation</vt:lpstr>
      <vt:lpstr>Document</vt:lpstr>
      <vt:lpstr>Important Measures of Flow</vt:lpstr>
      <vt:lpstr>Poiseuille’s Equation</vt:lpstr>
      <vt:lpstr>Work and Energy</vt:lpstr>
      <vt:lpstr>Laminar and Turbulent Flow</vt:lpstr>
      <vt:lpstr>Reynold’s Numbers and Turbulent Flow</vt:lpstr>
      <vt:lpstr>Factors that favor Turbulent flow</vt:lpstr>
      <vt:lpstr>Viscosity (η) </vt:lpstr>
      <vt:lpstr>Anomalous Viscosity</vt:lpstr>
      <vt:lpstr>Particle Velocity in Newtonian Solutions</vt:lpstr>
      <vt:lpstr>Pressures and Flow</vt:lpstr>
      <vt:lpstr>Blood Vessel Dimensions: Exchange vs. Transport Vessels</vt:lpstr>
      <vt:lpstr>Blood Vessel Wall Tension and Stress</vt:lpstr>
      <vt:lpstr>Tissue Composition of Blood Vessels</vt:lpstr>
      <vt:lpstr>PowerPoint Presentation</vt:lpstr>
      <vt:lpstr>PowerPoint Presentation</vt:lpstr>
      <vt:lpstr>Capacitance and dP/dT</vt:lpstr>
      <vt:lpstr>Flow Relationships in Different Vessels </vt:lpstr>
      <vt:lpstr>Control of Microcirculation</vt:lpstr>
      <vt:lpstr>Control of the Peripheral Circulation Central Control</vt:lpstr>
      <vt:lpstr>Local Control</vt:lpstr>
      <vt:lpstr>Local Control in the Brain’s Pericytes</vt:lpstr>
      <vt:lpstr>Hydrostatic Filtration in Capillaries and the Formation of Interstitial Fluid/Lymph</vt:lpstr>
      <vt:lpstr>Filtration: The Starling Hypothesis</vt:lpstr>
      <vt:lpstr>Filtration in Capillaries</vt:lpstr>
      <vt:lpstr>PowerPoint Presentation</vt:lpstr>
      <vt:lpstr>Large-scale Influences on Blood Flow</vt:lpstr>
      <vt:lpstr>Mean Arterial Pressure</vt:lpstr>
      <vt:lpstr>Mean Arterial Pressure and SV</vt:lpstr>
      <vt:lpstr>Total Peripheral Resistance</vt:lpstr>
      <vt:lpstr>End-Resistance and Pressure </vt:lpstr>
      <vt:lpstr>Changes in Capacitance</vt:lpstr>
      <vt:lpstr>Capacitance and ΔP/ΔT</vt:lpstr>
      <vt:lpstr>Vessel Compliance and Age in Humans</vt:lpstr>
      <vt:lpstr>PowerPoint Presentation</vt:lpstr>
      <vt:lpstr>Hydraulic Filtration in the Arteries</vt:lpstr>
      <vt:lpstr>The Effect of Arterial Compliance on the Work of the Heart</vt:lpstr>
    </vt:vector>
  </TitlesOfParts>
  <Company>College Of The Holy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Kooka T. Cat</dc:creator>
  <cp:lastModifiedBy>Administrator</cp:lastModifiedBy>
  <cp:revision>52</cp:revision>
  <dcterms:created xsi:type="dcterms:W3CDTF">2008-11-14T13:35:51Z</dcterms:created>
  <dcterms:modified xsi:type="dcterms:W3CDTF">2015-11-05T18:24:11Z</dcterms:modified>
</cp:coreProperties>
</file>