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68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95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157D2F-6EDC-A84B-8227-380FF1B04A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9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88C80E-9167-E243-8671-B8DCF3986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5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3BBFFC-AFB6-0C42-833D-78461086ED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3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7FFE64-2B79-C54E-9759-888D0C6A1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A81559-84AC-BE47-AAB5-2820252A4C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3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2B61EB-7A5D-DF4C-A8C4-2DB36FEAE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52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0F2F46-4FB9-7B4F-8457-A25E18EBE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0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BB0800-0349-7F4E-9B39-782ED09B18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1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352A92-8A0E-F747-AB74-89238AE06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2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E80660-F1C5-264F-BC82-EF01C4574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9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295F9D-AF46-F84E-A0E0-3A2077DEB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/>
          <a:ea typeface="ＭＳ Ｐゴシック" pitchFamily="-65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52400" y="152400"/>
            <a:ext cx="876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/>
                <a:ea typeface="ＭＳ Ｐゴシック" pitchFamily="-65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Integrated Regulation of the Circulation</a:t>
            </a:r>
          </a:p>
          <a:p>
            <a:endParaRPr lang="en-US" dirty="0">
              <a:solidFill>
                <a:srgbClr val="FF0000"/>
              </a:solidFill>
              <a:latin typeface="Calibri"/>
              <a:ea typeface="ＭＳ Ｐゴシック" charset="0"/>
              <a:cs typeface="Calibri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Guyton’s Models as an Example</a:t>
            </a:r>
            <a:endParaRPr lang="en-US" dirty="0">
              <a:solidFill>
                <a:srgbClr val="FF0000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011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239000" cy="838200"/>
          </a:xfrm>
        </p:spPr>
        <p:txBody>
          <a:bodyPr/>
          <a:lstStyle/>
          <a:p>
            <a:r>
              <a:rPr lang="en-US" sz="3200">
                <a:latin typeface="Calibri"/>
                <a:ea typeface="ＭＳ Ｐゴシック" charset="0"/>
                <a:cs typeface="Calibri"/>
              </a:rPr>
              <a:t>New Steady-State After Sympathetic Stimulation</a:t>
            </a:r>
            <a:endParaRPr lang="en-US">
              <a:latin typeface="Calibri"/>
              <a:ea typeface="ＭＳ Ｐゴシック" charset="0"/>
              <a:cs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295400"/>
            <a:ext cx="8001000" cy="5340350"/>
            <a:chOff x="381000" y="1295400"/>
            <a:chExt cx="8001000" cy="5340350"/>
          </a:xfrm>
        </p:grpSpPr>
        <p:pic>
          <p:nvPicPr>
            <p:cNvPr id="2150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295400"/>
              <a:ext cx="8001000" cy="534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1905000" y="2929936"/>
              <a:ext cx="5943600" cy="2632664"/>
              <a:chOff x="1905000" y="2929936"/>
              <a:chExt cx="5943600" cy="2632664"/>
            </a:xfrm>
          </p:grpSpPr>
          <p:cxnSp>
            <p:nvCxnSpPr>
              <p:cNvPr id="3" name="Straight Connector 2"/>
              <p:cNvCxnSpPr/>
              <p:nvPr/>
            </p:nvCxnSpPr>
            <p:spPr bwMode="auto">
              <a:xfrm flipH="1" flipV="1">
                <a:off x="3206215" y="2929936"/>
                <a:ext cx="4642385" cy="2632664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 flipH="1">
                <a:off x="1905000" y="2933325"/>
                <a:ext cx="1295400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0000FF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Rectangle 1"/>
          <p:cNvSpPr/>
          <p:nvPr/>
        </p:nvSpPr>
        <p:spPr>
          <a:xfrm>
            <a:off x="228600" y="6324600"/>
            <a:ext cx="395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Calibri"/>
                <a:cs typeface="Calibri"/>
              </a:rPr>
              <a:t> – </a:t>
            </a:r>
            <a:r>
              <a:rPr lang="en-US" i="1" dirty="0">
                <a:solidFill>
                  <a:srgbClr val="FF0000"/>
                </a:solidFill>
                <a:latin typeface="Calibri"/>
                <a:cs typeface="Calibri"/>
              </a:rPr>
              <a:t>relate this to work diagram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200" cy="49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6324600" cy="9906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Response to Increased Blood Volume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152400" y="6319838"/>
            <a:ext cx="36242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i="1" dirty="0">
                <a:latin typeface="Calibri"/>
                <a:cs typeface="Calibri"/>
              </a:rPr>
              <a:t>In the absence of a change in </a:t>
            </a:r>
            <a:r>
              <a:rPr lang="en-US" sz="2000" i="1" dirty="0" smtClean="0">
                <a:latin typeface="Calibri"/>
                <a:cs typeface="Calibri"/>
              </a:rPr>
              <a:t>HR</a:t>
            </a:r>
            <a:endParaRPr lang="en-US" sz="2000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51" name="Group 99"/>
          <p:cNvGrpSpPr>
            <a:grpSpLocks/>
          </p:cNvGrpSpPr>
          <p:nvPr/>
        </p:nvGrpSpPr>
        <p:grpSpPr bwMode="auto">
          <a:xfrm>
            <a:off x="123825" y="654050"/>
            <a:ext cx="8426450" cy="6054725"/>
            <a:chOff x="78" y="288"/>
            <a:chExt cx="5308" cy="3814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96" y="288"/>
              <a:ext cx="397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Cardiac </a:t>
              </a:r>
            </a:p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Output</a:t>
              </a:r>
            </a:p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(L/min)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2567" y="3792"/>
              <a:ext cx="90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Venous Pressure</a:t>
              </a:r>
            </a:p>
            <a:p>
              <a:pPr algn="ctr"/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(mmHg) </a:t>
              </a:r>
            </a:p>
          </p:txBody>
        </p:sp>
        <p:sp>
          <p:nvSpPr>
            <p:cNvPr id="23561" name="Freeform 9"/>
            <p:cNvSpPr>
              <a:spLocks/>
            </p:cNvSpPr>
            <p:nvPr/>
          </p:nvSpPr>
          <p:spPr bwMode="auto">
            <a:xfrm>
              <a:off x="582" y="808"/>
              <a:ext cx="4804" cy="2613"/>
            </a:xfrm>
            <a:custGeom>
              <a:avLst/>
              <a:gdLst>
                <a:gd name="T0" fmla="*/ 0 w 4804"/>
                <a:gd name="T1" fmla="*/ 0 h 2613"/>
                <a:gd name="T2" fmla="*/ 0 w 4804"/>
                <a:gd name="T3" fmla="*/ 2613 h 2613"/>
                <a:gd name="T4" fmla="*/ 4804 w 4804"/>
                <a:gd name="T5" fmla="*/ 2613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4" h="2613">
                  <a:moveTo>
                    <a:pt x="0" y="0"/>
                  </a:moveTo>
                  <a:lnTo>
                    <a:pt x="0" y="2613"/>
                  </a:lnTo>
                  <a:lnTo>
                    <a:pt x="4804" y="2613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80" y="2822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480" y="2618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480" y="2414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480" y="2210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80" y="2006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480" y="1815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480" y="1611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480" y="1407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480" y="1203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684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1105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1512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1920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>
              <a:off x="2328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2723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3131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3551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>
              <a:off x="3959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690" y="3592"/>
              <a:ext cx="81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-2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1518" y="3605"/>
              <a:ext cx="41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alibri"/>
                  <a:cs typeface="Calibri"/>
                </a:rPr>
                <a:t>0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4780" y="360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8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3" name="Rectangle 31"/>
            <p:cNvSpPr>
              <a:spLocks noChangeArrowheads="1"/>
            </p:cNvSpPr>
            <p:nvPr/>
          </p:nvSpPr>
          <p:spPr bwMode="auto">
            <a:xfrm>
              <a:off x="3965" y="3605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6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4" name="Rectangle 32"/>
            <p:cNvSpPr>
              <a:spLocks noChangeArrowheads="1"/>
            </p:cNvSpPr>
            <p:nvPr/>
          </p:nvSpPr>
          <p:spPr bwMode="auto">
            <a:xfrm>
              <a:off x="3136" y="3618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4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5" name="Rectangle 33"/>
            <p:cNvSpPr>
              <a:spLocks noChangeArrowheads="1"/>
            </p:cNvSpPr>
            <p:nvPr/>
          </p:nvSpPr>
          <p:spPr bwMode="auto">
            <a:xfrm>
              <a:off x="384" y="3427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0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6" name="Rectangle 34"/>
            <p:cNvSpPr>
              <a:spLocks noChangeArrowheads="1"/>
            </p:cNvSpPr>
            <p:nvPr/>
          </p:nvSpPr>
          <p:spPr bwMode="auto">
            <a:xfrm>
              <a:off x="384" y="3019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7" name="Rectangle 35"/>
            <p:cNvSpPr>
              <a:spLocks noChangeArrowheads="1"/>
            </p:cNvSpPr>
            <p:nvPr/>
          </p:nvSpPr>
          <p:spPr bwMode="auto">
            <a:xfrm>
              <a:off x="384" y="2624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4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88" name="Rectangle 36"/>
            <p:cNvSpPr>
              <a:spLocks noChangeArrowheads="1"/>
            </p:cNvSpPr>
            <p:nvPr/>
          </p:nvSpPr>
          <p:spPr bwMode="auto">
            <a:xfrm>
              <a:off x="346" y="2216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6</a:t>
              </a:r>
              <a:endParaRPr lang="en-US" sz="1200">
                <a:latin typeface="Calibri"/>
                <a:cs typeface="Calibri"/>
              </a:endParaRPr>
            </a:p>
          </p:txBody>
        </p:sp>
        <p:sp>
          <p:nvSpPr>
            <p:cNvPr id="23589" name="Rectangle 37"/>
            <p:cNvSpPr>
              <a:spLocks noChangeArrowheads="1"/>
            </p:cNvSpPr>
            <p:nvPr/>
          </p:nvSpPr>
          <p:spPr bwMode="auto">
            <a:xfrm>
              <a:off x="288" y="1776"/>
              <a:ext cx="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>
                  <a:solidFill>
                    <a:srgbClr val="000000"/>
                  </a:solidFill>
                  <a:latin typeface="Calibri"/>
                  <a:cs typeface="Calibri"/>
                </a:rPr>
                <a:t>12</a:t>
              </a:r>
              <a:endParaRPr lang="en-US" sz="1000">
                <a:latin typeface="Calibri"/>
                <a:cs typeface="Calibri"/>
              </a:endParaRPr>
            </a:p>
          </p:txBody>
        </p:sp>
        <p:sp>
          <p:nvSpPr>
            <p:cNvPr id="23590" name="Rectangle 38"/>
            <p:cNvSpPr>
              <a:spLocks noChangeArrowheads="1"/>
            </p:cNvSpPr>
            <p:nvPr/>
          </p:nvSpPr>
          <p:spPr bwMode="auto">
            <a:xfrm>
              <a:off x="282" y="1413"/>
              <a:ext cx="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10</a:t>
              </a:r>
              <a:endParaRPr lang="en-US" sz="1200">
                <a:latin typeface="Calibri"/>
                <a:cs typeface="Calibri"/>
              </a:endParaRPr>
            </a:p>
          </p:txBody>
        </p:sp>
        <p:sp>
          <p:nvSpPr>
            <p:cNvPr id="23591" name="Line 39"/>
            <p:cNvSpPr>
              <a:spLocks noChangeShapeType="1"/>
            </p:cNvSpPr>
            <p:nvPr/>
          </p:nvSpPr>
          <p:spPr bwMode="auto">
            <a:xfrm>
              <a:off x="4366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2" name="Rectangle 40"/>
            <p:cNvSpPr>
              <a:spLocks noChangeArrowheads="1"/>
            </p:cNvSpPr>
            <p:nvPr/>
          </p:nvSpPr>
          <p:spPr bwMode="auto">
            <a:xfrm>
              <a:off x="2334" y="3618"/>
              <a:ext cx="49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>
              <a:off x="4774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4" name="Rectangle 42"/>
            <p:cNvSpPr>
              <a:spLocks noChangeArrowheads="1"/>
            </p:cNvSpPr>
            <p:nvPr/>
          </p:nvSpPr>
          <p:spPr bwMode="auto">
            <a:xfrm>
              <a:off x="78" y="3580"/>
              <a:ext cx="15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Calibri"/>
                  <a:cs typeface="Calibri"/>
                </a:rPr>
                <a:t>knp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570" y="1395"/>
              <a:ext cx="101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>
              <a:off x="799" y="1395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>
              <a:off x="1028" y="1395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8" name="Line 46"/>
            <p:cNvSpPr>
              <a:spLocks noChangeShapeType="1"/>
            </p:cNvSpPr>
            <p:nvPr/>
          </p:nvSpPr>
          <p:spPr bwMode="auto">
            <a:xfrm>
              <a:off x="1181" y="1395"/>
              <a:ext cx="102" cy="6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599" name="Line 47"/>
            <p:cNvSpPr>
              <a:spLocks noChangeShapeType="1"/>
            </p:cNvSpPr>
            <p:nvPr/>
          </p:nvSpPr>
          <p:spPr bwMode="auto">
            <a:xfrm>
              <a:off x="1372" y="1522"/>
              <a:ext cx="102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0" name="Line 48"/>
            <p:cNvSpPr>
              <a:spLocks noChangeShapeType="1"/>
            </p:cNvSpPr>
            <p:nvPr/>
          </p:nvSpPr>
          <p:spPr bwMode="auto">
            <a:xfrm>
              <a:off x="1563" y="1637"/>
              <a:ext cx="102" cy="6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1" name="Line 49"/>
            <p:cNvSpPr>
              <a:spLocks noChangeShapeType="1"/>
            </p:cNvSpPr>
            <p:nvPr/>
          </p:nvSpPr>
          <p:spPr bwMode="auto">
            <a:xfrm>
              <a:off x="1767" y="1764"/>
              <a:ext cx="89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2" name="Line 50"/>
            <p:cNvSpPr>
              <a:spLocks noChangeShapeType="1"/>
            </p:cNvSpPr>
            <p:nvPr/>
          </p:nvSpPr>
          <p:spPr bwMode="auto">
            <a:xfrm>
              <a:off x="1958" y="1892"/>
              <a:ext cx="90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3" name="Line 51"/>
            <p:cNvSpPr>
              <a:spLocks noChangeShapeType="1"/>
            </p:cNvSpPr>
            <p:nvPr/>
          </p:nvSpPr>
          <p:spPr bwMode="auto">
            <a:xfrm>
              <a:off x="2149" y="2006"/>
              <a:ext cx="102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4" name="Line 52"/>
            <p:cNvSpPr>
              <a:spLocks noChangeShapeType="1"/>
            </p:cNvSpPr>
            <p:nvPr/>
          </p:nvSpPr>
          <p:spPr bwMode="auto">
            <a:xfrm>
              <a:off x="2341" y="2134"/>
              <a:ext cx="102" cy="6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5" name="Line 53"/>
            <p:cNvSpPr>
              <a:spLocks noChangeShapeType="1"/>
            </p:cNvSpPr>
            <p:nvPr/>
          </p:nvSpPr>
          <p:spPr bwMode="auto">
            <a:xfrm>
              <a:off x="2532" y="2248"/>
              <a:ext cx="102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>
              <a:off x="2736" y="2376"/>
              <a:ext cx="89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>
              <a:off x="2927" y="2503"/>
              <a:ext cx="89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>
              <a:off x="3118" y="2618"/>
              <a:ext cx="102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3309" y="2745"/>
              <a:ext cx="102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>
              <a:off x="3500" y="2873"/>
              <a:ext cx="102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>
              <a:off x="3704" y="2988"/>
              <a:ext cx="89" cy="63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2" name="Line 60"/>
            <p:cNvSpPr>
              <a:spLocks noChangeShapeType="1"/>
            </p:cNvSpPr>
            <p:nvPr/>
          </p:nvSpPr>
          <p:spPr bwMode="auto">
            <a:xfrm>
              <a:off x="3895" y="3115"/>
              <a:ext cx="89" cy="6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3" name="Line 61"/>
            <p:cNvSpPr>
              <a:spLocks noChangeShapeType="1"/>
            </p:cNvSpPr>
            <p:nvPr/>
          </p:nvSpPr>
          <p:spPr bwMode="auto">
            <a:xfrm>
              <a:off x="4086" y="3242"/>
              <a:ext cx="102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4" name="Line 62"/>
            <p:cNvSpPr>
              <a:spLocks noChangeShapeType="1"/>
            </p:cNvSpPr>
            <p:nvPr/>
          </p:nvSpPr>
          <p:spPr bwMode="auto">
            <a:xfrm>
              <a:off x="4277" y="3357"/>
              <a:ext cx="77" cy="5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5" name="Freeform 63"/>
            <p:cNvSpPr>
              <a:spLocks/>
            </p:cNvSpPr>
            <p:nvPr/>
          </p:nvSpPr>
          <p:spPr bwMode="auto">
            <a:xfrm>
              <a:off x="582" y="1522"/>
              <a:ext cx="3886" cy="1899"/>
            </a:xfrm>
            <a:custGeom>
              <a:avLst/>
              <a:gdLst>
                <a:gd name="T0" fmla="*/ 0 w 3886"/>
                <a:gd name="T1" fmla="*/ 1899 h 1899"/>
                <a:gd name="T2" fmla="*/ 0 w 3886"/>
                <a:gd name="T3" fmla="*/ 1899 h 1899"/>
                <a:gd name="T4" fmla="*/ 0 w 3886"/>
                <a:gd name="T5" fmla="*/ 1899 h 1899"/>
                <a:gd name="T6" fmla="*/ 268 w 3886"/>
                <a:gd name="T7" fmla="*/ 1733 h 1899"/>
                <a:gd name="T8" fmla="*/ 688 w 3886"/>
                <a:gd name="T9" fmla="*/ 1542 h 1899"/>
                <a:gd name="T10" fmla="*/ 1172 w 3886"/>
                <a:gd name="T11" fmla="*/ 1211 h 1899"/>
                <a:gd name="T12" fmla="*/ 1262 w 3886"/>
                <a:gd name="T13" fmla="*/ 1147 h 1899"/>
                <a:gd name="T14" fmla="*/ 1262 w 3886"/>
                <a:gd name="T15" fmla="*/ 1147 h 1899"/>
                <a:gd name="T16" fmla="*/ 1262 w 3886"/>
                <a:gd name="T17" fmla="*/ 1147 h 1899"/>
                <a:gd name="T18" fmla="*/ 1364 w 3886"/>
                <a:gd name="T19" fmla="*/ 1070 h 1899"/>
                <a:gd name="T20" fmla="*/ 1364 w 3886"/>
                <a:gd name="T21" fmla="*/ 1070 h 1899"/>
                <a:gd name="T22" fmla="*/ 1453 w 3886"/>
                <a:gd name="T23" fmla="*/ 994 h 1899"/>
                <a:gd name="T24" fmla="*/ 1453 w 3886"/>
                <a:gd name="T25" fmla="*/ 994 h 1899"/>
                <a:gd name="T26" fmla="*/ 1453 w 3886"/>
                <a:gd name="T27" fmla="*/ 994 h 1899"/>
                <a:gd name="T28" fmla="*/ 1529 w 3886"/>
                <a:gd name="T29" fmla="*/ 918 h 1899"/>
                <a:gd name="T30" fmla="*/ 1606 w 3886"/>
                <a:gd name="T31" fmla="*/ 854 h 1899"/>
                <a:gd name="T32" fmla="*/ 1606 w 3886"/>
                <a:gd name="T33" fmla="*/ 854 h 1899"/>
                <a:gd name="T34" fmla="*/ 1606 w 3886"/>
                <a:gd name="T35" fmla="*/ 854 h 1899"/>
                <a:gd name="T36" fmla="*/ 1682 w 3886"/>
                <a:gd name="T37" fmla="*/ 777 h 1899"/>
                <a:gd name="T38" fmla="*/ 1682 w 3886"/>
                <a:gd name="T39" fmla="*/ 777 h 1899"/>
                <a:gd name="T40" fmla="*/ 1771 w 3886"/>
                <a:gd name="T41" fmla="*/ 701 h 1899"/>
                <a:gd name="T42" fmla="*/ 1771 w 3886"/>
                <a:gd name="T43" fmla="*/ 701 h 1899"/>
                <a:gd name="T44" fmla="*/ 1771 w 3886"/>
                <a:gd name="T45" fmla="*/ 701 h 1899"/>
                <a:gd name="T46" fmla="*/ 1861 w 3886"/>
                <a:gd name="T47" fmla="*/ 624 h 1899"/>
                <a:gd name="T48" fmla="*/ 1911 w 3886"/>
                <a:gd name="T49" fmla="*/ 535 h 1899"/>
                <a:gd name="T50" fmla="*/ 1911 w 3886"/>
                <a:gd name="T51" fmla="*/ 535 h 1899"/>
                <a:gd name="T52" fmla="*/ 1950 w 3886"/>
                <a:gd name="T53" fmla="*/ 446 h 1899"/>
                <a:gd name="T54" fmla="*/ 1988 w 3886"/>
                <a:gd name="T55" fmla="*/ 421 h 1899"/>
                <a:gd name="T56" fmla="*/ 1988 w 3886"/>
                <a:gd name="T57" fmla="*/ 421 h 1899"/>
                <a:gd name="T58" fmla="*/ 1988 w 3886"/>
                <a:gd name="T59" fmla="*/ 421 h 1899"/>
                <a:gd name="T60" fmla="*/ 2039 w 3886"/>
                <a:gd name="T61" fmla="*/ 370 h 1899"/>
                <a:gd name="T62" fmla="*/ 2039 w 3886"/>
                <a:gd name="T63" fmla="*/ 370 h 1899"/>
                <a:gd name="T64" fmla="*/ 2103 w 3886"/>
                <a:gd name="T65" fmla="*/ 319 h 1899"/>
                <a:gd name="T66" fmla="*/ 2103 w 3886"/>
                <a:gd name="T67" fmla="*/ 319 h 1899"/>
                <a:gd name="T68" fmla="*/ 2103 w 3886"/>
                <a:gd name="T69" fmla="*/ 319 h 1899"/>
                <a:gd name="T70" fmla="*/ 2141 w 3886"/>
                <a:gd name="T71" fmla="*/ 268 h 1899"/>
                <a:gd name="T72" fmla="*/ 2192 w 3886"/>
                <a:gd name="T73" fmla="*/ 242 h 1899"/>
                <a:gd name="T74" fmla="*/ 2192 w 3886"/>
                <a:gd name="T75" fmla="*/ 242 h 1899"/>
                <a:gd name="T76" fmla="*/ 2192 w 3886"/>
                <a:gd name="T77" fmla="*/ 242 h 1899"/>
                <a:gd name="T78" fmla="*/ 2230 w 3886"/>
                <a:gd name="T79" fmla="*/ 229 h 1899"/>
                <a:gd name="T80" fmla="*/ 2230 w 3886"/>
                <a:gd name="T81" fmla="*/ 229 h 1899"/>
                <a:gd name="T82" fmla="*/ 2281 w 3886"/>
                <a:gd name="T83" fmla="*/ 191 h 1899"/>
                <a:gd name="T84" fmla="*/ 2281 w 3886"/>
                <a:gd name="T85" fmla="*/ 191 h 1899"/>
                <a:gd name="T86" fmla="*/ 2281 w 3886"/>
                <a:gd name="T87" fmla="*/ 191 h 1899"/>
                <a:gd name="T88" fmla="*/ 2319 w 3886"/>
                <a:gd name="T89" fmla="*/ 166 h 1899"/>
                <a:gd name="T90" fmla="*/ 2447 w 3886"/>
                <a:gd name="T91" fmla="*/ 127 h 1899"/>
                <a:gd name="T92" fmla="*/ 2447 w 3886"/>
                <a:gd name="T93" fmla="*/ 127 h 1899"/>
                <a:gd name="T94" fmla="*/ 2447 w 3886"/>
                <a:gd name="T95" fmla="*/ 127 h 1899"/>
                <a:gd name="T96" fmla="*/ 2587 w 3886"/>
                <a:gd name="T97" fmla="*/ 89 h 1899"/>
                <a:gd name="T98" fmla="*/ 2587 w 3886"/>
                <a:gd name="T99" fmla="*/ 89 h 1899"/>
                <a:gd name="T100" fmla="*/ 2727 w 3886"/>
                <a:gd name="T101" fmla="*/ 64 h 1899"/>
                <a:gd name="T102" fmla="*/ 2727 w 3886"/>
                <a:gd name="T103" fmla="*/ 64 h 1899"/>
                <a:gd name="T104" fmla="*/ 2727 w 3886"/>
                <a:gd name="T105" fmla="*/ 64 h 1899"/>
                <a:gd name="T106" fmla="*/ 2842 w 3886"/>
                <a:gd name="T107" fmla="*/ 25 h 1899"/>
                <a:gd name="T108" fmla="*/ 3173 w 3886"/>
                <a:gd name="T109" fmla="*/ 25 h 1899"/>
                <a:gd name="T110" fmla="*/ 3173 w 3886"/>
                <a:gd name="T111" fmla="*/ 25 h 1899"/>
                <a:gd name="T112" fmla="*/ 3504 w 3886"/>
                <a:gd name="T113" fmla="*/ 25 h 1899"/>
                <a:gd name="T114" fmla="*/ 3886 w 3886"/>
                <a:gd name="T115" fmla="*/ 0 h 1899"/>
                <a:gd name="T116" fmla="*/ 3886 w 3886"/>
                <a:gd name="T117" fmla="*/ 0 h 1899"/>
                <a:gd name="T118" fmla="*/ 3886 w 3886"/>
                <a:gd name="T119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86" h="1899">
                  <a:moveTo>
                    <a:pt x="0" y="1899"/>
                  </a:moveTo>
                  <a:lnTo>
                    <a:pt x="0" y="1899"/>
                  </a:lnTo>
                  <a:lnTo>
                    <a:pt x="0" y="1899"/>
                  </a:lnTo>
                  <a:lnTo>
                    <a:pt x="268" y="1733"/>
                  </a:lnTo>
                  <a:lnTo>
                    <a:pt x="688" y="1542"/>
                  </a:lnTo>
                  <a:lnTo>
                    <a:pt x="1172" y="1211"/>
                  </a:lnTo>
                  <a:lnTo>
                    <a:pt x="1262" y="1147"/>
                  </a:lnTo>
                  <a:lnTo>
                    <a:pt x="1262" y="1147"/>
                  </a:lnTo>
                  <a:lnTo>
                    <a:pt x="1262" y="1147"/>
                  </a:lnTo>
                  <a:lnTo>
                    <a:pt x="1364" y="1070"/>
                  </a:lnTo>
                  <a:lnTo>
                    <a:pt x="1364" y="1070"/>
                  </a:lnTo>
                  <a:lnTo>
                    <a:pt x="1453" y="994"/>
                  </a:lnTo>
                  <a:lnTo>
                    <a:pt x="1453" y="994"/>
                  </a:lnTo>
                  <a:lnTo>
                    <a:pt x="1453" y="994"/>
                  </a:lnTo>
                  <a:lnTo>
                    <a:pt x="1529" y="918"/>
                  </a:lnTo>
                  <a:lnTo>
                    <a:pt x="1606" y="854"/>
                  </a:lnTo>
                  <a:lnTo>
                    <a:pt x="1606" y="854"/>
                  </a:lnTo>
                  <a:lnTo>
                    <a:pt x="1606" y="854"/>
                  </a:lnTo>
                  <a:lnTo>
                    <a:pt x="1682" y="777"/>
                  </a:lnTo>
                  <a:lnTo>
                    <a:pt x="1682" y="777"/>
                  </a:lnTo>
                  <a:lnTo>
                    <a:pt x="1771" y="701"/>
                  </a:lnTo>
                  <a:lnTo>
                    <a:pt x="1771" y="701"/>
                  </a:lnTo>
                  <a:lnTo>
                    <a:pt x="1771" y="701"/>
                  </a:lnTo>
                  <a:lnTo>
                    <a:pt x="1861" y="624"/>
                  </a:lnTo>
                  <a:lnTo>
                    <a:pt x="1911" y="535"/>
                  </a:lnTo>
                  <a:lnTo>
                    <a:pt x="1911" y="535"/>
                  </a:lnTo>
                  <a:lnTo>
                    <a:pt x="1950" y="446"/>
                  </a:lnTo>
                  <a:lnTo>
                    <a:pt x="1988" y="421"/>
                  </a:lnTo>
                  <a:lnTo>
                    <a:pt x="1988" y="421"/>
                  </a:lnTo>
                  <a:lnTo>
                    <a:pt x="1988" y="421"/>
                  </a:lnTo>
                  <a:lnTo>
                    <a:pt x="2039" y="370"/>
                  </a:lnTo>
                  <a:lnTo>
                    <a:pt x="2039" y="370"/>
                  </a:lnTo>
                  <a:lnTo>
                    <a:pt x="2103" y="319"/>
                  </a:lnTo>
                  <a:lnTo>
                    <a:pt x="2103" y="319"/>
                  </a:lnTo>
                  <a:lnTo>
                    <a:pt x="2103" y="319"/>
                  </a:lnTo>
                  <a:lnTo>
                    <a:pt x="2141" y="268"/>
                  </a:lnTo>
                  <a:lnTo>
                    <a:pt x="2192" y="242"/>
                  </a:lnTo>
                  <a:lnTo>
                    <a:pt x="2192" y="242"/>
                  </a:lnTo>
                  <a:lnTo>
                    <a:pt x="2192" y="242"/>
                  </a:lnTo>
                  <a:lnTo>
                    <a:pt x="2230" y="229"/>
                  </a:lnTo>
                  <a:lnTo>
                    <a:pt x="2230" y="229"/>
                  </a:lnTo>
                  <a:lnTo>
                    <a:pt x="2281" y="191"/>
                  </a:lnTo>
                  <a:lnTo>
                    <a:pt x="2281" y="191"/>
                  </a:lnTo>
                  <a:lnTo>
                    <a:pt x="2281" y="191"/>
                  </a:lnTo>
                  <a:lnTo>
                    <a:pt x="2319" y="166"/>
                  </a:lnTo>
                  <a:lnTo>
                    <a:pt x="2447" y="127"/>
                  </a:lnTo>
                  <a:lnTo>
                    <a:pt x="2447" y="127"/>
                  </a:lnTo>
                  <a:lnTo>
                    <a:pt x="2447" y="127"/>
                  </a:lnTo>
                  <a:lnTo>
                    <a:pt x="2587" y="89"/>
                  </a:lnTo>
                  <a:lnTo>
                    <a:pt x="2587" y="89"/>
                  </a:lnTo>
                  <a:lnTo>
                    <a:pt x="2727" y="64"/>
                  </a:lnTo>
                  <a:lnTo>
                    <a:pt x="2727" y="64"/>
                  </a:lnTo>
                  <a:lnTo>
                    <a:pt x="2727" y="64"/>
                  </a:lnTo>
                  <a:lnTo>
                    <a:pt x="2842" y="25"/>
                  </a:lnTo>
                  <a:lnTo>
                    <a:pt x="3173" y="25"/>
                  </a:lnTo>
                  <a:lnTo>
                    <a:pt x="3173" y="25"/>
                  </a:lnTo>
                  <a:lnTo>
                    <a:pt x="3504" y="25"/>
                  </a:lnTo>
                  <a:lnTo>
                    <a:pt x="3886" y="0"/>
                  </a:lnTo>
                  <a:lnTo>
                    <a:pt x="3886" y="0"/>
                  </a:lnTo>
                  <a:lnTo>
                    <a:pt x="3886" y="0"/>
                  </a:lnTo>
                </a:path>
              </a:pathLst>
            </a:custGeom>
            <a:noFill/>
            <a:ln w="396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6" name="Freeform 64"/>
            <p:cNvSpPr>
              <a:spLocks/>
            </p:cNvSpPr>
            <p:nvPr/>
          </p:nvSpPr>
          <p:spPr bwMode="auto">
            <a:xfrm>
              <a:off x="570" y="1509"/>
              <a:ext cx="3886" cy="1899"/>
            </a:xfrm>
            <a:custGeom>
              <a:avLst/>
              <a:gdLst>
                <a:gd name="T0" fmla="*/ 0 w 3886"/>
                <a:gd name="T1" fmla="*/ 1899 h 1899"/>
                <a:gd name="T2" fmla="*/ 38 w 3886"/>
                <a:gd name="T3" fmla="*/ 1886 h 1899"/>
                <a:gd name="T4" fmla="*/ 76 w 3886"/>
                <a:gd name="T5" fmla="*/ 1861 h 1899"/>
                <a:gd name="T6" fmla="*/ 140 w 3886"/>
                <a:gd name="T7" fmla="*/ 1823 h 1899"/>
                <a:gd name="T8" fmla="*/ 484 w 3886"/>
                <a:gd name="T9" fmla="*/ 1644 h 1899"/>
                <a:gd name="T10" fmla="*/ 688 w 3886"/>
                <a:gd name="T11" fmla="*/ 1517 h 1899"/>
                <a:gd name="T12" fmla="*/ 930 w 3886"/>
                <a:gd name="T13" fmla="*/ 1377 h 1899"/>
                <a:gd name="T14" fmla="*/ 1121 w 3886"/>
                <a:gd name="T15" fmla="*/ 1236 h 1899"/>
                <a:gd name="T16" fmla="*/ 1184 w 3886"/>
                <a:gd name="T17" fmla="*/ 1198 h 1899"/>
                <a:gd name="T18" fmla="*/ 1223 w 3886"/>
                <a:gd name="T19" fmla="*/ 1185 h 1899"/>
                <a:gd name="T20" fmla="*/ 1261 w 3886"/>
                <a:gd name="T21" fmla="*/ 1147 h 1899"/>
                <a:gd name="T22" fmla="*/ 1363 w 3886"/>
                <a:gd name="T23" fmla="*/ 1071 h 1899"/>
                <a:gd name="T24" fmla="*/ 1452 w 3886"/>
                <a:gd name="T25" fmla="*/ 994 h 1899"/>
                <a:gd name="T26" fmla="*/ 1490 w 3886"/>
                <a:gd name="T27" fmla="*/ 956 h 1899"/>
                <a:gd name="T28" fmla="*/ 1567 w 3886"/>
                <a:gd name="T29" fmla="*/ 892 h 1899"/>
                <a:gd name="T30" fmla="*/ 1605 w 3886"/>
                <a:gd name="T31" fmla="*/ 854 h 1899"/>
                <a:gd name="T32" fmla="*/ 1681 w 3886"/>
                <a:gd name="T33" fmla="*/ 778 h 1899"/>
                <a:gd name="T34" fmla="*/ 1771 w 3886"/>
                <a:gd name="T35" fmla="*/ 701 h 1899"/>
                <a:gd name="T36" fmla="*/ 1822 w 3886"/>
                <a:gd name="T37" fmla="*/ 663 h 1899"/>
                <a:gd name="T38" fmla="*/ 1885 w 3886"/>
                <a:gd name="T39" fmla="*/ 586 h 1899"/>
                <a:gd name="T40" fmla="*/ 1911 w 3886"/>
                <a:gd name="T41" fmla="*/ 535 h 1899"/>
                <a:gd name="T42" fmla="*/ 1936 w 3886"/>
                <a:gd name="T43" fmla="*/ 497 h 1899"/>
                <a:gd name="T44" fmla="*/ 1974 w 3886"/>
                <a:gd name="T45" fmla="*/ 434 h 1899"/>
                <a:gd name="T46" fmla="*/ 1987 w 3886"/>
                <a:gd name="T47" fmla="*/ 421 h 1899"/>
                <a:gd name="T48" fmla="*/ 2038 w 3886"/>
                <a:gd name="T49" fmla="*/ 370 h 1899"/>
                <a:gd name="T50" fmla="*/ 2102 w 3886"/>
                <a:gd name="T51" fmla="*/ 319 h 1899"/>
                <a:gd name="T52" fmla="*/ 2127 w 3886"/>
                <a:gd name="T53" fmla="*/ 293 h 1899"/>
                <a:gd name="T54" fmla="*/ 2166 w 3886"/>
                <a:gd name="T55" fmla="*/ 255 h 1899"/>
                <a:gd name="T56" fmla="*/ 2191 w 3886"/>
                <a:gd name="T57" fmla="*/ 242 h 1899"/>
                <a:gd name="T58" fmla="*/ 2229 w 3886"/>
                <a:gd name="T59" fmla="*/ 230 h 1899"/>
                <a:gd name="T60" fmla="*/ 2280 w 3886"/>
                <a:gd name="T61" fmla="*/ 191 h 1899"/>
                <a:gd name="T62" fmla="*/ 2306 w 3886"/>
                <a:gd name="T63" fmla="*/ 179 h 1899"/>
                <a:gd name="T64" fmla="*/ 2382 w 3886"/>
                <a:gd name="T65" fmla="*/ 153 h 1899"/>
                <a:gd name="T66" fmla="*/ 2446 w 3886"/>
                <a:gd name="T67" fmla="*/ 128 h 1899"/>
                <a:gd name="T68" fmla="*/ 2586 w 3886"/>
                <a:gd name="T69" fmla="*/ 89 h 1899"/>
                <a:gd name="T70" fmla="*/ 2726 w 3886"/>
                <a:gd name="T71" fmla="*/ 64 h 1899"/>
                <a:gd name="T72" fmla="*/ 2739 w 3886"/>
                <a:gd name="T73" fmla="*/ 64 h 1899"/>
                <a:gd name="T74" fmla="*/ 2790 w 3886"/>
                <a:gd name="T75" fmla="*/ 51 h 1899"/>
                <a:gd name="T76" fmla="*/ 2866 w 3886"/>
                <a:gd name="T77" fmla="*/ 26 h 1899"/>
                <a:gd name="T78" fmla="*/ 3006 w 3886"/>
                <a:gd name="T79" fmla="*/ 26 h 1899"/>
                <a:gd name="T80" fmla="*/ 3134 w 3886"/>
                <a:gd name="T81" fmla="*/ 26 h 1899"/>
                <a:gd name="T82" fmla="*/ 3172 w 3886"/>
                <a:gd name="T83" fmla="*/ 26 h 1899"/>
                <a:gd name="T84" fmla="*/ 3210 w 3886"/>
                <a:gd name="T85" fmla="*/ 26 h 1899"/>
                <a:gd name="T86" fmla="*/ 3338 w 3886"/>
                <a:gd name="T87" fmla="*/ 26 h 1899"/>
                <a:gd name="T88" fmla="*/ 3695 w 3886"/>
                <a:gd name="T89" fmla="*/ 13 h 1899"/>
                <a:gd name="T90" fmla="*/ 3835 w 3886"/>
                <a:gd name="T91" fmla="*/ 0 h 1899"/>
                <a:gd name="T92" fmla="*/ 3873 w 3886"/>
                <a:gd name="T93" fmla="*/ 0 h 1899"/>
                <a:gd name="T94" fmla="*/ 3886 w 3886"/>
                <a:gd name="T95" fmla="*/ 0 h 1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86" h="1899">
                  <a:moveTo>
                    <a:pt x="0" y="1899"/>
                  </a:moveTo>
                  <a:lnTo>
                    <a:pt x="38" y="1886"/>
                  </a:lnTo>
                  <a:lnTo>
                    <a:pt x="76" y="1861"/>
                  </a:lnTo>
                  <a:lnTo>
                    <a:pt x="140" y="1823"/>
                  </a:lnTo>
                  <a:lnTo>
                    <a:pt x="484" y="1644"/>
                  </a:lnTo>
                  <a:lnTo>
                    <a:pt x="688" y="1517"/>
                  </a:lnTo>
                  <a:lnTo>
                    <a:pt x="930" y="1377"/>
                  </a:lnTo>
                  <a:lnTo>
                    <a:pt x="1121" y="1236"/>
                  </a:lnTo>
                  <a:lnTo>
                    <a:pt x="1184" y="1198"/>
                  </a:lnTo>
                  <a:lnTo>
                    <a:pt x="1223" y="1185"/>
                  </a:lnTo>
                  <a:lnTo>
                    <a:pt x="1261" y="1147"/>
                  </a:lnTo>
                  <a:lnTo>
                    <a:pt x="1363" y="1071"/>
                  </a:lnTo>
                  <a:lnTo>
                    <a:pt x="1452" y="994"/>
                  </a:lnTo>
                  <a:lnTo>
                    <a:pt x="1490" y="956"/>
                  </a:lnTo>
                  <a:lnTo>
                    <a:pt x="1567" y="892"/>
                  </a:lnTo>
                  <a:lnTo>
                    <a:pt x="1605" y="854"/>
                  </a:lnTo>
                  <a:lnTo>
                    <a:pt x="1681" y="778"/>
                  </a:lnTo>
                  <a:lnTo>
                    <a:pt x="1771" y="701"/>
                  </a:lnTo>
                  <a:lnTo>
                    <a:pt x="1822" y="663"/>
                  </a:lnTo>
                  <a:lnTo>
                    <a:pt x="1885" y="586"/>
                  </a:lnTo>
                  <a:lnTo>
                    <a:pt x="1911" y="535"/>
                  </a:lnTo>
                  <a:lnTo>
                    <a:pt x="1936" y="497"/>
                  </a:lnTo>
                  <a:lnTo>
                    <a:pt x="1974" y="434"/>
                  </a:lnTo>
                  <a:lnTo>
                    <a:pt x="1987" y="421"/>
                  </a:lnTo>
                  <a:lnTo>
                    <a:pt x="2038" y="370"/>
                  </a:lnTo>
                  <a:lnTo>
                    <a:pt x="2102" y="319"/>
                  </a:lnTo>
                  <a:lnTo>
                    <a:pt x="2127" y="293"/>
                  </a:lnTo>
                  <a:lnTo>
                    <a:pt x="2166" y="255"/>
                  </a:lnTo>
                  <a:lnTo>
                    <a:pt x="2191" y="242"/>
                  </a:lnTo>
                  <a:lnTo>
                    <a:pt x="2229" y="230"/>
                  </a:lnTo>
                  <a:lnTo>
                    <a:pt x="2280" y="191"/>
                  </a:lnTo>
                  <a:lnTo>
                    <a:pt x="2306" y="179"/>
                  </a:lnTo>
                  <a:lnTo>
                    <a:pt x="2382" y="153"/>
                  </a:lnTo>
                  <a:lnTo>
                    <a:pt x="2446" y="128"/>
                  </a:lnTo>
                  <a:lnTo>
                    <a:pt x="2586" y="89"/>
                  </a:lnTo>
                  <a:lnTo>
                    <a:pt x="2726" y="64"/>
                  </a:lnTo>
                  <a:lnTo>
                    <a:pt x="2739" y="64"/>
                  </a:lnTo>
                  <a:lnTo>
                    <a:pt x="2790" y="51"/>
                  </a:lnTo>
                  <a:lnTo>
                    <a:pt x="2866" y="26"/>
                  </a:lnTo>
                  <a:lnTo>
                    <a:pt x="3006" y="26"/>
                  </a:lnTo>
                  <a:lnTo>
                    <a:pt x="3134" y="26"/>
                  </a:lnTo>
                  <a:lnTo>
                    <a:pt x="3172" y="26"/>
                  </a:lnTo>
                  <a:lnTo>
                    <a:pt x="3210" y="26"/>
                  </a:lnTo>
                  <a:lnTo>
                    <a:pt x="3338" y="26"/>
                  </a:lnTo>
                  <a:lnTo>
                    <a:pt x="3695" y="13"/>
                  </a:lnTo>
                  <a:lnTo>
                    <a:pt x="3835" y="0"/>
                  </a:lnTo>
                  <a:lnTo>
                    <a:pt x="3873" y="0"/>
                  </a:lnTo>
                  <a:lnTo>
                    <a:pt x="3886" y="0"/>
                  </a:lnTo>
                </a:path>
              </a:pathLst>
            </a:custGeom>
            <a:noFill/>
            <a:ln w="396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7" name="Line 65"/>
            <p:cNvSpPr>
              <a:spLocks noChangeShapeType="1"/>
            </p:cNvSpPr>
            <p:nvPr/>
          </p:nvSpPr>
          <p:spPr bwMode="auto">
            <a:xfrm>
              <a:off x="480" y="3013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8" name="Line 66"/>
            <p:cNvSpPr>
              <a:spLocks noChangeShapeType="1"/>
            </p:cNvSpPr>
            <p:nvPr/>
          </p:nvSpPr>
          <p:spPr bwMode="auto">
            <a:xfrm>
              <a:off x="480" y="3217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19" name="Line 67"/>
            <p:cNvSpPr>
              <a:spLocks noChangeShapeType="1"/>
            </p:cNvSpPr>
            <p:nvPr/>
          </p:nvSpPr>
          <p:spPr bwMode="auto">
            <a:xfrm>
              <a:off x="480" y="3421"/>
              <a:ext cx="102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0" name="Oval 68"/>
            <p:cNvSpPr>
              <a:spLocks noChangeArrowheads="1"/>
            </p:cNvSpPr>
            <p:nvPr/>
          </p:nvSpPr>
          <p:spPr bwMode="auto">
            <a:xfrm>
              <a:off x="2352" y="2102"/>
              <a:ext cx="128" cy="115"/>
            </a:xfrm>
            <a:prstGeom prst="ellipse">
              <a:avLst/>
            </a:prstGeom>
            <a:solidFill>
              <a:srgbClr val="CC1956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1" name="Freeform 69"/>
            <p:cNvSpPr>
              <a:spLocks/>
            </p:cNvSpPr>
            <p:nvPr/>
          </p:nvSpPr>
          <p:spPr bwMode="auto">
            <a:xfrm>
              <a:off x="582" y="987"/>
              <a:ext cx="4498" cy="2408"/>
            </a:xfrm>
            <a:custGeom>
              <a:avLst/>
              <a:gdLst>
                <a:gd name="T0" fmla="*/ 0 w 4498"/>
                <a:gd name="T1" fmla="*/ 0 h 2408"/>
                <a:gd name="T2" fmla="*/ 0 w 4498"/>
                <a:gd name="T3" fmla="*/ 0 h 2408"/>
                <a:gd name="T4" fmla="*/ 612 w 4498"/>
                <a:gd name="T5" fmla="*/ 0 h 2408"/>
                <a:gd name="T6" fmla="*/ 612 w 4498"/>
                <a:gd name="T7" fmla="*/ 0 h 2408"/>
                <a:gd name="T8" fmla="*/ 4498 w 4498"/>
                <a:gd name="T9" fmla="*/ 2408 h 2408"/>
                <a:gd name="T10" fmla="*/ 4498 w 4498"/>
                <a:gd name="T11" fmla="*/ 2408 h 2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98" h="2408">
                  <a:moveTo>
                    <a:pt x="0" y="0"/>
                  </a:moveTo>
                  <a:lnTo>
                    <a:pt x="0" y="0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4498" y="2408"/>
                  </a:lnTo>
                  <a:lnTo>
                    <a:pt x="4498" y="240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2" name="Freeform 70"/>
            <p:cNvSpPr>
              <a:spLocks/>
            </p:cNvSpPr>
            <p:nvPr/>
          </p:nvSpPr>
          <p:spPr bwMode="auto">
            <a:xfrm>
              <a:off x="570" y="974"/>
              <a:ext cx="4497" cy="2409"/>
            </a:xfrm>
            <a:custGeom>
              <a:avLst/>
              <a:gdLst>
                <a:gd name="T0" fmla="*/ 0 w 4497"/>
                <a:gd name="T1" fmla="*/ 0 h 2409"/>
                <a:gd name="T2" fmla="*/ 611 w 4497"/>
                <a:gd name="T3" fmla="*/ 0 h 2409"/>
                <a:gd name="T4" fmla="*/ 4497 w 4497"/>
                <a:gd name="T5" fmla="*/ 2409 h 2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97" h="2409">
                  <a:moveTo>
                    <a:pt x="0" y="0"/>
                  </a:moveTo>
                  <a:lnTo>
                    <a:pt x="611" y="0"/>
                  </a:lnTo>
                  <a:lnTo>
                    <a:pt x="4497" y="2409"/>
                  </a:lnTo>
                </a:path>
              </a:pathLst>
            </a:custGeom>
            <a:noFill/>
            <a:ln w="20638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3" name="Line 71"/>
            <p:cNvSpPr>
              <a:spLocks noChangeShapeType="1"/>
            </p:cNvSpPr>
            <p:nvPr/>
          </p:nvSpPr>
          <p:spPr bwMode="auto">
            <a:xfrm>
              <a:off x="5080" y="3421"/>
              <a:ext cx="1" cy="10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4" name="Rectangle 72"/>
            <p:cNvSpPr>
              <a:spLocks noChangeArrowheads="1"/>
            </p:cNvSpPr>
            <p:nvPr/>
          </p:nvSpPr>
          <p:spPr bwMode="auto">
            <a:xfrm>
              <a:off x="805" y="1528"/>
              <a:ext cx="3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/>
                  <a:cs typeface="Calibri"/>
                </a:rPr>
                <a:t>normal 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5" name="Rectangle 73"/>
            <p:cNvSpPr>
              <a:spLocks noChangeArrowheads="1"/>
            </p:cNvSpPr>
            <p:nvPr/>
          </p:nvSpPr>
          <p:spPr bwMode="auto">
            <a:xfrm>
              <a:off x="805" y="1680"/>
              <a:ext cx="392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/>
                  <a:cs typeface="Calibri"/>
                </a:rPr>
                <a:t>volume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6" name="Rectangle 74"/>
            <p:cNvSpPr>
              <a:spLocks noChangeArrowheads="1"/>
            </p:cNvSpPr>
            <p:nvPr/>
          </p:nvSpPr>
          <p:spPr bwMode="auto">
            <a:xfrm>
              <a:off x="1007" y="624"/>
              <a:ext cx="125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600">
                  <a:solidFill>
                    <a:schemeClr val="accent2"/>
                  </a:solidFill>
                  <a:latin typeface="Calibri"/>
                  <a:cs typeface="Calibri"/>
                </a:rPr>
                <a:t>increased blood volume</a:t>
              </a:r>
            </a:p>
            <a:p>
              <a:pPr algn="ctr"/>
              <a:r>
                <a:rPr lang="en-US" sz="1600">
                  <a:solidFill>
                    <a:schemeClr val="accent2"/>
                  </a:solidFill>
                  <a:latin typeface="Calibri"/>
                  <a:cs typeface="Calibri"/>
                </a:rPr>
                <a:t>(hypervolumia) </a:t>
              </a:r>
              <a:endParaRPr lang="en-US" sz="16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23628" name="Rectangle 76"/>
            <p:cNvSpPr>
              <a:spLocks noChangeArrowheads="1"/>
            </p:cNvSpPr>
            <p:nvPr/>
          </p:nvSpPr>
          <p:spPr bwMode="auto">
            <a:xfrm>
              <a:off x="3391" y="1286"/>
              <a:ext cx="3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/>
                  <a:cs typeface="Calibri"/>
                </a:rPr>
                <a:t>normal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29" name="Freeform 77"/>
            <p:cNvSpPr>
              <a:spLocks/>
            </p:cNvSpPr>
            <p:nvPr/>
          </p:nvSpPr>
          <p:spPr bwMode="auto">
            <a:xfrm>
              <a:off x="582" y="1955"/>
              <a:ext cx="3886" cy="1453"/>
            </a:xfrm>
            <a:custGeom>
              <a:avLst/>
              <a:gdLst>
                <a:gd name="T0" fmla="*/ 0 w 3886"/>
                <a:gd name="T1" fmla="*/ 1453 h 1453"/>
                <a:gd name="T2" fmla="*/ 0 w 3886"/>
                <a:gd name="T3" fmla="*/ 1453 h 1453"/>
                <a:gd name="T4" fmla="*/ 0 w 3886"/>
                <a:gd name="T5" fmla="*/ 1453 h 1453"/>
                <a:gd name="T6" fmla="*/ 242 w 3886"/>
                <a:gd name="T7" fmla="*/ 1389 h 1453"/>
                <a:gd name="T8" fmla="*/ 612 w 3886"/>
                <a:gd name="T9" fmla="*/ 1287 h 1453"/>
                <a:gd name="T10" fmla="*/ 956 w 3886"/>
                <a:gd name="T11" fmla="*/ 1173 h 1453"/>
                <a:gd name="T12" fmla="*/ 1313 w 3886"/>
                <a:gd name="T13" fmla="*/ 1045 h 1453"/>
                <a:gd name="T14" fmla="*/ 1669 w 3886"/>
                <a:gd name="T15" fmla="*/ 854 h 1453"/>
                <a:gd name="T16" fmla="*/ 1886 w 3886"/>
                <a:gd name="T17" fmla="*/ 676 h 1453"/>
                <a:gd name="T18" fmla="*/ 2166 w 3886"/>
                <a:gd name="T19" fmla="*/ 395 h 1453"/>
                <a:gd name="T20" fmla="*/ 2587 w 3886"/>
                <a:gd name="T21" fmla="*/ 166 h 1453"/>
                <a:gd name="T22" fmla="*/ 2791 w 3886"/>
                <a:gd name="T23" fmla="*/ 77 h 1453"/>
                <a:gd name="T24" fmla="*/ 3198 w 3886"/>
                <a:gd name="T25" fmla="*/ 0 h 1453"/>
                <a:gd name="T26" fmla="*/ 3606 w 3886"/>
                <a:gd name="T27" fmla="*/ 39 h 1453"/>
                <a:gd name="T28" fmla="*/ 3886 w 3886"/>
                <a:gd name="T29" fmla="*/ 39 h 1453"/>
                <a:gd name="T30" fmla="*/ 3886 w 3886"/>
                <a:gd name="T31" fmla="*/ 39 h 1453"/>
                <a:gd name="T32" fmla="*/ 3886 w 3886"/>
                <a:gd name="T33" fmla="*/ 39 h 1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86" h="1453">
                  <a:moveTo>
                    <a:pt x="0" y="1453"/>
                  </a:moveTo>
                  <a:lnTo>
                    <a:pt x="0" y="1453"/>
                  </a:lnTo>
                  <a:lnTo>
                    <a:pt x="0" y="1453"/>
                  </a:lnTo>
                  <a:lnTo>
                    <a:pt x="242" y="1389"/>
                  </a:lnTo>
                  <a:lnTo>
                    <a:pt x="612" y="1287"/>
                  </a:lnTo>
                  <a:lnTo>
                    <a:pt x="956" y="1173"/>
                  </a:lnTo>
                  <a:lnTo>
                    <a:pt x="1313" y="1045"/>
                  </a:lnTo>
                  <a:lnTo>
                    <a:pt x="1669" y="854"/>
                  </a:lnTo>
                  <a:lnTo>
                    <a:pt x="1886" y="676"/>
                  </a:lnTo>
                  <a:lnTo>
                    <a:pt x="2166" y="395"/>
                  </a:lnTo>
                  <a:lnTo>
                    <a:pt x="2587" y="166"/>
                  </a:lnTo>
                  <a:lnTo>
                    <a:pt x="2791" y="77"/>
                  </a:lnTo>
                  <a:lnTo>
                    <a:pt x="3198" y="0"/>
                  </a:lnTo>
                  <a:lnTo>
                    <a:pt x="3606" y="39"/>
                  </a:lnTo>
                  <a:lnTo>
                    <a:pt x="3886" y="39"/>
                  </a:lnTo>
                  <a:lnTo>
                    <a:pt x="3886" y="39"/>
                  </a:lnTo>
                  <a:lnTo>
                    <a:pt x="3886" y="3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0" name="Freeform 78"/>
            <p:cNvSpPr>
              <a:spLocks/>
            </p:cNvSpPr>
            <p:nvPr/>
          </p:nvSpPr>
          <p:spPr bwMode="auto">
            <a:xfrm>
              <a:off x="570" y="1955"/>
              <a:ext cx="3886" cy="1440"/>
            </a:xfrm>
            <a:custGeom>
              <a:avLst/>
              <a:gdLst>
                <a:gd name="T0" fmla="*/ 0 w 3886"/>
                <a:gd name="T1" fmla="*/ 1440 h 1440"/>
                <a:gd name="T2" fmla="*/ 25 w 3886"/>
                <a:gd name="T3" fmla="*/ 1428 h 1440"/>
                <a:gd name="T4" fmla="*/ 63 w 3886"/>
                <a:gd name="T5" fmla="*/ 1415 h 1440"/>
                <a:gd name="T6" fmla="*/ 127 w 3886"/>
                <a:gd name="T7" fmla="*/ 1415 h 1440"/>
                <a:gd name="T8" fmla="*/ 267 w 3886"/>
                <a:gd name="T9" fmla="*/ 1377 h 1440"/>
                <a:gd name="T10" fmla="*/ 433 w 3886"/>
                <a:gd name="T11" fmla="*/ 1326 h 1440"/>
                <a:gd name="T12" fmla="*/ 789 w 3886"/>
                <a:gd name="T13" fmla="*/ 1224 h 1440"/>
                <a:gd name="T14" fmla="*/ 1134 w 3886"/>
                <a:gd name="T15" fmla="*/ 1096 h 1440"/>
                <a:gd name="T16" fmla="*/ 1490 w 3886"/>
                <a:gd name="T17" fmla="*/ 943 h 1440"/>
                <a:gd name="T18" fmla="*/ 1783 w 3886"/>
                <a:gd name="T19" fmla="*/ 752 h 1440"/>
                <a:gd name="T20" fmla="*/ 2025 w 3886"/>
                <a:gd name="T21" fmla="*/ 523 h 1440"/>
                <a:gd name="T22" fmla="*/ 2178 w 3886"/>
                <a:gd name="T23" fmla="*/ 383 h 1440"/>
                <a:gd name="T24" fmla="*/ 2382 w 3886"/>
                <a:gd name="T25" fmla="*/ 268 h 1440"/>
                <a:gd name="T26" fmla="*/ 2561 w 3886"/>
                <a:gd name="T27" fmla="*/ 179 h 1440"/>
                <a:gd name="T28" fmla="*/ 2688 w 3886"/>
                <a:gd name="T29" fmla="*/ 115 h 1440"/>
                <a:gd name="T30" fmla="*/ 2739 w 3886"/>
                <a:gd name="T31" fmla="*/ 77 h 1440"/>
                <a:gd name="T32" fmla="*/ 2815 w 3886"/>
                <a:gd name="T33" fmla="*/ 64 h 1440"/>
                <a:gd name="T34" fmla="*/ 2892 w 3886"/>
                <a:gd name="T35" fmla="*/ 39 h 1440"/>
                <a:gd name="T36" fmla="*/ 2994 w 3886"/>
                <a:gd name="T37" fmla="*/ 26 h 1440"/>
                <a:gd name="T38" fmla="*/ 3198 w 3886"/>
                <a:gd name="T39" fmla="*/ 0 h 1440"/>
                <a:gd name="T40" fmla="*/ 3401 w 3886"/>
                <a:gd name="T41" fmla="*/ 13 h 1440"/>
                <a:gd name="T42" fmla="*/ 3580 w 3886"/>
                <a:gd name="T43" fmla="*/ 26 h 1440"/>
                <a:gd name="T44" fmla="*/ 3745 w 3886"/>
                <a:gd name="T45" fmla="*/ 26 h 1440"/>
                <a:gd name="T46" fmla="*/ 3847 w 3886"/>
                <a:gd name="T47" fmla="*/ 26 h 1440"/>
                <a:gd name="T48" fmla="*/ 3886 w 3886"/>
                <a:gd name="T49" fmla="*/ 26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86" h="1440">
                  <a:moveTo>
                    <a:pt x="0" y="1440"/>
                  </a:moveTo>
                  <a:lnTo>
                    <a:pt x="25" y="1428"/>
                  </a:lnTo>
                  <a:lnTo>
                    <a:pt x="63" y="1415"/>
                  </a:lnTo>
                  <a:lnTo>
                    <a:pt x="127" y="1415"/>
                  </a:lnTo>
                  <a:lnTo>
                    <a:pt x="267" y="1377"/>
                  </a:lnTo>
                  <a:lnTo>
                    <a:pt x="433" y="1326"/>
                  </a:lnTo>
                  <a:lnTo>
                    <a:pt x="789" y="1224"/>
                  </a:lnTo>
                  <a:lnTo>
                    <a:pt x="1134" y="1096"/>
                  </a:lnTo>
                  <a:lnTo>
                    <a:pt x="1490" y="943"/>
                  </a:lnTo>
                  <a:lnTo>
                    <a:pt x="1783" y="752"/>
                  </a:lnTo>
                  <a:lnTo>
                    <a:pt x="2025" y="523"/>
                  </a:lnTo>
                  <a:lnTo>
                    <a:pt x="2178" y="383"/>
                  </a:lnTo>
                  <a:lnTo>
                    <a:pt x="2382" y="268"/>
                  </a:lnTo>
                  <a:lnTo>
                    <a:pt x="2561" y="179"/>
                  </a:lnTo>
                  <a:lnTo>
                    <a:pt x="2688" y="115"/>
                  </a:lnTo>
                  <a:lnTo>
                    <a:pt x="2739" y="77"/>
                  </a:lnTo>
                  <a:lnTo>
                    <a:pt x="2815" y="64"/>
                  </a:lnTo>
                  <a:lnTo>
                    <a:pt x="2892" y="39"/>
                  </a:lnTo>
                  <a:lnTo>
                    <a:pt x="2994" y="26"/>
                  </a:lnTo>
                  <a:lnTo>
                    <a:pt x="3198" y="0"/>
                  </a:lnTo>
                  <a:lnTo>
                    <a:pt x="3401" y="13"/>
                  </a:lnTo>
                  <a:lnTo>
                    <a:pt x="3580" y="26"/>
                  </a:lnTo>
                  <a:lnTo>
                    <a:pt x="3745" y="26"/>
                  </a:lnTo>
                  <a:lnTo>
                    <a:pt x="3847" y="26"/>
                  </a:lnTo>
                  <a:lnTo>
                    <a:pt x="3886" y="26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1" name="Freeform 79"/>
            <p:cNvSpPr>
              <a:spLocks/>
            </p:cNvSpPr>
            <p:nvPr/>
          </p:nvSpPr>
          <p:spPr bwMode="auto">
            <a:xfrm>
              <a:off x="570" y="2210"/>
              <a:ext cx="3988" cy="1211"/>
            </a:xfrm>
            <a:custGeom>
              <a:avLst/>
              <a:gdLst>
                <a:gd name="T0" fmla="*/ 25 w 3988"/>
                <a:gd name="T1" fmla="*/ 1211 h 1211"/>
                <a:gd name="T2" fmla="*/ 165 w 3988"/>
                <a:gd name="T3" fmla="*/ 1185 h 1211"/>
                <a:gd name="T4" fmla="*/ 395 w 3988"/>
                <a:gd name="T5" fmla="*/ 1147 h 1211"/>
                <a:gd name="T6" fmla="*/ 611 w 3988"/>
                <a:gd name="T7" fmla="*/ 1096 h 1211"/>
                <a:gd name="T8" fmla="*/ 726 w 3988"/>
                <a:gd name="T9" fmla="*/ 1096 h 1211"/>
                <a:gd name="T10" fmla="*/ 866 w 3988"/>
                <a:gd name="T11" fmla="*/ 1071 h 1211"/>
                <a:gd name="T12" fmla="*/ 981 w 3988"/>
                <a:gd name="T13" fmla="*/ 1032 h 1211"/>
                <a:gd name="T14" fmla="*/ 1146 w 3988"/>
                <a:gd name="T15" fmla="*/ 994 h 1211"/>
                <a:gd name="T16" fmla="*/ 1312 w 3988"/>
                <a:gd name="T17" fmla="*/ 956 h 1211"/>
                <a:gd name="T18" fmla="*/ 1363 w 3988"/>
                <a:gd name="T19" fmla="*/ 943 h 1211"/>
                <a:gd name="T20" fmla="*/ 1618 w 3988"/>
                <a:gd name="T21" fmla="*/ 867 h 1211"/>
                <a:gd name="T22" fmla="*/ 1681 w 3988"/>
                <a:gd name="T23" fmla="*/ 854 h 1211"/>
                <a:gd name="T24" fmla="*/ 1923 w 3988"/>
                <a:gd name="T25" fmla="*/ 752 h 1211"/>
                <a:gd name="T26" fmla="*/ 1987 w 3988"/>
                <a:gd name="T27" fmla="*/ 739 h 1211"/>
                <a:gd name="T28" fmla="*/ 2115 w 3988"/>
                <a:gd name="T29" fmla="*/ 701 h 1211"/>
                <a:gd name="T30" fmla="*/ 2267 w 3988"/>
                <a:gd name="T31" fmla="*/ 625 h 1211"/>
                <a:gd name="T32" fmla="*/ 2459 w 3988"/>
                <a:gd name="T33" fmla="*/ 535 h 1211"/>
                <a:gd name="T34" fmla="*/ 2573 w 3988"/>
                <a:gd name="T35" fmla="*/ 484 h 1211"/>
                <a:gd name="T36" fmla="*/ 2624 w 3988"/>
                <a:gd name="T37" fmla="*/ 472 h 1211"/>
                <a:gd name="T38" fmla="*/ 2713 w 3988"/>
                <a:gd name="T39" fmla="*/ 408 h 1211"/>
                <a:gd name="T40" fmla="*/ 2777 w 3988"/>
                <a:gd name="T41" fmla="*/ 357 h 1211"/>
                <a:gd name="T42" fmla="*/ 2841 w 3988"/>
                <a:gd name="T43" fmla="*/ 319 h 1211"/>
                <a:gd name="T44" fmla="*/ 2905 w 3988"/>
                <a:gd name="T45" fmla="*/ 268 h 1211"/>
                <a:gd name="T46" fmla="*/ 2943 w 3988"/>
                <a:gd name="T47" fmla="*/ 217 h 1211"/>
                <a:gd name="T48" fmla="*/ 2981 w 3988"/>
                <a:gd name="T49" fmla="*/ 166 h 1211"/>
                <a:gd name="T50" fmla="*/ 3032 w 3988"/>
                <a:gd name="T51" fmla="*/ 115 h 1211"/>
                <a:gd name="T52" fmla="*/ 3159 w 3988"/>
                <a:gd name="T53" fmla="*/ 77 h 1211"/>
                <a:gd name="T54" fmla="*/ 3287 w 3988"/>
                <a:gd name="T55" fmla="*/ 26 h 1211"/>
                <a:gd name="T56" fmla="*/ 3478 w 3988"/>
                <a:gd name="T57" fmla="*/ 0 h 1211"/>
                <a:gd name="T58" fmla="*/ 3554 w 3988"/>
                <a:gd name="T59" fmla="*/ 0 h 1211"/>
                <a:gd name="T60" fmla="*/ 3656 w 3988"/>
                <a:gd name="T61" fmla="*/ 13 h 1211"/>
                <a:gd name="T62" fmla="*/ 3733 w 3988"/>
                <a:gd name="T63" fmla="*/ 26 h 1211"/>
                <a:gd name="T64" fmla="*/ 3822 w 3988"/>
                <a:gd name="T65" fmla="*/ 26 h 1211"/>
                <a:gd name="T66" fmla="*/ 3911 w 3988"/>
                <a:gd name="T67" fmla="*/ 13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88" h="1211">
                  <a:moveTo>
                    <a:pt x="0" y="1211"/>
                  </a:moveTo>
                  <a:lnTo>
                    <a:pt x="25" y="1211"/>
                  </a:lnTo>
                  <a:lnTo>
                    <a:pt x="114" y="1198"/>
                  </a:lnTo>
                  <a:lnTo>
                    <a:pt x="165" y="1185"/>
                  </a:lnTo>
                  <a:lnTo>
                    <a:pt x="229" y="1173"/>
                  </a:lnTo>
                  <a:lnTo>
                    <a:pt x="395" y="1147"/>
                  </a:lnTo>
                  <a:lnTo>
                    <a:pt x="522" y="1096"/>
                  </a:lnTo>
                  <a:lnTo>
                    <a:pt x="611" y="1096"/>
                  </a:lnTo>
                  <a:lnTo>
                    <a:pt x="649" y="1096"/>
                  </a:lnTo>
                  <a:lnTo>
                    <a:pt x="726" y="1096"/>
                  </a:lnTo>
                  <a:lnTo>
                    <a:pt x="815" y="1071"/>
                  </a:lnTo>
                  <a:lnTo>
                    <a:pt x="866" y="1071"/>
                  </a:lnTo>
                  <a:lnTo>
                    <a:pt x="942" y="1045"/>
                  </a:lnTo>
                  <a:lnTo>
                    <a:pt x="981" y="1032"/>
                  </a:lnTo>
                  <a:lnTo>
                    <a:pt x="1057" y="1020"/>
                  </a:lnTo>
                  <a:lnTo>
                    <a:pt x="1146" y="994"/>
                  </a:lnTo>
                  <a:lnTo>
                    <a:pt x="1197" y="981"/>
                  </a:lnTo>
                  <a:lnTo>
                    <a:pt x="1312" y="956"/>
                  </a:lnTo>
                  <a:lnTo>
                    <a:pt x="1350" y="943"/>
                  </a:lnTo>
                  <a:lnTo>
                    <a:pt x="1363" y="943"/>
                  </a:lnTo>
                  <a:lnTo>
                    <a:pt x="1478" y="905"/>
                  </a:lnTo>
                  <a:lnTo>
                    <a:pt x="1618" y="867"/>
                  </a:lnTo>
                  <a:lnTo>
                    <a:pt x="1630" y="867"/>
                  </a:lnTo>
                  <a:lnTo>
                    <a:pt x="1681" y="854"/>
                  </a:lnTo>
                  <a:lnTo>
                    <a:pt x="1860" y="790"/>
                  </a:lnTo>
                  <a:lnTo>
                    <a:pt x="1923" y="752"/>
                  </a:lnTo>
                  <a:lnTo>
                    <a:pt x="1962" y="752"/>
                  </a:lnTo>
                  <a:lnTo>
                    <a:pt x="1987" y="739"/>
                  </a:lnTo>
                  <a:lnTo>
                    <a:pt x="2064" y="727"/>
                  </a:lnTo>
                  <a:lnTo>
                    <a:pt x="2115" y="701"/>
                  </a:lnTo>
                  <a:lnTo>
                    <a:pt x="2191" y="676"/>
                  </a:lnTo>
                  <a:lnTo>
                    <a:pt x="2267" y="625"/>
                  </a:lnTo>
                  <a:lnTo>
                    <a:pt x="2369" y="586"/>
                  </a:lnTo>
                  <a:lnTo>
                    <a:pt x="2459" y="535"/>
                  </a:lnTo>
                  <a:lnTo>
                    <a:pt x="2535" y="510"/>
                  </a:lnTo>
                  <a:lnTo>
                    <a:pt x="2573" y="484"/>
                  </a:lnTo>
                  <a:lnTo>
                    <a:pt x="2599" y="484"/>
                  </a:lnTo>
                  <a:lnTo>
                    <a:pt x="2624" y="472"/>
                  </a:lnTo>
                  <a:lnTo>
                    <a:pt x="2662" y="446"/>
                  </a:lnTo>
                  <a:lnTo>
                    <a:pt x="2713" y="408"/>
                  </a:lnTo>
                  <a:lnTo>
                    <a:pt x="2739" y="395"/>
                  </a:lnTo>
                  <a:lnTo>
                    <a:pt x="2777" y="357"/>
                  </a:lnTo>
                  <a:lnTo>
                    <a:pt x="2803" y="344"/>
                  </a:lnTo>
                  <a:lnTo>
                    <a:pt x="2841" y="319"/>
                  </a:lnTo>
                  <a:lnTo>
                    <a:pt x="2879" y="281"/>
                  </a:lnTo>
                  <a:lnTo>
                    <a:pt x="2905" y="268"/>
                  </a:lnTo>
                  <a:lnTo>
                    <a:pt x="2930" y="242"/>
                  </a:lnTo>
                  <a:lnTo>
                    <a:pt x="2943" y="217"/>
                  </a:lnTo>
                  <a:lnTo>
                    <a:pt x="2968" y="191"/>
                  </a:lnTo>
                  <a:lnTo>
                    <a:pt x="2981" y="166"/>
                  </a:lnTo>
                  <a:lnTo>
                    <a:pt x="2994" y="153"/>
                  </a:lnTo>
                  <a:lnTo>
                    <a:pt x="3032" y="115"/>
                  </a:lnTo>
                  <a:lnTo>
                    <a:pt x="3070" y="102"/>
                  </a:lnTo>
                  <a:lnTo>
                    <a:pt x="3159" y="77"/>
                  </a:lnTo>
                  <a:lnTo>
                    <a:pt x="3236" y="38"/>
                  </a:lnTo>
                  <a:lnTo>
                    <a:pt x="3287" y="26"/>
                  </a:lnTo>
                  <a:lnTo>
                    <a:pt x="3401" y="0"/>
                  </a:lnTo>
                  <a:lnTo>
                    <a:pt x="3478" y="0"/>
                  </a:lnTo>
                  <a:lnTo>
                    <a:pt x="3503" y="0"/>
                  </a:lnTo>
                  <a:lnTo>
                    <a:pt x="3554" y="0"/>
                  </a:lnTo>
                  <a:lnTo>
                    <a:pt x="3618" y="0"/>
                  </a:lnTo>
                  <a:lnTo>
                    <a:pt x="3656" y="13"/>
                  </a:lnTo>
                  <a:lnTo>
                    <a:pt x="3682" y="13"/>
                  </a:lnTo>
                  <a:lnTo>
                    <a:pt x="3733" y="26"/>
                  </a:lnTo>
                  <a:lnTo>
                    <a:pt x="3796" y="26"/>
                  </a:lnTo>
                  <a:lnTo>
                    <a:pt x="3822" y="26"/>
                  </a:lnTo>
                  <a:lnTo>
                    <a:pt x="3886" y="13"/>
                  </a:lnTo>
                  <a:lnTo>
                    <a:pt x="3911" y="13"/>
                  </a:lnTo>
                  <a:lnTo>
                    <a:pt x="3988" y="13"/>
                  </a:lnTo>
                </a:path>
              </a:pathLst>
            </a:custGeom>
            <a:noFill/>
            <a:ln w="396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2" name="Freeform 80"/>
            <p:cNvSpPr>
              <a:spLocks/>
            </p:cNvSpPr>
            <p:nvPr/>
          </p:nvSpPr>
          <p:spPr bwMode="auto">
            <a:xfrm>
              <a:off x="582" y="2223"/>
              <a:ext cx="3988" cy="1211"/>
            </a:xfrm>
            <a:custGeom>
              <a:avLst/>
              <a:gdLst>
                <a:gd name="T0" fmla="*/ 0 w 3988"/>
                <a:gd name="T1" fmla="*/ 1211 h 1211"/>
                <a:gd name="T2" fmla="*/ 217 w 3988"/>
                <a:gd name="T3" fmla="*/ 1185 h 1211"/>
                <a:gd name="T4" fmla="*/ 650 w 3988"/>
                <a:gd name="T5" fmla="*/ 1096 h 1211"/>
                <a:gd name="T6" fmla="*/ 650 w 3988"/>
                <a:gd name="T7" fmla="*/ 1096 h 1211"/>
                <a:gd name="T8" fmla="*/ 727 w 3988"/>
                <a:gd name="T9" fmla="*/ 1096 h 1211"/>
                <a:gd name="T10" fmla="*/ 816 w 3988"/>
                <a:gd name="T11" fmla="*/ 1070 h 1211"/>
                <a:gd name="T12" fmla="*/ 905 w 3988"/>
                <a:gd name="T13" fmla="*/ 1058 h 1211"/>
                <a:gd name="T14" fmla="*/ 981 w 3988"/>
                <a:gd name="T15" fmla="*/ 1032 h 1211"/>
                <a:gd name="T16" fmla="*/ 1058 w 3988"/>
                <a:gd name="T17" fmla="*/ 1019 h 1211"/>
                <a:gd name="T18" fmla="*/ 1147 w 3988"/>
                <a:gd name="T19" fmla="*/ 994 h 1211"/>
                <a:gd name="T20" fmla="*/ 1147 w 3988"/>
                <a:gd name="T21" fmla="*/ 994 h 1211"/>
                <a:gd name="T22" fmla="*/ 1364 w 3988"/>
                <a:gd name="T23" fmla="*/ 943 h 1211"/>
                <a:gd name="T24" fmla="*/ 1364 w 3988"/>
                <a:gd name="T25" fmla="*/ 943 h 1211"/>
                <a:gd name="T26" fmla="*/ 1478 w 3988"/>
                <a:gd name="T27" fmla="*/ 905 h 1211"/>
                <a:gd name="T28" fmla="*/ 1618 w 3988"/>
                <a:gd name="T29" fmla="*/ 866 h 1211"/>
                <a:gd name="T30" fmla="*/ 1746 w 3988"/>
                <a:gd name="T31" fmla="*/ 828 h 1211"/>
                <a:gd name="T32" fmla="*/ 1962 w 3988"/>
                <a:gd name="T33" fmla="*/ 752 h 1211"/>
                <a:gd name="T34" fmla="*/ 2574 w 3988"/>
                <a:gd name="T35" fmla="*/ 484 h 1211"/>
                <a:gd name="T36" fmla="*/ 2625 w 3988"/>
                <a:gd name="T37" fmla="*/ 471 h 1211"/>
                <a:gd name="T38" fmla="*/ 2663 w 3988"/>
                <a:gd name="T39" fmla="*/ 446 h 1211"/>
                <a:gd name="T40" fmla="*/ 2714 w 3988"/>
                <a:gd name="T41" fmla="*/ 408 h 1211"/>
                <a:gd name="T42" fmla="*/ 2714 w 3988"/>
                <a:gd name="T43" fmla="*/ 408 h 1211"/>
                <a:gd name="T44" fmla="*/ 2803 w 3988"/>
                <a:gd name="T45" fmla="*/ 344 h 1211"/>
                <a:gd name="T46" fmla="*/ 2803 w 3988"/>
                <a:gd name="T47" fmla="*/ 344 h 1211"/>
                <a:gd name="T48" fmla="*/ 2842 w 3988"/>
                <a:gd name="T49" fmla="*/ 318 h 1211"/>
                <a:gd name="T50" fmla="*/ 2880 w 3988"/>
                <a:gd name="T51" fmla="*/ 280 h 1211"/>
                <a:gd name="T52" fmla="*/ 2918 w 3988"/>
                <a:gd name="T53" fmla="*/ 255 h 1211"/>
                <a:gd name="T54" fmla="*/ 2944 w 3988"/>
                <a:gd name="T55" fmla="*/ 217 h 1211"/>
                <a:gd name="T56" fmla="*/ 2969 w 3988"/>
                <a:gd name="T57" fmla="*/ 191 h 1211"/>
                <a:gd name="T58" fmla="*/ 2982 w 3988"/>
                <a:gd name="T59" fmla="*/ 166 h 1211"/>
                <a:gd name="T60" fmla="*/ 2982 w 3988"/>
                <a:gd name="T61" fmla="*/ 166 h 1211"/>
                <a:gd name="T62" fmla="*/ 3071 w 3988"/>
                <a:gd name="T63" fmla="*/ 102 h 1211"/>
                <a:gd name="T64" fmla="*/ 3071 w 3988"/>
                <a:gd name="T65" fmla="*/ 102 h 1211"/>
                <a:gd name="T66" fmla="*/ 3160 w 3988"/>
                <a:gd name="T67" fmla="*/ 76 h 1211"/>
                <a:gd name="T68" fmla="*/ 3237 w 3988"/>
                <a:gd name="T69" fmla="*/ 38 h 1211"/>
                <a:gd name="T70" fmla="*/ 3326 w 3988"/>
                <a:gd name="T71" fmla="*/ 0 h 1211"/>
                <a:gd name="T72" fmla="*/ 3479 w 3988"/>
                <a:gd name="T73" fmla="*/ 0 h 1211"/>
                <a:gd name="T74" fmla="*/ 3683 w 3988"/>
                <a:gd name="T75" fmla="*/ 13 h 1211"/>
                <a:gd name="T76" fmla="*/ 3683 w 3988"/>
                <a:gd name="T77" fmla="*/ 13 h 1211"/>
                <a:gd name="T78" fmla="*/ 3733 w 3988"/>
                <a:gd name="T79" fmla="*/ 25 h 1211"/>
                <a:gd name="T80" fmla="*/ 3797 w 3988"/>
                <a:gd name="T81" fmla="*/ 25 h 1211"/>
                <a:gd name="T82" fmla="*/ 3848 w 3988"/>
                <a:gd name="T83" fmla="*/ 13 h 1211"/>
                <a:gd name="T84" fmla="*/ 3912 w 3988"/>
                <a:gd name="T85" fmla="*/ 13 h 1211"/>
                <a:gd name="T86" fmla="*/ 3988 w 3988"/>
                <a:gd name="T87" fmla="*/ 13 h 1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88" h="1211">
                  <a:moveTo>
                    <a:pt x="0" y="1211"/>
                  </a:moveTo>
                  <a:lnTo>
                    <a:pt x="0" y="1211"/>
                  </a:lnTo>
                  <a:lnTo>
                    <a:pt x="0" y="1211"/>
                  </a:lnTo>
                  <a:lnTo>
                    <a:pt x="217" y="1185"/>
                  </a:lnTo>
                  <a:lnTo>
                    <a:pt x="561" y="1096"/>
                  </a:lnTo>
                  <a:lnTo>
                    <a:pt x="650" y="1096"/>
                  </a:lnTo>
                  <a:lnTo>
                    <a:pt x="650" y="1096"/>
                  </a:lnTo>
                  <a:lnTo>
                    <a:pt x="650" y="1096"/>
                  </a:lnTo>
                  <a:lnTo>
                    <a:pt x="727" y="1096"/>
                  </a:lnTo>
                  <a:lnTo>
                    <a:pt x="727" y="1096"/>
                  </a:lnTo>
                  <a:lnTo>
                    <a:pt x="816" y="1070"/>
                  </a:lnTo>
                  <a:lnTo>
                    <a:pt x="816" y="1070"/>
                  </a:lnTo>
                  <a:lnTo>
                    <a:pt x="816" y="1070"/>
                  </a:lnTo>
                  <a:lnTo>
                    <a:pt x="905" y="1058"/>
                  </a:lnTo>
                  <a:lnTo>
                    <a:pt x="981" y="1032"/>
                  </a:lnTo>
                  <a:lnTo>
                    <a:pt x="981" y="1032"/>
                  </a:lnTo>
                  <a:lnTo>
                    <a:pt x="981" y="1032"/>
                  </a:lnTo>
                  <a:lnTo>
                    <a:pt x="1058" y="1019"/>
                  </a:lnTo>
                  <a:lnTo>
                    <a:pt x="1058" y="1019"/>
                  </a:lnTo>
                  <a:lnTo>
                    <a:pt x="1147" y="994"/>
                  </a:lnTo>
                  <a:lnTo>
                    <a:pt x="1147" y="994"/>
                  </a:lnTo>
                  <a:lnTo>
                    <a:pt x="1147" y="994"/>
                  </a:lnTo>
                  <a:lnTo>
                    <a:pt x="1249" y="968"/>
                  </a:lnTo>
                  <a:lnTo>
                    <a:pt x="1364" y="943"/>
                  </a:lnTo>
                  <a:lnTo>
                    <a:pt x="1364" y="943"/>
                  </a:lnTo>
                  <a:lnTo>
                    <a:pt x="1364" y="943"/>
                  </a:lnTo>
                  <a:lnTo>
                    <a:pt x="1478" y="905"/>
                  </a:lnTo>
                  <a:lnTo>
                    <a:pt x="1478" y="905"/>
                  </a:lnTo>
                  <a:lnTo>
                    <a:pt x="1618" y="866"/>
                  </a:lnTo>
                  <a:lnTo>
                    <a:pt x="1618" y="866"/>
                  </a:lnTo>
                  <a:lnTo>
                    <a:pt x="1618" y="866"/>
                  </a:lnTo>
                  <a:lnTo>
                    <a:pt x="1746" y="828"/>
                  </a:lnTo>
                  <a:lnTo>
                    <a:pt x="1962" y="752"/>
                  </a:lnTo>
                  <a:lnTo>
                    <a:pt x="1962" y="752"/>
                  </a:lnTo>
                  <a:lnTo>
                    <a:pt x="2166" y="688"/>
                  </a:lnTo>
                  <a:lnTo>
                    <a:pt x="2574" y="484"/>
                  </a:lnTo>
                  <a:lnTo>
                    <a:pt x="2625" y="471"/>
                  </a:lnTo>
                  <a:lnTo>
                    <a:pt x="2625" y="471"/>
                  </a:lnTo>
                  <a:lnTo>
                    <a:pt x="2625" y="471"/>
                  </a:lnTo>
                  <a:lnTo>
                    <a:pt x="2663" y="446"/>
                  </a:lnTo>
                  <a:lnTo>
                    <a:pt x="2663" y="446"/>
                  </a:lnTo>
                  <a:lnTo>
                    <a:pt x="2714" y="408"/>
                  </a:lnTo>
                  <a:lnTo>
                    <a:pt x="2714" y="408"/>
                  </a:lnTo>
                  <a:lnTo>
                    <a:pt x="2714" y="408"/>
                  </a:lnTo>
                  <a:lnTo>
                    <a:pt x="2752" y="369"/>
                  </a:lnTo>
                  <a:lnTo>
                    <a:pt x="2803" y="344"/>
                  </a:lnTo>
                  <a:lnTo>
                    <a:pt x="2803" y="344"/>
                  </a:lnTo>
                  <a:lnTo>
                    <a:pt x="2803" y="344"/>
                  </a:lnTo>
                  <a:lnTo>
                    <a:pt x="2842" y="318"/>
                  </a:lnTo>
                  <a:lnTo>
                    <a:pt x="2842" y="318"/>
                  </a:lnTo>
                  <a:lnTo>
                    <a:pt x="2880" y="280"/>
                  </a:lnTo>
                  <a:lnTo>
                    <a:pt x="2880" y="280"/>
                  </a:lnTo>
                  <a:lnTo>
                    <a:pt x="2880" y="280"/>
                  </a:lnTo>
                  <a:lnTo>
                    <a:pt x="2918" y="255"/>
                  </a:lnTo>
                  <a:lnTo>
                    <a:pt x="2944" y="217"/>
                  </a:lnTo>
                  <a:lnTo>
                    <a:pt x="2944" y="217"/>
                  </a:lnTo>
                  <a:lnTo>
                    <a:pt x="2944" y="217"/>
                  </a:lnTo>
                  <a:lnTo>
                    <a:pt x="2969" y="191"/>
                  </a:lnTo>
                  <a:lnTo>
                    <a:pt x="2969" y="191"/>
                  </a:lnTo>
                  <a:lnTo>
                    <a:pt x="2982" y="166"/>
                  </a:lnTo>
                  <a:lnTo>
                    <a:pt x="2982" y="166"/>
                  </a:lnTo>
                  <a:lnTo>
                    <a:pt x="2982" y="166"/>
                  </a:lnTo>
                  <a:lnTo>
                    <a:pt x="2994" y="127"/>
                  </a:lnTo>
                  <a:lnTo>
                    <a:pt x="3071" y="102"/>
                  </a:lnTo>
                  <a:lnTo>
                    <a:pt x="3071" y="102"/>
                  </a:lnTo>
                  <a:lnTo>
                    <a:pt x="3071" y="102"/>
                  </a:lnTo>
                  <a:lnTo>
                    <a:pt x="3160" y="76"/>
                  </a:lnTo>
                  <a:lnTo>
                    <a:pt x="3160" y="76"/>
                  </a:lnTo>
                  <a:lnTo>
                    <a:pt x="3237" y="38"/>
                  </a:lnTo>
                  <a:lnTo>
                    <a:pt x="3237" y="38"/>
                  </a:lnTo>
                  <a:lnTo>
                    <a:pt x="3237" y="38"/>
                  </a:lnTo>
                  <a:lnTo>
                    <a:pt x="3326" y="0"/>
                  </a:lnTo>
                  <a:lnTo>
                    <a:pt x="3479" y="0"/>
                  </a:lnTo>
                  <a:lnTo>
                    <a:pt x="3479" y="0"/>
                  </a:lnTo>
                  <a:lnTo>
                    <a:pt x="3632" y="0"/>
                  </a:lnTo>
                  <a:lnTo>
                    <a:pt x="3683" y="13"/>
                  </a:lnTo>
                  <a:lnTo>
                    <a:pt x="3683" y="13"/>
                  </a:lnTo>
                  <a:lnTo>
                    <a:pt x="3683" y="13"/>
                  </a:lnTo>
                  <a:lnTo>
                    <a:pt x="3733" y="25"/>
                  </a:lnTo>
                  <a:lnTo>
                    <a:pt x="3733" y="25"/>
                  </a:lnTo>
                  <a:lnTo>
                    <a:pt x="3797" y="25"/>
                  </a:lnTo>
                  <a:lnTo>
                    <a:pt x="3797" y="25"/>
                  </a:lnTo>
                  <a:lnTo>
                    <a:pt x="3797" y="25"/>
                  </a:lnTo>
                  <a:lnTo>
                    <a:pt x="3848" y="13"/>
                  </a:lnTo>
                  <a:lnTo>
                    <a:pt x="3912" y="13"/>
                  </a:lnTo>
                  <a:lnTo>
                    <a:pt x="3912" y="13"/>
                  </a:lnTo>
                  <a:lnTo>
                    <a:pt x="3912" y="13"/>
                  </a:lnTo>
                  <a:lnTo>
                    <a:pt x="3988" y="13"/>
                  </a:lnTo>
                  <a:lnTo>
                    <a:pt x="3988" y="13"/>
                  </a:lnTo>
                </a:path>
              </a:pathLst>
            </a:custGeom>
            <a:noFill/>
            <a:ln w="3968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3" name="Rectangle 81"/>
            <p:cNvSpPr>
              <a:spLocks noChangeArrowheads="1"/>
            </p:cNvSpPr>
            <p:nvPr/>
          </p:nvSpPr>
          <p:spPr bwMode="auto">
            <a:xfrm>
              <a:off x="3500" y="1766"/>
              <a:ext cx="1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/>
                  <a:cs typeface="Calibri"/>
                </a:rPr>
                <a:t>moderate heart failure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4" name="Rectangle 82"/>
            <p:cNvSpPr>
              <a:spLocks noChangeArrowheads="1"/>
            </p:cNvSpPr>
            <p:nvPr/>
          </p:nvSpPr>
          <p:spPr bwMode="auto">
            <a:xfrm>
              <a:off x="3845" y="2304"/>
              <a:ext cx="114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Calibri"/>
                  <a:cs typeface="Calibri"/>
                </a:rPr>
                <a:t>severe heart failure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5" name="Oval 83"/>
            <p:cNvSpPr>
              <a:spLocks noChangeArrowheads="1"/>
            </p:cNvSpPr>
            <p:nvPr/>
          </p:nvSpPr>
          <p:spPr bwMode="auto">
            <a:xfrm>
              <a:off x="2688" y="2304"/>
              <a:ext cx="114" cy="11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6" name="Oval 84"/>
            <p:cNvSpPr>
              <a:spLocks noChangeArrowheads="1"/>
            </p:cNvSpPr>
            <p:nvPr/>
          </p:nvSpPr>
          <p:spPr bwMode="auto">
            <a:xfrm>
              <a:off x="3120" y="2640"/>
              <a:ext cx="115" cy="102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7" name="Oval 85"/>
            <p:cNvSpPr>
              <a:spLocks noChangeArrowheads="1"/>
            </p:cNvSpPr>
            <p:nvPr/>
          </p:nvSpPr>
          <p:spPr bwMode="auto">
            <a:xfrm>
              <a:off x="3456" y="2352"/>
              <a:ext cx="115" cy="11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8" name="Oval 86"/>
            <p:cNvSpPr>
              <a:spLocks noChangeArrowheads="1"/>
            </p:cNvSpPr>
            <p:nvPr/>
          </p:nvSpPr>
          <p:spPr bwMode="auto">
            <a:xfrm>
              <a:off x="3024" y="2102"/>
              <a:ext cx="115" cy="115"/>
            </a:xfrm>
            <a:prstGeom prst="ellipse">
              <a:avLst/>
            </a:pr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39" name="Rectangle 87"/>
            <p:cNvSpPr>
              <a:spLocks noChangeArrowheads="1"/>
            </p:cNvSpPr>
            <p:nvPr/>
          </p:nvSpPr>
          <p:spPr bwMode="auto">
            <a:xfrm>
              <a:off x="2112" y="2083"/>
              <a:ext cx="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CC1956"/>
                  </a:solidFill>
                  <a:latin typeface="Calibri"/>
                  <a:cs typeface="Calibri"/>
                </a:rPr>
                <a:t>N</a:t>
              </a:r>
              <a:endParaRPr lang="en-US">
                <a:solidFill>
                  <a:srgbClr val="CC1956"/>
                </a:solidFill>
                <a:latin typeface="Calibri"/>
                <a:cs typeface="Calibri"/>
              </a:endParaRPr>
            </a:p>
          </p:txBody>
        </p:sp>
        <p:sp>
          <p:nvSpPr>
            <p:cNvPr id="23640" name="Rectangle 88"/>
            <p:cNvSpPr>
              <a:spLocks noChangeArrowheads="1"/>
            </p:cNvSpPr>
            <p:nvPr/>
          </p:nvSpPr>
          <p:spPr bwMode="auto">
            <a:xfrm>
              <a:off x="2550" y="2432"/>
              <a:ext cx="1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#1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41" name="Rectangle 89"/>
            <p:cNvSpPr>
              <a:spLocks noChangeArrowheads="1"/>
            </p:cNvSpPr>
            <p:nvPr/>
          </p:nvSpPr>
          <p:spPr bwMode="auto">
            <a:xfrm>
              <a:off x="3072" y="2832"/>
              <a:ext cx="1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#2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42" name="Rectangle 90"/>
            <p:cNvSpPr>
              <a:spLocks noChangeArrowheads="1"/>
            </p:cNvSpPr>
            <p:nvPr/>
          </p:nvSpPr>
          <p:spPr bwMode="auto">
            <a:xfrm>
              <a:off x="2933" y="1910"/>
              <a:ext cx="13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Calibri"/>
                  <a:cs typeface="Calibri"/>
                </a:rPr>
                <a:t>#3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43" name="Rectangle 91"/>
            <p:cNvSpPr>
              <a:spLocks noChangeArrowheads="1"/>
            </p:cNvSpPr>
            <p:nvPr/>
          </p:nvSpPr>
          <p:spPr bwMode="auto">
            <a:xfrm>
              <a:off x="3340" y="2127"/>
              <a:ext cx="16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2000" b="1">
                  <a:solidFill>
                    <a:srgbClr val="000000"/>
                  </a:solidFill>
                  <a:latin typeface="Calibri"/>
                  <a:cs typeface="Calibri"/>
                </a:rPr>
                <a:t>#4</a:t>
              </a:r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44" name="Line 92"/>
            <p:cNvSpPr>
              <a:spLocks noChangeShapeType="1"/>
            </p:cNvSpPr>
            <p:nvPr/>
          </p:nvSpPr>
          <p:spPr bwMode="auto">
            <a:xfrm>
              <a:off x="429" y="974"/>
              <a:ext cx="204" cy="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3645" name="Rectangle 93"/>
            <p:cNvSpPr>
              <a:spLocks noChangeArrowheads="1"/>
            </p:cNvSpPr>
            <p:nvPr/>
          </p:nvSpPr>
          <p:spPr bwMode="auto">
            <a:xfrm>
              <a:off x="282" y="929"/>
              <a:ext cx="9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Calibri"/>
                  <a:cs typeface="Calibri"/>
                </a:rPr>
                <a:t>12</a:t>
              </a:r>
              <a:endParaRPr lang="en-US" sz="1200">
                <a:latin typeface="Calibri"/>
                <a:cs typeface="Calibri"/>
              </a:endParaRPr>
            </a:p>
          </p:txBody>
        </p:sp>
      </p:grpSp>
      <p:sp>
        <p:nvSpPr>
          <p:cNvPr id="235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81400" y="76200"/>
            <a:ext cx="5257800" cy="10668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Blood Volume and Cardiac Function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2819400" y="152400"/>
            <a:ext cx="4114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/>
                <a:ea typeface="ＭＳ Ｐゴシック" pitchFamily="-65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dirty="0" smtClean="0">
                <a:latin typeface="Calibri"/>
                <a:ea typeface="ＭＳ Ｐゴシック" charset="0"/>
                <a:cs typeface="Calibri"/>
              </a:rPr>
              <a:t>Digoxin and Cardiac Function in Congestive Heart Failure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858000" y="152400"/>
            <a:ext cx="2286000" cy="3200400"/>
            <a:chOff x="6858000" y="152400"/>
            <a:chExt cx="2286000" cy="3200400"/>
          </a:xfrm>
        </p:grpSpPr>
        <p:pic>
          <p:nvPicPr>
            <p:cNvPr id="3" name="Picture 2" descr="foxglove27.4.jpe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0" y="152400"/>
              <a:ext cx="2133600" cy="32004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934200" y="3048000"/>
              <a:ext cx="2209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Calibri"/>
                  <a:cs typeface="Calibri"/>
                </a:rPr>
                <a:t>http://aggie-</a:t>
              </a:r>
              <a:r>
                <a:rPr lang="en-US" sz="800" dirty="0" err="1">
                  <a:solidFill>
                    <a:schemeClr val="bg1"/>
                  </a:solidFill>
                  <a:latin typeface="Calibri"/>
                  <a:cs typeface="Calibri"/>
                </a:rPr>
                <a:t>horticulture.tamu.edu</a:t>
              </a:r>
              <a:r>
                <a:rPr lang="en-US" sz="800" dirty="0">
                  <a:solidFill>
                    <a:schemeClr val="bg1"/>
                  </a:solidFill>
                  <a:latin typeface="Calibri"/>
                  <a:cs typeface="Calibri"/>
                </a:rPr>
                <a:t>/</a:t>
              </a:r>
              <a:r>
                <a:rPr lang="en-US" sz="800" dirty="0" err="1">
                  <a:solidFill>
                    <a:schemeClr val="bg1"/>
                  </a:solidFill>
                  <a:latin typeface="Calibri"/>
                  <a:cs typeface="Calibri"/>
                </a:rPr>
                <a:t>wildseed</a:t>
              </a:r>
              <a:r>
                <a:rPr lang="en-US" sz="800" dirty="0" smtClean="0">
                  <a:solidFill>
                    <a:schemeClr val="bg1"/>
                  </a:solidFill>
                  <a:latin typeface="Calibri"/>
                  <a:cs typeface="Calibri"/>
                </a:rPr>
                <a:t>/</a:t>
              </a:r>
              <a:endParaRPr lang="en-US" sz="800" dirty="0">
                <a:solidFill>
                  <a:schemeClr val="bg1"/>
                </a:solidFill>
                <a:latin typeface="Calibri"/>
                <a:cs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2400" y="76200"/>
            <a:ext cx="2619240" cy="1557754"/>
            <a:chOff x="152400" y="76200"/>
            <a:chExt cx="2619240" cy="1557754"/>
          </a:xfrm>
        </p:grpSpPr>
        <p:pic>
          <p:nvPicPr>
            <p:cNvPr id="6" name="Picture 5" descr="800px-Digoxin_structure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76200"/>
              <a:ext cx="2543040" cy="1061719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152400" y="1295400"/>
              <a:ext cx="23622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>
                  <a:latin typeface="Calibri"/>
                  <a:cs typeface="Calibri"/>
                </a:rPr>
                <a:t>http://en.wikipedia.org/wiki/</a:t>
              </a:r>
              <a:r>
                <a:rPr lang="en-US" sz="800" dirty="0" err="1">
                  <a:latin typeface="Calibri"/>
                  <a:cs typeface="Calibri"/>
                </a:rPr>
                <a:t>File:Digoxin_structure.svg</a:t>
              </a:r>
              <a:endParaRPr lang="en-US" sz="800" dirty="0">
                <a:latin typeface="Calibri"/>
                <a:cs typeface="Calibri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1000" y="29718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Cardiac glycoside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10" name="Picture 9" descr="digoxinEffec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429000"/>
            <a:ext cx="5067300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60198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839200" cy="6096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  <a:latin typeface="Calibri"/>
                <a:ea typeface="ＭＳ Ｐゴシック" charset="0"/>
                <a:cs typeface="Calibri"/>
              </a:rPr>
              <a:t>Mean Arterial and Venous Pressure and Cardiac Output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6324600" y="1600200"/>
            <a:ext cx="27432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CC1956"/>
                </a:solidFill>
                <a:latin typeface="Calibri"/>
                <a:cs typeface="Calibri"/>
              </a:rPr>
              <a:t>If the compliance ratio is 19:1, for which cardiac output is the ratio of venous to arterial volume 19:1?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CC1956"/>
                </a:solidFill>
                <a:latin typeface="Calibri"/>
                <a:cs typeface="Calibri"/>
              </a:rPr>
              <a:t>What is peripheral resistance at CO=0?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1913"/>
            <a:ext cx="7239000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763000" cy="762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Cardiac Output and Venous Pressure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124200" y="1143000"/>
            <a:ext cx="6019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In all of the following graphs we assume that the </a:t>
            </a:r>
            <a:r>
              <a:rPr lang="en-US" b="1" dirty="0">
                <a:solidFill>
                  <a:schemeClr val="accent2"/>
                </a:solidFill>
                <a:latin typeface="Calibri"/>
                <a:cs typeface="Calibri"/>
              </a:rPr>
              <a:t>heart rate is constant</a:t>
            </a:r>
            <a:r>
              <a:rPr lang="en-US" dirty="0">
                <a:solidFill>
                  <a:schemeClr val="accent2"/>
                </a:solidFill>
                <a:latin typeface="Calibri"/>
                <a:cs typeface="Calibri"/>
              </a:rPr>
              <a:t>, thus </a:t>
            </a:r>
            <a:r>
              <a:rPr lang="en-US" b="1" dirty="0">
                <a:solidFill>
                  <a:srgbClr val="FF6600"/>
                </a:solidFill>
                <a:latin typeface="Calibri"/>
                <a:cs typeface="Calibri"/>
              </a:rPr>
              <a:t>changes in stroke volume account for all changes in cardiac output.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7630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304800"/>
            <a:ext cx="6400800" cy="914400"/>
          </a:xfrm>
        </p:spPr>
        <p:txBody>
          <a:bodyPr/>
          <a:lstStyle/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Re-plotted -- Cardiac Output and Venous Pressure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5638800" cy="952500"/>
          </a:xfrm>
        </p:spPr>
        <p:txBody>
          <a:bodyPr/>
          <a:lstStyle/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Blood Volume,  , and Mean Venous Pressure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191000" y="1295400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CC1956"/>
                </a:solidFill>
                <a:latin typeface="Calibri"/>
                <a:cs typeface="Calibri"/>
              </a:rPr>
              <a:t>Why does increased blood volume raise mean venous pressure?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379788" y="-39688"/>
          <a:ext cx="377825" cy="723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Equation" r:id="rId4" imgW="152400" imgH="292100" progId="Equation.DSMT4">
                  <p:embed/>
                </p:oleObj>
              </mc:Choice>
              <mc:Fallback>
                <p:oleObj name="Equation" r:id="rId4" imgW="152400" imgH="2921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-39688"/>
                        <a:ext cx="377825" cy="723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85344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Peripheral Resistance,  </a:t>
            </a:r>
            <a:r>
              <a:rPr lang="en-US" dirty="0" smtClean="0">
                <a:latin typeface="Calibri"/>
                <a:ea typeface="ＭＳ Ｐゴシック" charset="0"/>
                <a:cs typeface="Calibri"/>
              </a:rPr>
              <a:t> , </a:t>
            </a:r>
            <a:r>
              <a:rPr lang="en-US" dirty="0">
                <a:latin typeface="Calibri"/>
                <a:ea typeface="ＭＳ Ｐゴシック" charset="0"/>
                <a:cs typeface="Calibri"/>
              </a:rPr>
              <a:t>and Mean Venous Pressure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05400" y="2133600"/>
            <a:ext cx="38100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CC1956"/>
                </a:solidFill>
                <a:latin typeface="Calibri"/>
                <a:cs typeface="Calibri"/>
              </a:rPr>
              <a:t>Why does increased vasoconstriction lower mean venous pressure?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826843"/>
              </p:ext>
            </p:extLst>
          </p:nvPr>
        </p:nvGraphicFramePr>
        <p:xfrm>
          <a:off x="5380690" y="468027"/>
          <a:ext cx="381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4" imgW="152400" imgH="292100" progId="Equation.3">
                  <p:embed/>
                </p:oleObj>
              </mc:Choice>
              <mc:Fallback>
                <p:oleObj name="Equation" r:id="rId4" imgW="152400" imgH="292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690" y="468027"/>
                        <a:ext cx="381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534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Cardiac Function by Pre-load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79248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Circulatory  "Equilibrium" Point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696200" cy="507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dirty="0">
                <a:latin typeface="Calibri"/>
                <a:ea typeface="ＭＳ Ｐゴシック" charset="0"/>
                <a:cs typeface="Calibri"/>
              </a:rPr>
              <a:t>Return to Steady State After an Increase in Mean Venous Pressure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264</Words>
  <Application>Microsoft Macintosh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Equation</vt:lpstr>
      <vt:lpstr>PowerPoint Presentation</vt:lpstr>
      <vt:lpstr>Mean Arterial and Venous Pressure and Cardiac Output</vt:lpstr>
      <vt:lpstr>Cardiac Output and Venous Pressure</vt:lpstr>
      <vt:lpstr>Re-plotted -- Cardiac Output and Venous Pressure</vt:lpstr>
      <vt:lpstr>Blood Volume,  , and Mean Venous Pressure</vt:lpstr>
      <vt:lpstr>Peripheral Resistance,   , and Mean Venous Pressure</vt:lpstr>
      <vt:lpstr>Cardiac Function by Pre-load</vt:lpstr>
      <vt:lpstr>Circulatory  "Equilibrium" Point</vt:lpstr>
      <vt:lpstr>Return to Steady State After an Increase in Mean Venous Pressure</vt:lpstr>
      <vt:lpstr>New Steady-State After Sympathetic Stimulation</vt:lpstr>
      <vt:lpstr>Response to Increased Blood Volume</vt:lpstr>
      <vt:lpstr>Blood Volume and Cardiac Function</vt:lpstr>
      <vt:lpstr>PowerPoint Presentation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Administrator</cp:lastModifiedBy>
  <cp:revision>37</cp:revision>
  <dcterms:created xsi:type="dcterms:W3CDTF">2002-02-08T12:31:13Z</dcterms:created>
  <dcterms:modified xsi:type="dcterms:W3CDTF">2015-11-03T23:10:56Z</dcterms:modified>
</cp:coreProperties>
</file>