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93" r:id="rId3"/>
    <p:sldId id="294" r:id="rId4"/>
    <p:sldId id="259" r:id="rId5"/>
    <p:sldId id="260" r:id="rId6"/>
    <p:sldId id="261" r:id="rId7"/>
    <p:sldId id="291" r:id="rId8"/>
    <p:sldId id="310" r:id="rId9"/>
    <p:sldId id="311" r:id="rId10"/>
    <p:sldId id="262" r:id="rId11"/>
    <p:sldId id="292" r:id="rId12"/>
    <p:sldId id="296" r:id="rId13"/>
    <p:sldId id="263" r:id="rId14"/>
    <p:sldId id="264" r:id="rId15"/>
    <p:sldId id="265" r:id="rId16"/>
    <p:sldId id="266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DC89"/>
    <a:srgbClr val="FF0000"/>
    <a:srgbClr val="FFFF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48" d="100"/>
          <a:sy n="148" d="100"/>
        </p:scale>
        <p:origin x="-40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Relationship Id="rId2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E9E620-1C36-7E47-8267-9A7655E347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9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47B51114-3ADA-4D46-B67C-1E2989FE3130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B96F74B3-B6EE-8D4A-8B51-AE6CC9C431F8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6252D411-2D17-464E-AAC3-9EAEA009ACB3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A512332A-8C87-D648-AAD8-E18A6CB39421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28894C43-487E-E848-BD39-E3680BC85D84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E1306E59-018F-E542-819B-9EABC6BF3721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BBD17634-05F6-3E49-AAB4-95C0183EC6E0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A54EF6BD-7A79-3646-A672-B62471BE9184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20B4504E-425A-1142-9174-6B9BC7C82268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1A9C765C-60F4-9942-A730-0CAB953A8D26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E9E620-1C36-7E47-8267-9A7655E347A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965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F0A3FBF8-C9A0-1944-96FC-60F4817A4005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6671B93D-4823-194D-811A-DC990DFF191A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EBBA2B-0CCA-604E-B570-C671333D77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274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43ABB5-8FA5-A842-91EE-93DF074F9C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28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217417-3A87-D441-8C99-5AEB02CBA8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087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522126-9395-A842-A8FF-FB6E2986E8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023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641213-3CAC-E043-882D-C9F17AC8BA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985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DD20-A305-994F-B0A0-2A41AF10EE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60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26E7E7-F667-314A-8CF8-5A7EDDF321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79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F4001A-BF89-D34C-9A0F-2C5A5EDFB7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890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BE9E3E-B39E-CA4D-804B-718B0C2432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30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35289B-0FB2-C346-B6E0-0186140873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054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0B587F-3ABB-4B47-ABE4-24043EE928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663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50000">
              <a:schemeClr val="bg1"/>
            </a:gs>
            <a:gs pos="100000">
              <a:srgbClr val="FFFF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C00B712-8FC1-3E45-92E3-13D54945F52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i="0">
          <a:solidFill>
            <a:schemeClr val="tx2"/>
          </a:solidFill>
          <a:latin typeface="Calibri"/>
          <a:ea typeface="ＭＳ Ｐゴシック" pitchFamily="-65" charset="-128"/>
          <a:cs typeface="Calibri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omic Sans MS" pitchFamily="-65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omic Sans MS" pitchFamily="-65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omic Sans MS" pitchFamily="-65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Comic Sans MS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5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6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7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8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9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6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7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jpg"/><Relationship Id="rId5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9144000" cy="685800"/>
          </a:xfrm>
        </p:spPr>
        <p:txBody>
          <a:bodyPr/>
          <a:lstStyle/>
          <a:p>
            <a:r>
              <a:rPr lang="en-US" dirty="0">
                <a:ea typeface="ＭＳ Ｐゴシック" charset="0"/>
              </a:rPr>
              <a:t>Gross Structure of the Mammalian Kidney</a:t>
            </a:r>
          </a:p>
        </p:txBody>
      </p:sp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81200"/>
            <a:ext cx="4724400" cy="425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76400"/>
            <a:ext cx="6324600" cy="455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en-US" dirty="0">
                <a:ea typeface="ＭＳ Ｐゴシック" charset="0"/>
              </a:rPr>
              <a:t>Filtration</a:t>
            </a:r>
          </a:p>
        </p:txBody>
      </p:sp>
      <p:sp>
        <p:nvSpPr>
          <p:cNvPr id="27652" name="Text Box 6"/>
          <p:cNvSpPr txBox="1">
            <a:spLocks noChangeArrowheads="1"/>
          </p:cNvSpPr>
          <p:nvPr/>
        </p:nvSpPr>
        <p:spPr bwMode="auto">
          <a:xfrm>
            <a:off x="3886200" y="1905000"/>
            <a:ext cx="1600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Calibri"/>
                <a:cs typeface="Calibri"/>
              </a:rPr>
              <a:t>Freely-filterable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048000" y="3124200"/>
            <a:ext cx="5791200" cy="1828800"/>
            <a:chOff x="1920" y="1968"/>
            <a:chExt cx="3648" cy="1152"/>
          </a:xfrm>
        </p:grpSpPr>
        <p:sp>
          <p:nvSpPr>
            <p:cNvPr id="27654" name="Line 5"/>
            <p:cNvSpPr>
              <a:spLocks noChangeShapeType="1"/>
            </p:cNvSpPr>
            <p:nvPr/>
          </p:nvSpPr>
          <p:spPr bwMode="auto">
            <a:xfrm flipV="1">
              <a:off x="1920" y="1968"/>
              <a:ext cx="2400" cy="115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Calibri"/>
                <a:cs typeface="Calibri"/>
              </a:endParaRPr>
            </a:p>
          </p:txBody>
        </p:sp>
        <p:sp>
          <p:nvSpPr>
            <p:cNvPr id="27655" name="Text Box 7"/>
            <p:cNvSpPr txBox="1">
              <a:spLocks noChangeArrowheads="1"/>
            </p:cNvSpPr>
            <p:nvPr/>
          </p:nvSpPr>
          <p:spPr bwMode="auto">
            <a:xfrm>
              <a:off x="3216" y="2496"/>
              <a:ext cx="235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>
                  <a:solidFill>
                    <a:srgbClr val="FF0000"/>
                  </a:solidFill>
                  <a:latin typeface="Calibri"/>
                  <a:cs typeface="Calibri"/>
                </a:rPr>
                <a:t>Filterable but large size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 dirty="0">
                <a:ea typeface="ＭＳ Ｐゴシック" charset="0"/>
              </a:rPr>
              <a:t>Blood Flow After the Glomerulus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04800" y="1066800"/>
            <a:ext cx="8305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alibri"/>
                <a:cs typeface="Calibri"/>
              </a:rPr>
              <a:t>Most blood leaves the glomerulus and enters the </a:t>
            </a:r>
            <a:r>
              <a:rPr lang="en-US" sz="2000" b="1" u="sng">
                <a:solidFill>
                  <a:schemeClr val="accent2"/>
                </a:solidFill>
                <a:latin typeface="Calibri"/>
                <a:cs typeface="Calibri"/>
              </a:rPr>
              <a:t>peritubular circulation</a:t>
            </a:r>
            <a:r>
              <a:rPr lang="en-US" sz="2000">
                <a:latin typeface="Calibri"/>
                <a:cs typeface="Calibri"/>
              </a:rPr>
              <a:t> 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304800" y="2514600"/>
            <a:ext cx="8305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alibri"/>
                <a:cs typeface="Calibri"/>
              </a:rPr>
              <a:t>Next, the </a:t>
            </a:r>
            <a:r>
              <a:rPr lang="en-US" sz="2000" b="1">
                <a:solidFill>
                  <a:srgbClr val="FF0000"/>
                </a:solidFill>
                <a:latin typeface="Calibri"/>
                <a:cs typeface="Calibri"/>
              </a:rPr>
              <a:t>thick descending and ascending regions of the loop</a:t>
            </a:r>
            <a:r>
              <a:rPr lang="en-US" sz="2000">
                <a:latin typeface="Calibri"/>
                <a:cs typeface="Calibri"/>
              </a:rPr>
              <a:t> of Henle (in juxtamedullary nephrons). </a:t>
            </a:r>
          </a:p>
        </p:txBody>
      </p:sp>
      <p:sp>
        <p:nvSpPr>
          <p:cNvPr id="75781" name="Text Box 5"/>
          <p:cNvSpPr txBox="1">
            <a:spLocks noChangeArrowheads="1"/>
          </p:cNvSpPr>
          <p:nvPr/>
        </p:nvSpPr>
        <p:spPr bwMode="auto">
          <a:xfrm>
            <a:off x="381000" y="3429000"/>
            <a:ext cx="85407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alibri"/>
                <a:cs typeface="Calibri"/>
              </a:rPr>
              <a:t>A portion of blood travels through vessels called the </a:t>
            </a:r>
            <a:r>
              <a:rPr lang="en-US" sz="2000" b="1" i="1">
                <a:solidFill>
                  <a:srgbClr val="FF0000"/>
                </a:solidFill>
                <a:latin typeface="Calibri"/>
                <a:cs typeface="Calibri"/>
              </a:rPr>
              <a:t>vasa recta</a:t>
            </a:r>
            <a:r>
              <a:rPr lang="en-US" sz="2000" i="1">
                <a:latin typeface="Calibri"/>
                <a:cs typeface="Calibri"/>
              </a:rPr>
              <a:t> </a:t>
            </a:r>
            <a:r>
              <a:rPr lang="en-US" sz="2000">
                <a:latin typeface="Calibri"/>
                <a:cs typeface="Calibri"/>
              </a:rPr>
              <a:t>that serve the thin descending and ascending loops; these flow through a </a:t>
            </a:r>
            <a:r>
              <a:rPr lang="en-US" sz="2000" u="sng">
                <a:solidFill>
                  <a:schemeClr val="accent2"/>
                </a:solidFill>
                <a:latin typeface="Calibri"/>
                <a:cs typeface="Calibri"/>
              </a:rPr>
              <a:t>counter current exchanger</a:t>
            </a:r>
            <a:r>
              <a:rPr lang="en-US" sz="2000">
                <a:latin typeface="Calibri"/>
                <a:cs typeface="Calibri"/>
              </a:rPr>
              <a:t> (more about this later).</a:t>
            </a:r>
          </a:p>
        </p:txBody>
      </p:sp>
      <p:sp>
        <p:nvSpPr>
          <p:cNvPr id="75782" name="Text Box 6"/>
          <p:cNvSpPr txBox="1">
            <a:spLocks noChangeArrowheads="1"/>
          </p:cNvSpPr>
          <p:nvPr/>
        </p:nvSpPr>
        <p:spPr bwMode="auto">
          <a:xfrm>
            <a:off x="381000" y="4724400"/>
            <a:ext cx="87757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alibri"/>
                <a:cs typeface="Calibri"/>
              </a:rPr>
              <a:t>Blood from the loop (thick portions and </a:t>
            </a:r>
            <a:r>
              <a:rPr lang="en-US" sz="2000" i="1">
                <a:latin typeface="Calibri"/>
                <a:cs typeface="Calibri"/>
              </a:rPr>
              <a:t>vasa recta</a:t>
            </a:r>
            <a:r>
              <a:rPr lang="en-US" sz="2000">
                <a:latin typeface="Calibri"/>
                <a:cs typeface="Calibri"/>
              </a:rPr>
              <a:t> flow) then goes to the</a:t>
            </a:r>
            <a:r>
              <a:rPr lang="en-US" sz="2000" b="1">
                <a:solidFill>
                  <a:schemeClr val="accent2"/>
                </a:solidFill>
                <a:latin typeface="Calibri"/>
                <a:cs typeface="Calibri"/>
              </a:rPr>
              <a:t> DCT</a:t>
            </a:r>
            <a:r>
              <a:rPr lang="en-US" sz="2000">
                <a:latin typeface="Calibri"/>
                <a:cs typeface="Calibri"/>
              </a:rPr>
              <a:t>.</a:t>
            </a:r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381000" y="5654675"/>
            <a:ext cx="84629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alibri"/>
                <a:cs typeface="Calibri"/>
              </a:rPr>
              <a:t>Finally the blood passes </a:t>
            </a:r>
            <a:r>
              <a:rPr lang="en-US" sz="2000" b="1" u="sng">
                <a:solidFill>
                  <a:schemeClr val="accent2"/>
                </a:solidFill>
                <a:latin typeface="Calibri"/>
                <a:cs typeface="Calibri"/>
              </a:rPr>
              <a:t>around the collecting tubules</a:t>
            </a:r>
            <a:r>
              <a:rPr lang="en-US" sz="2000">
                <a:latin typeface="Calibri"/>
                <a:cs typeface="Calibri"/>
              </a:rPr>
              <a:t> before entering the </a:t>
            </a:r>
            <a:r>
              <a:rPr lang="en-US" sz="2000" b="1" u="sng">
                <a:solidFill>
                  <a:schemeClr val="accent2"/>
                </a:solidFill>
                <a:latin typeface="Calibri"/>
                <a:cs typeface="Calibri"/>
              </a:rPr>
              <a:t>renal vein</a:t>
            </a:r>
            <a:r>
              <a:rPr lang="en-US" sz="2000">
                <a:latin typeface="Calibri"/>
                <a:cs typeface="Calibri"/>
              </a:rPr>
              <a:t> and exiting the kidney.</a:t>
            </a:r>
          </a:p>
        </p:txBody>
      </p:sp>
      <p:sp>
        <p:nvSpPr>
          <p:cNvPr id="75784" name="Text Box 8"/>
          <p:cNvSpPr txBox="1">
            <a:spLocks noChangeArrowheads="1"/>
          </p:cNvSpPr>
          <p:nvPr/>
        </p:nvSpPr>
        <p:spPr bwMode="auto">
          <a:xfrm>
            <a:off x="381000" y="1981200"/>
            <a:ext cx="5327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accent1"/>
                </a:solidFill>
                <a:latin typeface="Calibri"/>
                <a:cs typeface="Calibri"/>
              </a:rPr>
              <a:t>It first travels to the PCT.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/>
      <p:bldP spid="75781" grpId="0"/>
      <p:bldP spid="75782" grpId="0"/>
      <p:bldP spid="75783" grpId="0"/>
      <p:bldP spid="7578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228600"/>
            <a:ext cx="7772400" cy="762000"/>
          </a:xfrm>
        </p:spPr>
        <p:txBody>
          <a:bodyPr/>
          <a:lstStyle/>
          <a:p>
            <a:r>
              <a:rPr lang="en-US" dirty="0">
                <a:ea typeface="ＭＳ Ｐゴシック" charset="0"/>
              </a:rPr>
              <a:t>Nephron Anatomy</a:t>
            </a:r>
          </a:p>
        </p:txBody>
      </p:sp>
      <p:pic>
        <p:nvPicPr>
          <p:cNvPr id="30723" name="Picture 4" descr="44_14Nephron_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525" y="1371600"/>
            <a:ext cx="5578475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Picture 4" descr="Nephron_C&amp;J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3402013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8458200" cy="416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Filtration and Reabsorption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9144000" cy="7620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</a:rPr>
              <a:t>Excretion of a Substance that is Filtered and Reabsorbed</a:t>
            </a:r>
            <a:endParaRPr lang="en-US" dirty="0">
              <a:ea typeface="ＭＳ Ｐゴシック" charset="0"/>
            </a:endParaRPr>
          </a:p>
        </p:txBody>
      </p:sp>
      <p:pic>
        <p:nvPicPr>
          <p:cNvPr id="3481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8763000" cy="471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12863"/>
            <a:ext cx="8153400" cy="554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</a:rPr>
              <a:t>Glucose Excretion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819400" y="2057400"/>
            <a:ext cx="4876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Calibri"/>
                <a:cs typeface="Calibri"/>
              </a:rPr>
              <a:t>What causes the non-linear then linear portions of this curve?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38250"/>
            <a:ext cx="6019800" cy="561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en-US" dirty="0">
                <a:ea typeface="ＭＳ Ｐゴシック" charset="0"/>
              </a:rPr>
              <a:t>Filtration and Secretion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228600"/>
            <a:ext cx="7772400" cy="762000"/>
          </a:xfrm>
        </p:spPr>
        <p:txBody>
          <a:bodyPr/>
          <a:lstStyle/>
          <a:p>
            <a:r>
              <a:rPr lang="en-US" dirty="0">
                <a:ea typeface="ＭＳ Ｐゴシック" charset="0"/>
              </a:rPr>
              <a:t>Nephron Anatomy</a:t>
            </a:r>
          </a:p>
        </p:txBody>
      </p:sp>
      <p:pic>
        <p:nvPicPr>
          <p:cNvPr id="16387" name="Picture 4" descr="44_14Nephron_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525" y="1371600"/>
            <a:ext cx="5578475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 descr="Nephron_C&amp;J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3402013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19200"/>
            <a:ext cx="81534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</a:rPr>
              <a:t>The Filtration Unit: the Glomerulus and Bowman's capsule</a:t>
            </a:r>
            <a:endParaRPr lang="en-US" dirty="0">
              <a:ea typeface="ＭＳ Ｐゴシック" charset="0"/>
            </a:endParaRPr>
          </a:p>
        </p:txBody>
      </p:sp>
      <p:pic>
        <p:nvPicPr>
          <p:cNvPr id="18436" name="Picture 3" descr="Glom_bowmans_phot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659313"/>
            <a:ext cx="2352675" cy="219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533400" y="1219200"/>
          <a:ext cx="8077200" cy="442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6" name="Document" r:id="rId4" imgW="5398008" imgH="2959608" progId="Word.Document.8">
                  <p:embed/>
                </p:oleObj>
              </mc:Choice>
              <mc:Fallback>
                <p:oleObj name="Document" r:id="rId4" imgW="5398008" imgH="295960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19200"/>
                        <a:ext cx="8077200" cy="4427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1143000" y="6096000"/>
          <a:ext cx="111252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7" name="Document" r:id="rId6" imgW="5486400" imgH="201168" progId="Word.Document.8">
                  <p:embed/>
                </p:oleObj>
              </mc:Choice>
              <mc:Fallback>
                <p:oleObj name="Document" r:id="rId6" imgW="5486400" imgH="201168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6096000"/>
                        <a:ext cx="11125200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304800"/>
            <a:ext cx="7772400" cy="533400"/>
          </a:xfrm>
        </p:spPr>
        <p:txBody>
          <a:bodyPr/>
          <a:lstStyle/>
          <a:p>
            <a:r>
              <a:rPr lang="en-US" sz="3200" dirty="0">
                <a:ea typeface="ＭＳ Ｐゴシック" charset="0"/>
              </a:rPr>
              <a:t>Filtration and Molecular Characteristics</a:t>
            </a:r>
            <a:endParaRPr lang="en-US" dirty="0"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dirty="0">
                <a:ea typeface="ＭＳ Ｐゴシック" charset="0"/>
              </a:rPr>
              <a:t>Glomerular Filtration</a:t>
            </a:r>
          </a:p>
        </p:txBody>
      </p:sp>
      <p:pic>
        <p:nvPicPr>
          <p:cNvPr id="2253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09675"/>
            <a:ext cx="82296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81200"/>
            <a:ext cx="8077200" cy="432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dirty="0">
                <a:ea typeface="ＭＳ Ｐゴシック" charset="0"/>
              </a:rPr>
              <a:t>Autoregulation of Filtration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Mechanisms of Autoregulation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685800" y="1676400"/>
            <a:ext cx="754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  <a:latin typeface="Calibri"/>
                <a:cs typeface="Calibri"/>
              </a:rPr>
              <a:t>Myogenic regulation</a:t>
            </a:r>
            <a:r>
              <a:rPr lang="en-US" dirty="0">
                <a:latin typeface="Calibri"/>
                <a:cs typeface="Calibri"/>
              </a:rPr>
              <a:t> -- response to stretch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257800" y="3124200"/>
            <a:ext cx="32766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  <a:latin typeface="Calibri"/>
                <a:cs typeface="Calibri"/>
              </a:rPr>
              <a:t>Tubular glomerular feedback</a:t>
            </a:r>
            <a:r>
              <a:rPr lang="en-US" dirty="0">
                <a:latin typeface="Calibri"/>
                <a:cs typeface="Calibri"/>
              </a:rPr>
              <a:t> -- flow sensed by </a:t>
            </a:r>
            <a:r>
              <a:rPr lang="en-US" b="1" u="sng" dirty="0">
                <a:latin typeface="Calibri"/>
                <a:cs typeface="Calibri"/>
              </a:rPr>
              <a:t>juxtaglomerular apparatus</a:t>
            </a:r>
            <a:r>
              <a:rPr lang="en-US" dirty="0">
                <a:latin typeface="Calibri"/>
                <a:cs typeface="Calibri"/>
              </a:rPr>
              <a:t>; chemical signaling to regulate </a:t>
            </a:r>
            <a:r>
              <a:rPr lang="en-US" dirty="0" smtClean="0">
                <a:latin typeface="Calibri"/>
                <a:cs typeface="Calibri"/>
              </a:rPr>
              <a:t>flow (</a:t>
            </a:r>
            <a:r>
              <a:rPr lang="en-US" b="1" dirty="0" err="1" smtClean="0">
                <a:latin typeface="Calibri"/>
                <a:cs typeface="Calibri"/>
              </a:rPr>
              <a:t>tubuloglomerular</a:t>
            </a:r>
            <a:r>
              <a:rPr lang="en-US" b="1" dirty="0" smtClean="0">
                <a:latin typeface="Calibri"/>
                <a:cs typeface="Calibri"/>
              </a:rPr>
              <a:t> feedback,</a:t>
            </a:r>
            <a:r>
              <a:rPr lang="en-US" dirty="0" smtClean="0">
                <a:latin typeface="Calibri"/>
                <a:cs typeface="Calibri"/>
              </a:rPr>
              <a:t> a form of autoregulation)</a:t>
            </a:r>
            <a:endParaRPr lang="en-US" dirty="0">
              <a:latin typeface="Calibri"/>
              <a:cs typeface="Calibri"/>
            </a:endParaRPr>
          </a:p>
        </p:txBody>
      </p:sp>
      <p:pic>
        <p:nvPicPr>
          <p:cNvPr id="26629" name="Picture 5" descr="800px-Renal_corpusc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590800"/>
            <a:ext cx="4572000" cy="337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6172200"/>
            <a:ext cx="40473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latin typeface="Calibri"/>
                <a:cs typeface="Calibri"/>
              </a:rPr>
              <a:t>juxtaglomerular </a:t>
            </a:r>
            <a:r>
              <a:rPr lang="en-US" b="1" u="sng" dirty="0" smtClean="0">
                <a:latin typeface="Calibri"/>
                <a:cs typeface="Calibri"/>
              </a:rPr>
              <a:t>apparatus (D)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295400" y="21642"/>
            <a:ext cx="6934200" cy="816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0">
                <a:solidFill>
                  <a:schemeClr val="tx2"/>
                </a:solidFill>
                <a:latin typeface="Calibri"/>
                <a:ea typeface="ＭＳ Ｐゴシック" pitchFamily="-65" charset="-128"/>
                <a:cs typeface="Calibri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omic Sans M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omic Sans M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omic Sans M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omic Sans M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r>
              <a:rPr lang="en-US" dirty="0" smtClean="0">
                <a:ea typeface="ＭＳ Ｐゴシック" charset="0"/>
              </a:rPr>
              <a:t>Handling of Solutes by the Kidney</a:t>
            </a:r>
            <a:endParaRPr lang="en-US" dirty="0">
              <a:ea typeface="ＭＳ Ｐゴシック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52400" y="838200"/>
            <a:ext cx="8329246" cy="4133910"/>
            <a:chOff x="152400" y="838200"/>
            <a:chExt cx="8329246" cy="4133910"/>
          </a:xfrm>
        </p:grpSpPr>
        <p:grpSp>
          <p:nvGrpSpPr>
            <p:cNvPr id="8" name="Group 7"/>
            <p:cNvGrpSpPr/>
            <p:nvPr/>
          </p:nvGrpSpPr>
          <p:grpSpPr>
            <a:xfrm>
              <a:off x="152400" y="838200"/>
              <a:ext cx="8329246" cy="3657600"/>
              <a:chOff x="152400" y="1219200"/>
              <a:chExt cx="8329246" cy="3657600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152400" y="1219200"/>
                <a:ext cx="6705600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latin typeface="Calibri"/>
                    <a:cs typeface="Calibri"/>
                  </a:rPr>
                  <a:t>Metabolites that need to be eliminated:</a:t>
                </a:r>
              </a:p>
              <a:p>
                <a:r>
                  <a:rPr lang="en-US" sz="2000" b="1" u="sng" dirty="0" smtClean="0">
                    <a:latin typeface="Calibri"/>
                    <a:cs typeface="Calibri"/>
                  </a:rPr>
                  <a:t>Nitrogenous wastes</a:t>
                </a:r>
                <a:r>
                  <a:rPr lang="en-US" sz="2000" b="1" dirty="0" smtClean="0">
                    <a:latin typeface="Calibri"/>
                    <a:cs typeface="Calibri"/>
                  </a:rPr>
                  <a:t> from amino acid and nucleic acid metabolism</a:t>
                </a:r>
              </a:p>
              <a:p>
                <a:r>
                  <a:rPr lang="en-US" sz="2000" b="1" dirty="0" smtClean="0">
                    <a:latin typeface="Calibri"/>
                    <a:cs typeface="Calibri"/>
                  </a:rPr>
                  <a:t>Ammonia</a:t>
                </a:r>
                <a:r>
                  <a:rPr lang="en-US" sz="2000" dirty="0" smtClean="0">
                    <a:latin typeface="Calibri"/>
                    <a:cs typeface="Calibri"/>
                  </a:rPr>
                  <a:t> (very toxic but easily removed in watery environments)</a:t>
                </a:r>
              </a:p>
              <a:p>
                <a:r>
                  <a:rPr lang="en-US" sz="2000" dirty="0" smtClean="0">
                    <a:latin typeface="Calibri"/>
                    <a:cs typeface="Calibri"/>
                  </a:rPr>
                  <a:t>        -&gt;</a:t>
                </a:r>
                <a:r>
                  <a:rPr lang="en-US" sz="2000" dirty="0" smtClean="0">
                    <a:latin typeface="Calibri"/>
                    <a:cs typeface="Calibri"/>
                    <a:sym typeface="Wingdings"/>
                  </a:rPr>
                  <a:t> </a:t>
                </a:r>
                <a:r>
                  <a:rPr lang="en-US" sz="2000" b="1" dirty="0" smtClean="0">
                    <a:latin typeface="Calibri"/>
                    <a:cs typeface="Calibri"/>
                    <a:sym typeface="Wingdings"/>
                  </a:rPr>
                  <a:t>Urea</a:t>
                </a:r>
                <a:r>
                  <a:rPr lang="en-US" sz="2000" dirty="0" smtClean="0">
                    <a:latin typeface="Calibri"/>
                    <a:cs typeface="Calibri"/>
                    <a:sym typeface="Wingdings"/>
                  </a:rPr>
                  <a:t> (requires considerable water; mammals &amp; others)</a:t>
                </a:r>
              </a:p>
              <a:p>
                <a:r>
                  <a:rPr lang="en-US" sz="2000" dirty="0">
                    <a:latin typeface="Calibri"/>
                    <a:cs typeface="Calibri"/>
                    <a:sym typeface="Wingdings"/>
                  </a:rPr>
                  <a:t>	 </a:t>
                </a:r>
                <a:endParaRPr lang="en-US" sz="2000" dirty="0" smtClean="0">
                  <a:latin typeface="Calibri"/>
                  <a:cs typeface="Calibri"/>
                  <a:sym typeface="Wingdings"/>
                </a:endParaRPr>
              </a:p>
              <a:p>
                <a:r>
                  <a:rPr lang="en-US" sz="2000" dirty="0">
                    <a:latin typeface="Calibri"/>
                    <a:cs typeface="Calibri"/>
                    <a:sym typeface="Wingdings"/>
                  </a:rPr>
                  <a:t> </a:t>
                </a:r>
                <a:r>
                  <a:rPr lang="en-US" sz="2000" dirty="0" smtClean="0">
                    <a:latin typeface="Calibri"/>
                    <a:cs typeface="Calibri"/>
                    <a:sym typeface="Wingdings"/>
                  </a:rPr>
                  <a:t>        -&gt;  </a:t>
                </a:r>
                <a:r>
                  <a:rPr lang="en-US" sz="2000" b="1" dirty="0" smtClean="0">
                    <a:latin typeface="Calibri"/>
                    <a:cs typeface="Calibri"/>
                    <a:sym typeface="Wingdings"/>
                  </a:rPr>
                  <a:t>Uric acid </a:t>
                </a:r>
                <a:r>
                  <a:rPr lang="en-US" sz="2000" dirty="0" smtClean="0">
                    <a:latin typeface="Calibri"/>
                    <a:cs typeface="Calibri"/>
                    <a:sym typeface="Wingdings"/>
                  </a:rPr>
                  <a:t>&amp;/or</a:t>
                </a:r>
                <a:r>
                  <a:rPr lang="en-US" sz="2000" b="1" dirty="0" smtClean="0">
                    <a:latin typeface="Calibri"/>
                    <a:cs typeface="Calibri"/>
                    <a:sym typeface="Wingdings"/>
                  </a:rPr>
                  <a:t> guanine</a:t>
                </a:r>
                <a:r>
                  <a:rPr lang="en-US" sz="2000" dirty="0" smtClean="0">
                    <a:latin typeface="Calibri"/>
                    <a:cs typeface="Calibri"/>
                    <a:sym typeface="Wingdings"/>
                  </a:rPr>
                  <a:t> (many groups </a:t>
                </a:r>
                <a:r>
                  <a:rPr lang="mr-IN" sz="2000" dirty="0" smtClean="0">
                    <a:latin typeface="Calibri"/>
                    <a:cs typeface="Calibri"/>
                    <a:sym typeface="Wingdings"/>
                  </a:rPr>
                  <a:t>–</a:t>
                </a:r>
                <a:r>
                  <a:rPr lang="en-US" sz="2000" dirty="0" smtClean="0">
                    <a:latin typeface="Calibri"/>
                    <a:cs typeface="Calibri"/>
                    <a:sym typeface="Wingdings"/>
                  </a:rPr>
                  <a:t>arthropods, reptiles, birds)</a:t>
                </a:r>
                <a:endParaRPr lang="en-US" sz="2000" dirty="0">
                  <a:latin typeface="Calibri"/>
                  <a:cs typeface="Calibri"/>
                </a:endParaRPr>
              </a:p>
            </p:txBody>
          </p:sp>
          <p:pic>
            <p:nvPicPr>
              <p:cNvPr id="4" name="Picture 3" descr="urea.p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62800" y="2514600"/>
                <a:ext cx="1185333" cy="762000"/>
              </a:xfrm>
              <a:prstGeom prst="rect">
                <a:avLst/>
              </a:prstGeom>
            </p:spPr>
          </p:pic>
          <p:pic>
            <p:nvPicPr>
              <p:cNvPr id="5" name="Picture 4" descr="uric_acid.png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01298" y="3733800"/>
                <a:ext cx="1531856" cy="1143000"/>
              </a:xfrm>
              <a:prstGeom prst="rect">
                <a:avLst/>
              </a:prstGeom>
            </p:spPr>
          </p:pic>
          <p:pic>
            <p:nvPicPr>
              <p:cNvPr id="7" name="Picture 6" descr="guanine.jpg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162800" y="3733800"/>
                <a:ext cx="1318846" cy="1143000"/>
              </a:xfrm>
              <a:prstGeom prst="rect">
                <a:avLst/>
              </a:prstGeom>
            </p:spPr>
          </p:pic>
        </p:grpSp>
        <p:sp>
          <p:nvSpPr>
            <p:cNvPr id="9" name="TextBox 8"/>
            <p:cNvSpPr txBox="1"/>
            <p:nvPr/>
          </p:nvSpPr>
          <p:spPr>
            <a:xfrm>
              <a:off x="304800" y="4572000"/>
              <a:ext cx="4800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err="1" smtClean="0">
                  <a:latin typeface="Calibri"/>
                  <a:cs typeface="Calibri"/>
                </a:rPr>
                <a:t>Creatinine</a:t>
              </a:r>
              <a:r>
                <a:rPr lang="en-US" sz="2000" dirty="0" smtClean="0">
                  <a:latin typeface="Calibri"/>
                  <a:cs typeface="Calibri"/>
                </a:rPr>
                <a:t> from creatine metabolism:</a:t>
              </a:r>
              <a:endParaRPr lang="en-US" sz="2000" dirty="0">
                <a:latin typeface="Calibri"/>
                <a:cs typeface="Calibri"/>
              </a:endParaRPr>
            </a:p>
          </p:txBody>
        </p:sp>
        <p:pic>
          <p:nvPicPr>
            <p:cNvPr id="10" name="Picture 9" descr="Creatinine-tautomerism-2D-skeletal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4399" y="3886200"/>
              <a:ext cx="2077453" cy="789432"/>
            </a:xfrm>
            <a:prstGeom prst="rect">
              <a:avLst/>
            </a:prstGeom>
          </p:spPr>
        </p:pic>
        <p:cxnSp>
          <p:nvCxnSpPr>
            <p:cNvPr id="12" name="Straight Arrow Connector 11"/>
            <p:cNvCxnSpPr>
              <a:endCxn id="5" idx="1"/>
            </p:cNvCxnSpPr>
            <p:nvPr/>
          </p:nvCxnSpPr>
          <p:spPr bwMode="auto">
            <a:xfrm>
              <a:off x="1905000" y="3352800"/>
              <a:ext cx="3496298" cy="5715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3505200" y="3276600"/>
              <a:ext cx="39624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6" name="TextBox 15"/>
          <p:cNvSpPr txBox="1"/>
          <p:nvPr/>
        </p:nvSpPr>
        <p:spPr>
          <a:xfrm>
            <a:off x="304800" y="5181600"/>
            <a:ext cx="830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libri"/>
                <a:cs typeface="Calibri"/>
              </a:rPr>
              <a:t>Unrecognized substances</a:t>
            </a:r>
            <a:r>
              <a:rPr lang="en-US" sz="2000" dirty="0" smtClean="0">
                <a:latin typeface="Calibri"/>
                <a:cs typeface="Calibri"/>
              </a:rPr>
              <a:t> (potential toxins </a:t>
            </a:r>
            <a:r>
              <a:rPr lang="mr-IN" sz="2000" dirty="0" smtClean="0">
                <a:latin typeface="Calibri"/>
                <a:cs typeface="Calibri"/>
              </a:rPr>
              <a:t>–</a:t>
            </a:r>
            <a:r>
              <a:rPr lang="en-US" sz="2000" dirty="0" smtClean="0">
                <a:latin typeface="Calibri"/>
                <a:cs typeface="Calibri"/>
              </a:rPr>
              <a:t> foreign to normal body function)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5943600"/>
            <a:ext cx="830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alibri"/>
                <a:cs typeface="Calibri"/>
              </a:rPr>
              <a:t>Recognized toxins or things like them</a:t>
            </a:r>
            <a:endParaRPr lang="en-US" sz="2000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67737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1295400" y="21642"/>
            <a:ext cx="7086600" cy="1502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 i="0">
                <a:solidFill>
                  <a:schemeClr val="tx2"/>
                </a:solidFill>
                <a:latin typeface="Calibri"/>
                <a:ea typeface="ＭＳ Ｐゴシック" pitchFamily="-65" charset="-128"/>
                <a:cs typeface="Calibri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omic Sans MS" pitchFamily="-65" charset="0"/>
                <a:ea typeface="ＭＳ Ｐゴシック" pitchFamily="-65" charset="-128"/>
                <a:cs typeface="ＭＳ Ｐゴシック" pitchFamily="-65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omic Sans MS" pitchFamily="-65" charset="0"/>
                <a:ea typeface="ＭＳ Ｐゴシック" pitchFamily="-65" charset="-128"/>
                <a:cs typeface="ＭＳ Ｐゴシック" pitchFamily="-65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omic Sans MS" pitchFamily="-65" charset="0"/>
                <a:ea typeface="ＭＳ Ｐゴシック" pitchFamily="-65" charset="-128"/>
                <a:cs typeface="ＭＳ Ｐゴシック" pitchFamily="-65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Comic Sans MS" pitchFamily="-65" charset="0"/>
                <a:ea typeface="ＭＳ Ｐゴシック" pitchFamily="-65" charset="-128"/>
                <a:cs typeface="ＭＳ Ｐゴシック" pitchFamily="-65" charset="-128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" pitchFamily="-65" charset="0"/>
              </a:defRPr>
            </a:lvl9pPr>
          </a:lstStyle>
          <a:p>
            <a:r>
              <a:rPr lang="en-US" dirty="0" smtClean="0">
                <a:ea typeface="ＭＳ Ｐゴシック" charset="0"/>
              </a:rPr>
              <a:t>Handling of Solutes by the Kidney:</a:t>
            </a:r>
          </a:p>
          <a:p>
            <a:r>
              <a:rPr lang="en-US" dirty="0" smtClean="0">
                <a:ea typeface="ＭＳ Ｐゴシック" charset="0"/>
              </a:rPr>
              <a:t>Examples of </a:t>
            </a:r>
            <a:r>
              <a:rPr lang="en-US" i="1" dirty="0" smtClean="0">
                <a:ea typeface="ＭＳ Ｐゴシック" charset="0"/>
              </a:rPr>
              <a:t>“it depends”</a:t>
            </a:r>
            <a:endParaRPr lang="en-US" i="1" dirty="0">
              <a:ea typeface="ＭＳ Ｐゴシック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1981200"/>
            <a:ext cx="800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/>
                <a:cs typeface="Calibri"/>
              </a:rPr>
              <a:t>H</a:t>
            </a:r>
            <a:r>
              <a:rPr lang="en-US" sz="2000" baseline="30000" dirty="0" smtClean="0">
                <a:latin typeface="Calibri"/>
                <a:cs typeface="Calibri"/>
              </a:rPr>
              <a:t>+</a:t>
            </a:r>
            <a:r>
              <a:rPr lang="en-US" sz="2000" dirty="0" smtClean="0">
                <a:latin typeface="Calibri"/>
                <a:cs typeface="Calibri"/>
              </a:rPr>
              <a:t> and bicarbonate (HCO</a:t>
            </a:r>
            <a:r>
              <a:rPr lang="en-US" sz="2000" baseline="-25000" dirty="0" smtClean="0">
                <a:latin typeface="Calibri"/>
                <a:cs typeface="Calibri"/>
              </a:rPr>
              <a:t>3</a:t>
            </a:r>
            <a:r>
              <a:rPr lang="en-US" sz="2000" baseline="30000" dirty="0" smtClean="0">
                <a:latin typeface="Calibri"/>
                <a:cs typeface="Calibri"/>
              </a:rPr>
              <a:t>-</a:t>
            </a:r>
            <a:r>
              <a:rPr lang="en-US" sz="2000" dirty="0" smtClean="0">
                <a:latin typeface="Calibri"/>
                <a:cs typeface="Calibri"/>
              </a:rPr>
              <a:t>)</a:t>
            </a:r>
          </a:p>
          <a:p>
            <a:endParaRPr lang="en-US" sz="2000" dirty="0">
              <a:latin typeface="Calibri"/>
              <a:cs typeface="Calibri"/>
            </a:endParaRPr>
          </a:p>
          <a:p>
            <a:r>
              <a:rPr lang="en-US" sz="2000" dirty="0" smtClean="0">
                <a:latin typeface="Calibri"/>
                <a:cs typeface="Calibri"/>
              </a:rPr>
              <a:t>Other cations and anions (e.g., Na</a:t>
            </a:r>
            <a:r>
              <a:rPr lang="en-US" sz="2000" baseline="30000" dirty="0" smtClean="0">
                <a:latin typeface="Calibri"/>
                <a:cs typeface="Calibri"/>
              </a:rPr>
              <a:t>+</a:t>
            </a:r>
            <a:r>
              <a:rPr lang="en-US" sz="2000" dirty="0" smtClean="0">
                <a:latin typeface="Calibri"/>
                <a:cs typeface="Calibri"/>
              </a:rPr>
              <a:t>, K</a:t>
            </a:r>
            <a:r>
              <a:rPr lang="en-US" sz="2000" baseline="30000" dirty="0" smtClean="0">
                <a:latin typeface="Calibri"/>
                <a:cs typeface="Calibri"/>
              </a:rPr>
              <a:t>+</a:t>
            </a:r>
            <a:r>
              <a:rPr lang="en-US" sz="2000" dirty="0" smtClean="0">
                <a:latin typeface="Calibri"/>
                <a:cs typeface="Calibri"/>
              </a:rPr>
              <a:t>, Ca</a:t>
            </a:r>
            <a:r>
              <a:rPr lang="en-US" sz="2000" baseline="30000" dirty="0" smtClean="0">
                <a:latin typeface="Calibri"/>
                <a:cs typeface="Calibri"/>
              </a:rPr>
              <a:t>++</a:t>
            </a:r>
            <a:r>
              <a:rPr lang="en-US" sz="2000" dirty="0" smtClean="0">
                <a:latin typeface="Calibri"/>
                <a:cs typeface="Calibri"/>
              </a:rPr>
              <a:t>, Mg</a:t>
            </a:r>
            <a:r>
              <a:rPr lang="en-US" sz="2000" baseline="30000" dirty="0" smtClean="0">
                <a:latin typeface="Calibri"/>
                <a:cs typeface="Calibri"/>
              </a:rPr>
              <a:t>++</a:t>
            </a:r>
            <a:r>
              <a:rPr lang="en-US" sz="2000" dirty="0" smtClean="0">
                <a:latin typeface="Calibri"/>
                <a:cs typeface="Calibri"/>
              </a:rPr>
              <a:t>, P</a:t>
            </a:r>
            <a:r>
              <a:rPr lang="en-US" sz="2000" baseline="-25000" dirty="0" smtClean="0">
                <a:latin typeface="Calibri"/>
                <a:cs typeface="Calibri"/>
              </a:rPr>
              <a:t>i</a:t>
            </a:r>
            <a:r>
              <a:rPr lang="en-US" sz="2000" dirty="0" smtClean="0">
                <a:latin typeface="Calibri"/>
                <a:cs typeface="Calibri"/>
              </a:rPr>
              <a:t> (=H</a:t>
            </a:r>
            <a:r>
              <a:rPr lang="en-US" sz="2000" baseline="-25000" dirty="0" smtClean="0">
                <a:latin typeface="Calibri"/>
                <a:cs typeface="Calibri"/>
              </a:rPr>
              <a:t>2</a:t>
            </a:r>
            <a:r>
              <a:rPr lang="en-US" sz="2000" dirty="0" smtClean="0">
                <a:latin typeface="Calibri"/>
                <a:cs typeface="Calibri"/>
              </a:rPr>
              <a:t>PO</a:t>
            </a:r>
            <a:r>
              <a:rPr lang="en-US" sz="2000" baseline="-25000" dirty="0" smtClean="0">
                <a:latin typeface="Calibri"/>
                <a:cs typeface="Calibri"/>
              </a:rPr>
              <a:t>4</a:t>
            </a:r>
            <a:r>
              <a:rPr lang="en-US" sz="2000" baseline="30000" dirty="0" smtClean="0">
                <a:latin typeface="Calibri"/>
                <a:cs typeface="Calibri"/>
              </a:rPr>
              <a:t>-</a:t>
            </a:r>
            <a:r>
              <a:rPr lang="en-US" sz="2000" dirty="0">
                <a:latin typeface="Calibri"/>
                <a:cs typeface="Calibri"/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3400" y="4191000"/>
            <a:ext cx="8153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alibri"/>
                <a:cs typeface="Calibri"/>
              </a:rPr>
              <a:t>Examples of things to be reclaimed (not eliminated):</a:t>
            </a:r>
          </a:p>
          <a:p>
            <a:endParaRPr lang="en-US" dirty="0" smtClean="0">
              <a:latin typeface="Calibri"/>
              <a:cs typeface="Calibri"/>
            </a:endParaRPr>
          </a:p>
          <a:p>
            <a:r>
              <a:rPr lang="en-US" sz="2000" dirty="0" smtClean="0">
                <a:latin typeface="Calibri"/>
                <a:cs typeface="Calibri"/>
              </a:rPr>
              <a:t>nutrients (amino acids, glucose, etc.</a:t>
            </a:r>
            <a:r>
              <a:rPr lang="en-US" dirty="0" smtClean="0">
                <a:latin typeface="Calibri"/>
                <a:cs typeface="Calibri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1324496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</TotalTime>
  <Words>369</Words>
  <Application>Microsoft Macintosh PowerPoint</Application>
  <PresentationFormat>On-screen Show (4:3)</PresentationFormat>
  <Paragraphs>57</Paragraphs>
  <Slides>16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Blank Presentation</vt:lpstr>
      <vt:lpstr>Document</vt:lpstr>
      <vt:lpstr>Gross Structure of the Mammalian Kidney</vt:lpstr>
      <vt:lpstr>Nephron Anatomy</vt:lpstr>
      <vt:lpstr>The Filtration Unit: the Glomerulus and Bowman's capsule</vt:lpstr>
      <vt:lpstr>Filtration and Molecular Characteristics</vt:lpstr>
      <vt:lpstr>Glomerular Filtration</vt:lpstr>
      <vt:lpstr>Autoregulation of Filtration</vt:lpstr>
      <vt:lpstr>Mechanisms of Autoregulation</vt:lpstr>
      <vt:lpstr>PowerPoint Presentation</vt:lpstr>
      <vt:lpstr>PowerPoint Presentation</vt:lpstr>
      <vt:lpstr>Filtration</vt:lpstr>
      <vt:lpstr>Blood Flow After the Glomerulus</vt:lpstr>
      <vt:lpstr>Nephron Anatomy</vt:lpstr>
      <vt:lpstr>Filtration and Reabsorption</vt:lpstr>
      <vt:lpstr>Excretion of a Substance that is Filtered and Reabsorbed</vt:lpstr>
      <vt:lpstr>Glucose Excretion</vt:lpstr>
      <vt:lpstr>Filtration and Secretion</vt:lpstr>
    </vt:vector>
  </TitlesOfParts>
  <Company>College Of The Holy Cross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Kooka T. Cat</dc:creator>
  <cp:lastModifiedBy>KN Prestwich</cp:lastModifiedBy>
  <cp:revision>76</cp:revision>
  <dcterms:created xsi:type="dcterms:W3CDTF">2008-11-21T13:36:23Z</dcterms:created>
  <dcterms:modified xsi:type="dcterms:W3CDTF">2017-11-09T15:24:52Z</dcterms:modified>
</cp:coreProperties>
</file>