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6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310" r:id="rId2"/>
    <p:sldId id="263" r:id="rId3"/>
    <p:sldId id="264" r:id="rId4"/>
    <p:sldId id="266" r:id="rId5"/>
    <p:sldId id="268" r:id="rId6"/>
    <p:sldId id="280" r:id="rId7"/>
    <p:sldId id="282" r:id="rId8"/>
    <p:sldId id="289" r:id="rId9"/>
    <p:sldId id="269" r:id="rId10"/>
    <p:sldId id="290" r:id="rId11"/>
    <p:sldId id="270" r:id="rId12"/>
    <p:sldId id="271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C89"/>
    <a:srgbClr val="FF0000"/>
    <a:srgbClr val="FF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48" d="100"/>
          <a:sy n="148" d="100"/>
        </p:scale>
        <p:origin x="-4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9E620-1C36-7E47-8267-9A7655E347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96F74B3-B6EE-8D4A-8B51-AE6CC9C431F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1563971-162B-BA46-A04C-4FE2D0A315C9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0B2E8D7-D532-FA41-88B4-4DD9B539635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FF137BC-2004-0944-BE96-34301829C9BB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B876764-9E09-CB45-A164-9C3664DAD770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42FEBF3-1EFD-2244-8E59-2B60A21F19AB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61B4CAD-1D27-2B46-9F33-28F9E5075DAD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8FCF24D-58AE-0B4F-9BCA-DF67CD1F9ECB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2B738EE-8B8B-5244-ACF1-3118ECF0FFCE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2282572-708C-2149-848B-75C2BE646B53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D5E5E05-5B1A-E345-97C8-CB5393770842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252D411-2D17-464E-AAC3-9EAEA009ACB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866BC93-D229-0647-93FE-9A0D031888E3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75378F9-631F-134B-9AB0-C03104023A18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8894C43-487E-E848-BD39-E3680BC85D8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8D5EA93-6A6B-0D46-8612-2FDFD1EBB87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0DB3527-6488-2147-937C-7E6B8D90516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Why is the RPF</a:t>
            </a:r>
            <a:r>
              <a:rPr lang="en-US" baseline="0" dirty="0" smtClean="0">
                <a:latin typeface="Times" charset="0"/>
                <a:ea typeface="ＭＳ Ｐゴシック" charset="0"/>
                <a:cs typeface="ＭＳ Ｐゴシック" charset="0"/>
              </a:rPr>
              <a:t> substituted for the flow rate of renal artery plasma and flow rate of renal vein plasma?  Hint – how much urine is typically made per minute (and what do you think is the RPF)?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80147A0-43B9-5646-928B-093037E528F7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DB8B6F2-5AED-5048-AA3E-7B1D2BDBE9C4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C096523-CE40-634A-8EC1-555D43276A6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3D3F3FB-C563-2841-8632-1837F91BDCFE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BBA2B-0CCA-604E-B570-C671333D7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3ABB5-8FA5-A842-91EE-93DF074F9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17417-3A87-D441-8C99-5AEB02CBA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8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22126-9395-A842-A8FF-FB6E2986E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41213-3CAC-E043-882D-C9F17AC8B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DD20-A305-994F-B0A0-2A41AF10E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6E7E7-F667-314A-8CF8-5A7EDDF32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4001A-BF89-D34C-9A0F-2C5A5EDFB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9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E9E3E-B39E-CA4D-804B-718B0C243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5289B-0FB2-C346-B6E0-018614087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5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B587F-3ABB-4B47-ABE4-24043EE92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bg1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00B712-8FC1-3E45-92E3-13D54945F5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3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2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Renal Function: Clearance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4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Inulin and the GFR</a:t>
            </a:r>
            <a:endParaRPr lang="en-US" dirty="0">
              <a:ea typeface="ＭＳ Ｐゴシック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Inulin is only filtered -- is it actually 100% cleared?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00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If we calculate it</a:t>
            </a:r>
            <a:r>
              <a:rPr lang="ja-JP" altLang="en-US">
                <a:latin typeface="Calibri"/>
                <a:cs typeface="Calibri"/>
              </a:rPr>
              <a:t>’</a:t>
            </a:r>
            <a:r>
              <a:rPr lang="en-US">
                <a:latin typeface="Calibri"/>
                <a:cs typeface="Calibri"/>
              </a:rPr>
              <a:t>s clearance, we get a number that represents the amount of plasma required to account for the inulin we see in the urine.  This is a </a:t>
            </a:r>
            <a:r>
              <a:rPr lang="en-US" b="1" u="sng">
                <a:latin typeface="Calibri"/>
                <a:cs typeface="Calibri"/>
              </a:rPr>
              <a:t>virtual volume</a:t>
            </a:r>
            <a:r>
              <a:rPr lang="en-US">
                <a:latin typeface="Calibri"/>
                <a:cs typeface="Calibri"/>
              </a:rPr>
              <a:t> that would need to be swept clean to account for the inulin in urine.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81000" y="5410200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We call this virtual volume the GFR or glomerular filtration rate.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Rules of Thumb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414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Clearance of X = GFR</a:t>
            </a:r>
            <a:r>
              <a:rPr lang="en-US" baseline="-25000">
                <a:latin typeface="Calibri"/>
                <a:cs typeface="Calibri"/>
              </a:rPr>
              <a:t>inulin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00600" y="2438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alibri"/>
                <a:cs typeface="Calibri"/>
              </a:rPr>
              <a:t>Filtered Only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3581400"/>
            <a:ext cx="414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Clearance of X &gt; GFR</a:t>
            </a:r>
            <a:r>
              <a:rPr lang="en-US" baseline="-25000">
                <a:latin typeface="Calibri"/>
                <a:cs typeface="Calibri"/>
              </a:rPr>
              <a:t>inulin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800600" y="3581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alibri"/>
                <a:cs typeface="Calibri"/>
              </a:rPr>
              <a:t>Filtered and Secreted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4724400"/>
            <a:ext cx="414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Clearance of X &lt; GFR</a:t>
            </a:r>
            <a:r>
              <a:rPr lang="en-US" baseline="-25000">
                <a:latin typeface="Calibri"/>
                <a:cs typeface="Calibri"/>
              </a:rPr>
              <a:t>inulin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472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alibri"/>
                <a:cs typeface="Calibri"/>
              </a:rPr>
              <a:t>Filtered and Reabsorbed</a:t>
            </a:r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838200" y="2362200"/>
          <a:ext cx="131841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2" name="Document" r:id="rId4" imgW="5486400" imgH="201168" progId="Word.Document.8">
                  <p:embed/>
                </p:oleObj>
              </mc:Choice>
              <mc:Fallback>
                <p:oleObj name="Document" r:id="rId4" imgW="5486400" imgH="20116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131841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457200" y="3581400"/>
          <a:ext cx="10134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3" name="Document" r:id="rId6" imgW="5486400" imgH="182880" progId="Word.Document.8">
                  <p:embed/>
                </p:oleObj>
              </mc:Choice>
              <mc:Fallback>
                <p:oleObj name="Document" r:id="rId6" imgW="5486400" imgH="1828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10134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Filtered Load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Calibri"/>
                <a:cs typeface="Calibri"/>
              </a:rPr>
              <a:t>i.e., what goes in, must come out!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sz="4800" dirty="0">
                <a:solidFill>
                  <a:schemeClr val="accent2"/>
                </a:solidFill>
                <a:ea typeface="ＭＳ Ｐゴシック" charset="0"/>
              </a:rPr>
              <a:t>Water Conservation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455453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The Medullary Gradient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5438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Creating the Medullary Gradient,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458200" cy="5334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Creating the Medullary </a:t>
            </a:r>
            <a:r>
              <a:rPr lang="en-US" dirty="0" err="1">
                <a:ea typeface="ＭＳ Ｐゴシック" charset="0"/>
              </a:rPr>
              <a:t>Graident</a:t>
            </a:r>
            <a:r>
              <a:rPr lang="en-US" dirty="0">
                <a:ea typeface="ＭＳ Ｐゴシック" charset="0"/>
              </a:rPr>
              <a:t>, 2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391400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4582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Permeabilities and Transport Capacities</a:t>
            </a:r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34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455453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The Medullary Gradient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64356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</a:rPr>
              <a:t>Concentration of Urine in the Collecting Tubules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582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i="1" dirty="0" smtClean="0">
                <a:ea typeface="ＭＳ Ｐゴシック" charset="0"/>
              </a:rPr>
              <a:t>Reminder: </a:t>
            </a:r>
            <a:r>
              <a:rPr lang="en-US" dirty="0" smtClean="0">
                <a:ea typeface="ＭＳ Ｐゴシック" charset="0"/>
              </a:rPr>
              <a:t>Filtration </a:t>
            </a:r>
            <a:r>
              <a:rPr lang="en-US" dirty="0">
                <a:ea typeface="ＭＳ Ｐゴシック" charset="0"/>
              </a:rPr>
              <a:t>and Reabsorption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>
                <a:ea typeface="ＭＳ Ｐゴシック" charset="0"/>
              </a:rPr>
              <a:t>Osmolarities</a:t>
            </a:r>
            <a:r>
              <a:rPr lang="en-US" dirty="0">
                <a:ea typeface="ＭＳ Ｐゴシック" charset="0"/>
              </a:rPr>
              <a:t> in Tubular Fluid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4800" y="1600200"/>
            <a:ext cx="8534400" cy="5162728"/>
            <a:chOff x="304800" y="1600200"/>
            <a:chExt cx="8534400" cy="5162728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" y="1600200"/>
              <a:ext cx="8531225" cy="4488597"/>
              <a:chOff x="304800" y="1600200"/>
              <a:chExt cx="8531225" cy="4488597"/>
            </a:xfrm>
          </p:grpSpPr>
          <p:pic>
            <p:nvPicPr>
              <p:cNvPr id="55299" name="Picture 3" descr="ConcentrationOfFiltrate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600200"/>
                <a:ext cx="8531225" cy="426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2514600" y="5257800"/>
                <a:ext cx="5257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Important role of Na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/K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 ATPase in water reabsorption</a:t>
                </a:r>
                <a:endParaRPr lang="en-US" dirty="0"/>
              </a:p>
            </p:txBody>
          </p:sp>
          <p:cxnSp>
            <p:nvCxnSpPr>
              <p:cNvPr id="4" name="Straight Arrow Connector 3"/>
              <p:cNvCxnSpPr/>
              <p:nvPr/>
            </p:nvCxnSpPr>
            <p:spPr bwMode="auto">
              <a:xfrm flipV="1">
                <a:off x="3962400" y="3886200"/>
                <a:ext cx="0" cy="12192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6" name="TextBox 5"/>
            <p:cNvSpPr txBox="1"/>
            <p:nvPr/>
          </p:nvSpPr>
          <p:spPr>
            <a:xfrm>
              <a:off x="7467600" y="5562600"/>
              <a:ext cx="1371600" cy="1200328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up to 10% of water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7543800" y="3810000"/>
              <a:ext cx="152400" cy="1828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on Hormones 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17525" y="2041525"/>
            <a:ext cx="425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Calibri"/>
                <a:cs typeface="Calibri"/>
              </a:rPr>
              <a:t>We will concentrate on: </a:t>
            </a:r>
            <a:endParaRPr lang="en-US" b="1">
              <a:latin typeface="Calibri"/>
              <a:cs typeface="Calibri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76400" y="31242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Calibri"/>
                <a:cs typeface="Calibri"/>
              </a:rPr>
              <a:t>  the mineralocortocoid </a:t>
            </a:r>
            <a:r>
              <a:rPr lang="en-US" b="1">
                <a:latin typeface="Calibri"/>
                <a:cs typeface="Calibri"/>
              </a:rPr>
              <a:t>aldosterone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752600" y="42672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 the renin-angiotensin system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752600" y="5410200"/>
            <a:ext cx="618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 atrial natriuretic hormone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381000" y="1066800"/>
          <a:ext cx="8229600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Document" r:id="rId4" imgW="5632704" imgH="3736848" progId="Word.Document.8">
                  <p:embed/>
                </p:oleObj>
              </mc:Choice>
              <mc:Fallback>
                <p:oleObj name="Document" r:id="rId4" imgW="5632704" imgH="373684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229600" cy="545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Endocrine Effects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Renin-Angiotensin System</a:t>
            </a:r>
          </a:p>
        </p:txBody>
      </p:sp>
      <p:grpSp>
        <p:nvGrpSpPr>
          <p:cNvPr id="61445" name="Group 5"/>
          <p:cNvGrpSpPr>
            <a:grpSpLocks/>
          </p:cNvGrpSpPr>
          <p:nvPr/>
        </p:nvGrpSpPr>
        <p:grpSpPr bwMode="auto">
          <a:xfrm>
            <a:off x="304800" y="2514600"/>
            <a:ext cx="8610600" cy="2346325"/>
            <a:chOff x="192" y="1584"/>
            <a:chExt cx="5424" cy="1478"/>
          </a:xfrm>
        </p:grpSpPr>
        <p:pic>
          <p:nvPicPr>
            <p:cNvPr id="6144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584"/>
              <a:ext cx="5424" cy="1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4" name="Text Box 4"/>
            <p:cNvSpPr txBox="1">
              <a:spLocks noChangeArrowheads="1"/>
            </p:cNvSpPr>
            <p:nvPr/>
          </p:nvSpPr>
          <p:spPr bwMode="auto">
            <a:xfrm>
              <a:off x="1296" y="2082"/>
              <a:ext cx="168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Calibri"/>
                  <a:cs typeface="Calibri"/>
                </a:rPr>
                <a:t>(Juxtaglomerular apparatus)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Atrial Natriuretic Hormone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Calibri"/>
                <a:cs typeface="Calibri"/>
              </a:rPr>
              <a:t>  Secreted by the atria in response to stretch (high blood volume)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4046538"/>
            <a:ext cx="779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Calibri"/>
                <a:cs typeface="Calibri"/>
              </a:rPr>
              <a:t>  Increases renal loss of Na</a:t>
            </a:r>
            <a:r>
              <a:rPr lang="en-US" baseline="30000">
                <a:latin typeface="Calibri"/>
                <a:cs typeface="Calibri"/>
              </a:rPr>
              <a:t>+</a:t>
            </a:r>
            <a:r>
              <a:rPr lang="en-US">
                <a:latin typeface="Calibri"/>
                <a:cs typeface="Calibri"/>
              </a:rPr>
              <a:t> (and anions); leads to an increase in water loss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 Peptide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r>
              <a:rPr lang="en-US" sz="3200" i="1" dirty="0">
                <a:ea typeface="ＭＳ Ｐゴシック" charset="0"/>
              </a:rPr>
              <a:t>Reminder</a:t>
            </a:r>
            <a:r>
              <a:rPr lang="en-US" sz="3200" i="1" dirty="0" smtClean="0">
                <a:ea typeface="ＭＳ Ｐゴシック" charset="0"/>
              </a:rPr>
              <a:t>: </a:t>
            </a:r>
            <a:r>
              <a:rPr lang="en-US" sz="3200" dirty="0" smtClean="0">
                <a:ea typeface="ＭＳ Ｐゴシック" charset="0"/>
              </a:rPr>
              <a:t>Excretion </a:t>
            </a:r>
            <a:r>
              <a:rPr lang="en-US" sz="3200" dirty="0">
                <a:ea typeface="ＭＳ Ｐゴシック" charset="0"/>
              </a:rPr>
              <a:t>of a Substance that is </a:t>
            </a:r>
            <a:r>
              <a:rPr lang="en-US" sz="3200" dirty="0" smtClean="0">
                <a:ea typeface="ＭＳ Ｐゴシック" charset="0"/>
              </a:rPr>
              <a:t/>
            </a:r>
            <a:br>
              <a:rPr lang="en-US" sz="3200" dirty="0" smtClean="0">
                <a:ea typeface="ＭＳ Ｐゴシック" charset="0"/>
              </a:rPr>
            </a:br>
            <a:r>
              <a:rPr lang="en-US" sz="3200" dirty="0" smtClean="0">
                <a:ea typeface="ＭＳ Ｐゴシック" charset="0"/>
              </a:rPr>
              <a:t>Filtered </a:t>
            </a:r>
            <a:r>
              <a:rPr lang="en-US" sz="3200" dirty="0">
                <a:ea typeface="ＭＳ Ｐゴシック" charset="0"/>
              </a:rPr>
              <a:t>and Reabsorbed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630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38250"/>
            <a:ext cx="601980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i="1" dirty="0">
                <a:ea typeface="ＭＳ Ｐゴシック" charset="0"/>
              </a:rPr>
              <a:t>Reminder</a:t>
            </a:r>
            <a:r>
              <a:rPr lang="en-US" i="1" dirty="0" smtClean="0">
                <a:ea typeface="ＭＳ Ｐゴシック" charset="0"/>
              </a:rPr>
              <a:t>: </a:t>
            </a:r>
            <a:r>
              <a:rPr lang="en-US" dirty="0" smtClean="0">
                <a:ea typeface="ＭＳ Ｐゴシック" charset="0"/>
              </a:rPr>
              <a:t>Filtration </a:t>
            </a:r>
            <a:r>
              <a:rPr lang="en-US" dirty="0">
                <a:ea typeface="ＭＳ Ｐゴシック" charset="0"/>
              </a:rPr>
              <a:t>and Secretion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The Clearance Concept, part 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3058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1.  Clearance is defined as the </a:t>
            </a:r>
            <a:r>
              <a:rPr lang="en-US" b="1" u="sng">
                <a:latin typeface="Calibri"/>
                <a:cs typeface="Calibri"/>
              </a:rPr>
              <a:t>plasma vol./time</a:t>
            </a:r>
            <a:r>
              <a:rPr lang="en-US">
                <a:latin typeface="Calibri"/>
                <a:cs typeface="Calibri"/>
              </a:rPr>
              <a:t> (plasma flow rate) </a:t>
            </a:r>
            <a:r>
              <a:rPr lang="en-US" b="1" u="sng">
                <a:solidFill>
                  <a:schemeClr val="accent2"/>
                </a:solidFill>
                <a:latin typeface="Calibri"/>
                <a:cs typeface="Calibri"/>
              </a:rPr>
              <a:t>necessary to account for all of a substance that is found in the urine</a:t>
            </a:r>
            <a:r>
              <a:rPr lang="en-US">
                <a:latin typeface="Calibri"/>
                <a:cs typeface="Calibri"/>
              </a:rPr>
              <a:t>.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3124200"/>
            <a:ext cx="800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2.  The clearance is </a:t>
            </a:r>
            <a:r>
              <a:rPr lang="en-US">
                <a:solidFill>
                  <a:schemeClr val="accent2"/>
                </a:solidFill>
                <a:latin typeface="Calibri"/>
                <a:cs typeface="Calibri"/>
              </a:rPr>
              <a:t>often</a:t>
            </a:r>
            <a:r>
              <a:rPr lang="en-US">
                <a:latin typeface="Calibri"/>
                <a:cs typeface="Calibri"/>
              </a:rPr>
              <a:t> (but not always) a </a:t>
            </a:r>
            <a:r>
              <a:rPr lang="en-US" b="1" u="sng">
                <a:solidFill>
                  <a:srgbClr val="FF0000"/>
                </a:solidFill>
                <a:latin typeface="Calibri"/>
                <a:cs typeface="Calibri"/>
              </a:rPr>
              <a:t>virtual volume</a:t>
            </a:r>
            <a:r>
              <a:rPr lang="en-US">
                <a:latin typeface="Calibri"/>
                <a:cs typeface="Calibri"/>
              </a:rPr>
              <a:t> because i</a:t>
            </a:r>
            <a:r>
              <a:rPr lang="en-US">
                <a:solidFill>
                  <a:schemeClr val="accent2"/>
                </a:solidFill>
                <a:latin typeface="Calibri"/>
                <a:cs typeface="Calibri"/>
              </a:rPr>
              <a:t>t </a:t>
            </a:r>
            <a:r>
              <a:rPr lang="en-US" u="sng">
                <a:solidFill>
                  <a:schemeClr val="accent2"/>
                </a:solidFill>
                <a:latin typeface="Calibri"/>
                <a:cs typeface="Calibri"/>
              </a:rPr>
              <a:t>assumes that all of the substance that enters the kidney via the renal artery is removed</a:t>
            </a:r>
            <a:r>
              <a:rPr lang="en-US">
                <a:solidFill>
                  <a:schemeClr val="accent2"/>
                </a:solidFill>
                <a:latin typeface="Calibri"/>
                <a:cs typeface="Calibri"/>
              </a:rPr>
              <a:t> to the urine</a:t>
            </a:r>
            <a:r>
              <a:rPr lang="en-US">
                <a:latin typeface="Calibri"/>
                <a:cs typeface="Calibri"/>
              </a:rPr>
              <a:t> and therefore the renal vein has none of this substance!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5105400"/>
            <a:ext cx="83820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3.  </a:t>
            </a:r>
            <a:r>
              <a:rPr lang="en-US" b="1">
                <a:solidFill>
                  <a:schemeClr val="accent2"/>
                </a:solidFill>
                <a:latin typeface="Calibri"/>
                <a:cs typeface="Calibri"/>
              </a:rPr>
              <a:t>The </a:t>
            </a:r>
            <a:r>
              <a:rPr lang="en-US" b="1" u="sng">
                <a:solidFill>
                  <a:srgbClr val="FF0000"/>
                </a:solidFill>
                <a:latin typeface="Calibri"/>
                <a:cs typeface="Calibri"/>
              </a:rPr>
              <a:t>only time the clearance actually equals the renal plasma flow</a:t>
            </a:r>
            <a:r>
              <a:rPr lang="en-US" b="1">
                <a:solidFill>
                  <a:schemeClr val="accent2"/>
                </a:solidFill>
                <a:latin typeface="Calibri"/>
                <a:cs typeface="Calibri"/>
              </a:rPr>
              <a:t> is for a </a:t>
            </a:r>
            <a:r>
              <a:rPr lang="en-US" b="1" u="sng">
                <a:solidFill>
                  <a:schemeClr val="accent2"/>
                </a:solidFill>
                <a:latin typeface="Calibri"/>
                <a:cs typeface="Calibri"/>
              </a:rPr>
              <a:t>substance that is </a:t>
            </a:r>
            <a:r>
              <a:rPr lang="en-US" b="1" u="sng">
                <a:solidFill>
                  <a:srgbClr val="FF0000"/>
                </a:solidFill>
                <a:latin typeface="Calibri"/>
                <a:cs typeface="Calibri"/>
              </a:rPr>
              <a:t>both filtered and secreted</a:t>
            </a:r>
            <a:r>
              <a:rPr lang="en-US" b="1">
                <a:solidFill>
                  <a:schemeClr val="accent2"/>
                </a:solidFill>
                <a:latin typeface="Calibri"/>
                <a:cs typeface="Calibri"/>
              </a:rPr>
              <a:t> and that </a:t>
            </a:r>
            <a:r>
              <a:rPr lang="en-US" b="1" u="sng">
                <a:solidFill>
                  <a:srgbClr val="FF0000"/>
                </a:solidFill>
                <a:latin typeface="Calibri"/>
                <a:cs typeface="Calibri"/>
              </a:rPr>
              <a:t>enters the kidney at a low plasma concentration</a:t>
            </a:r>
            <a:endParaRPr lang="en-US" b="1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991600" cy="685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</a:rPr>
              <a:t>The Clearance Concept -- Mathematical Derivation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09600" y="1052513"/>
            <a:ext cx="8001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Calibri"/>
                <a:cs typeface="Calibri"/>
              </a:rPr>
              <a:t>Amount of x Excreted = (A-V [substance x])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Calibri"/>
                <a:cs typeface="Calibri"/>
              </a:rPr>
              <a:t>Excretion rate of x = (A-V [substance x])/time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4244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5562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14400" y="4495800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Calibri"/>
                <a:cs typeface="Calibri"/>
              </a:rPr>
              <a:t>We now assume that be blood leaving the kidney is completely cleared of substance x; thus P</a:t>
            </a:r>
            <a:r>
              <a:rPr lang="en-US" i="1" baseline="-25000">
                <a:latin typeface="Calibri"/>
                <a:cs typeface="Calibri"/>
              </a:rPr>
              <a:t>x</a:t>
            </a:r>
            <a:r>
              <a:rPr lang="en-US" i="1" baseline="30000">
                <a:latin typeface="Calibri"/>
                <a:cs typeface="Calibri"/>
              </a:rPr>
              <a:t>v</a:t>
            </a:r>
            <a:r>
              <a:rPr lang="en-US" i="1">
                <a:latin typeface="Calibri"/>
                <a:cs typeface="Calibri"/>
              </a:rPr>
              <a:t> = 0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8800"/>
            <a:ext cx="3505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Clearance, continued</a:t>
            </a:r>
          </a:p>
        </p:txBody>
      </p:sp>
      <p:pic>
        <p:nvPicPr>
          <p:cNvPr id="6963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32766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259080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81000" y="3581400"/>
            <a:ext cx="8474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Calibri"/>
                <a:cs typeface="Calibri"/>
              </a:rPr>
              <a:t>Now, for the case we have examined where </a:t>
            </a:r>
            <a:r>
              <a:rPr lang="en-US" u="sng">
                <a:latin typeface="Calibri"/>
                <a:cs typeface="Calibri"/>
              </a:rPr>
              <a:t>all</a:t>
            </a:r>
            <a:r>
              <a:rPr lang="en-US">
                <a:latin typeface="Calibri"/>
                <a:cs typeface="Calibri"/>
              </a:rPr>
              <a:t> of substance x is removed ([x]</a:t>
            </a:r>
            <a:r>
              <a:rPr lang="en-US" baseline="-25000">
                <a:latin typeface="Calibri"/>
                <a:cs typeface="Calibri"/>
              </a:rPr>
              <a:t>renal vein</a:t>
            </a:r>
            <a:r>
              <a:rPr lang="en-US">
                <a:latin typeface="Calibri"/>
                <a:cs typeface="Calibri"/>
              </a:rPr>
              <a:t> = 0), then the amount of plasma </a:t>
            </a:r>
            <a:r>
              <a:rPr lang="en-US" b="1" u="sng">
                <a:solidFill>
                  <a:srgbClr val="FF0000"/>
                </a:solidFill>
                <a:latin typeface="Calibri"/>
                <a:cs typeface="Calibri"/>
              </a:rPr>
              <a:t>supposedly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"swept clean" </a:t>
            </a:r>
            <a:r>
              <a:rPr lang="en-US">
                <a:latin typeface="Calibri"/>
                <a:cs typeface="Calibri"/>
              </a:rPr>
              <a:t>of x is the RPF. Thus:</a:t>
            </a:r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81600"/>
            <a:ext cx="48006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Do Most Substances Clear 100%?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Calibri"/>
                <a:cs typeface="Calibri"/>
              </a:rPr>
              <a:t>i.e., are most substances totally removed from the plasma in one pass through the kidney?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8077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The answer is </a:t>
            </a:r>
            <a:r>
              <a:rPr lang="en-US" b="1" u="sng" dirty="0">
                <a:latin typeface="Calibri"/>
                <a:cs typeface="Calibri"/>
              </a:rPr>
              <a:t>NO</a:t>
            </a:r>
            <a:r>
              <a:rPr lang="en-US" dirty="0">
                <a:latin typeface="Calibri"/>
                <a:cs typeface="Calibri"/>
              </a:rPr>
              <a:t> but we still calculate their clearance the same way because we can use their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dirty="0">
                <a:latin typeface="Calibri"/>
                <a:cs typeface="Calibri"/>
              </a:rPr>
              <a:t>clearance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r>
              <a:rPr lang="en-US" dirty="0">
                <a:latin typeface="Calibri"/>
                <a:cs typeface="Calibri"/>
              </a:rPr>
              <a:t> to determine how they are handled by the kidney.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09600" y="4191000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For example, what about a substance that is only filtered?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3505200"/>
          <a:ext cx="124983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0" name="Document" r:id="rId4" imgW="5486400" imgH="182880" progId="Word.Document.8">
                  <p:embed/>
                </p:oleObj>
              </mc:Choice>
              <mc:Fallback>
                <p:oleObj name="Document" r:id="rId4" imgW="5486400" imgH="1828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124983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84213" y="4724400"/>
          <a:ext cx="8459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Document" r:id="rId6" imgW="5486400" imgH="390144" progId="Word.Document.8">
                  <p:embed/>
                </p:oleObj>
              </mc:Choice>
              <mc:Fallback>
                <p:oleObj name="Document" r:id="rId6" imgW="5486400" imgH="39014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24400"/>
                        <a:ext cx="84597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81000" y="2057400"/>
          <a:ext cx="118872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2" name="Document" r:id="rId8" imgW="5486400" imgH="182880" progId="Word.Document.8">
                  <p:embed/>
                </p:oleObj>
              </mc:Choice>
              <mc:Fallback>
                <p:oleObj name="Document" r:id="rId8" imgW="5486400" imgH="1828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118872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Types of Clearance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616</Words>
  <Application>Microsoft Macintosh PowerPoint</Application>
  <PresentationFormat>On-screen Show (4:3)</PresentationFormat>
  <Paragraphs>76</Paragraphs>
  <Slides>24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Presentation</vt:lpstr>
      <vt:lpstr>Document</vt:lpstr>
      <vt:lpstr>Renal Function: Clearance</vt:lpstr>
      <vt:lpstr>Reminder: Filtration and Reabsorption</vt:lpstr>
      <vt:lpstr>Reminder: Excretion of a Substance that is  Filtered and Reabsorbed</vt:lpstr>
      <vt:lpstr>Reminder: Filtration and Secretion</vt:lpstr>
      <vt:lpstr>The Clearance Concept, part 1</vt:lpstr>
      <vt:lpstr>The Clearance Concept -- Mathematical Derivation</vt:lpstr>
      <vt:lpstr>Clearance, continued</vt:lpstr>
      <vt:lpstr>Do Most Substances Clear 100%?</vt:lpstr>
      <vt:lpstr>Types of Clearance</vt:lpstr>
      <vt:lpstr>Inulin and the GFR</vt:lpstr>
      <vt:lpstr>Rules of Thumb</vt:lpstr>
      <vt:lpstr>Filtered Load</vt:lpstr>
      <vt:lpstr>Water Conservation</vt:lpstr>
      <vt:lpstr>The Medullary Gradient</vt:lpstr>
      <vt:lpstr>Creating the Medullary Gradient, 1</vt:lpstr>
      <vt:lpstr>Creating the Medullary Graident, 2</vt:lpstr>
      <vt:lpstr>Permeabilities and Transport Capacities</vt:lpstr>
      <vt:lpstr>The Medullary Gradient</vt:lpstr>
      <vt:lpstr>Concentration of Urine in the Collecting Tubules</vt:lpstr>
      <vt:lpstr>Osmolarities in Tubular Fluid</vt:lpstr>
      <vt:lpstr>More on Hormones </vt:lpstr>
      <vt:lpstr>Endocrine Effects</vt:lpstr>
      <vt:lpstr>The Renin-Angiotensin System</vt:lpstr>
      <vt:lpstr>Atrial Natriuretic Hormone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Kooka T. Cat</dc:creator>
  <cp:lastModifiedBy>KN Prestwich</cp:lastModifiedBy>
  <cp:revision>76</cp:revision>
  <dcterms:created xsi:type="dcterms:W3CDTF">2008-11-21T13:36:23Z</dcterms:created>
  <dcterms:modified xsi:type="dcterms:W3CDTF">2017-11-09T15:23:37Z</dcterms:modified>
</cp:coreProperties>
</file>