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99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7" d="100"/>
          <a:sy n="167" d="100"/>
        </p:scale>
        <p:origin x="-11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D3556-A1A7-4F49-B7D8-D3463F4F00F0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D7784-791A-CA4B-8A66-FC70E958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13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C6B0D2E-F860-ED4B-B11D-541458D0E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97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F51FDB54-397C-3944-9AEF-A8B9BBFD9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62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D8EE9B34-F2DF-CE41-8875-32DFF971E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2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A08B643D-770F-ED49-8959-F0CFA75B3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3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B2AC5D2E-EEE0-634D-88AC-73986700F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9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800C118F-14AB-F44E-8E3B-CD7FD39B8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1DF592CF-FF27-634C-968C-CE6D9478D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98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5887CD8-7B70-2C43-96E9-9F8FD1873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6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D2BF5E97-E25B-2247-A4B1-D37F204E4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8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50A8951C-6112-7A48-AE58-508E6B230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9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02FDAE2B-D5E7-E044-82AF-2A90FE8DD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04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rgbClr val="FF99CC"/>
            </a:gs>
            <a:gs pos="100000">
              <a:srgbClr val="66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/>
          <a:ea typeface="ＭＳ Ｐゴシック" pitchFamily="-65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3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4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7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3" name="Object 2"/>
          <p:cNvGraphicFramePr>
            <a:graphicFrameLocks noChangeAspect="1"/>
          </p:cNvGraphicFramePr>
          <p:nvPr/>
        </p:nvGraphicFramePr>
        <p:xfrm>
          <a:off x="533400" y="2438400"/>
          <a:ext cx="8229600" cy="367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Document" r:id="rId3" imgW="4432300" imgH="1981200" progId="Word.Document.8">
                  <p:embed/>
                </p:oleObj>
              </mc:Choice>
              <mc:Fallback>
                <p:oleObj name="Document" r:id="rId3" imgW="4432300" imgH="19812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438400"/>
                        <a:ext cx="8229600" cy="367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4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Bound and Dissolved Oxygen in the Blood of Most Animals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9" name="Object 2"/>
          <p:cNvGraphicFramePr>
            <a:graphicFrameLocks noChangeAspect="1"/>
          </p:cNvGraphicFramePr>
          <p:nvPr/>
        </p:nvGraphicFramePr>
        <p:xfrm>
          <a:off x="304800" y="1295400"/>
          <a:ext cx="8305800" cy="483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Document" r:id="rId3" imgW="6438900" imgH="3746500" progId="Word.Document.8">
                  <p:embed/>
                </p:oleObj>
              </mc:Choice>
              <mc:Fallback>
                <p:oleObj name="Document" r:id="rId3" imgW="6438900" imgH="37465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95400"/>
                        <a:ext cx="8305800" cy="483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Carbon Dioxide Exchange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Object 2"/>
          <p:cNvGraphicFramePr>
            <a:graphicFrameLocks noChangeAspect="1"/>
          </p:cNvGraphicFramePr>
          <p:nvPr/>
        </p:nvGraphicFramePr>
        <p:xfrm>
          <a:off x="0" y="2209800"/>
          <a:ext cx="9144000" cy="241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Document" r:id="rId3" imgW="5727700" imgH="1511300" progId="Word.Document.8">
                  <p:embed/>
                </p:oleObj>
              </mc:Choice>
              <mc:Fallback>
                <p:oleObj name="Document" r:id="rId3" imgW="5727700" imgH="15113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09800"/>
                        <a:ext cx="9144000" cy="241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4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Transport of CO</a:t>
            </a:r>
            <a:r>
              <a:rPr lang="en-US" baseline="-25000" dirty="0">
                <a:latin typeface="Calibri"/>
                <a:ea typeface="ＭＳ Ｐゴシック" charset="0"/>
                <a:cs typeface="Calibri"/>
              </a:rPr>
              <a:t>2</a:t>
            </a:r>
            <a:r>
              <a:rPr lang="en-US" dirty="0">
                <a:latin typeface="Calibri"/>
                <a:ea typeface="ＭＳ Ｐゴシック" charset="0"/>
                <a:cs typeface="Calibri"/>
              </a:rPr>
              <a:t> by the Blood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Object 2"/>
          <p:cNvGraphicFramePr>
            <a:graphicFrameLocks noChangeAspect="1"/>
          </p:cNvGraphicFramePr>
          <p:nvPr/>
        </p:nvGraphicFramePr>
        <p:xfrm>
          <a:off x="533400" y="1600200"/>
          <a:ext cx="8305800" cy="435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Document" r:id="rId3" imgW="5816600" imgH="3048000" progId="Word.Document.8">
                  <p:embed/>
                </p:oleObj>
              </mc:Choice>
              <mc:Fallback>
                <p:oleObj name="Document" r:id="rId3" imgW="5816600" imgH="30480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00200"/>
                        <a:ext cx="8305800" cy="435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2800" dirty="0">
                <a:latin typeface="Calibri"/>
                <a:ea typeface="ＭＳ Ｐゴシック" charset="0"/>
                <a:cs typeface="Calibri"/>
              </a:rPr>
              <a:t>The Haldane Effect and CO</a:t>
            </a:r>
            <a:r>
              <a:rPr lang="en-US" sz="2800" baseline="-25000" dirty="0">
                <a:latin typeface="Calibri"/>
                <a:ea typeface="ＭＳ Ｐゴシック" charset="0"/>
                <a:cs typeface="Calibri"/>
              </a:rPr>
              <a:t>2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 and a </a:t>
            </a:r>
            <a:r>
              <a:rPr lang="en-US" sz="2800">
                <a:latin typeface="Calibri"/>
                <a:ea typeface="ＭＳ Ｐゴシック" charset="0"/>
                <a:cs typeface="Calibri"/>
              </a:rPr>
              <a:t>Comparison </a:t>
            </a:r>
            <a:r>
              <a:rPr lang="en-US" sz="2800" smtClean="0">
                <a:latin typeface="Calibri"/>
                <a:ea typeface="ＭＳ Ｐゴシック" charset="0"/>
                <a:cs typeface="Calibri"/>
              </a:rPr>
              <a:t/>
            </a:r>
            <a:br>
              <a:rPr lang="en-US" sz="2800" smtClean="0">
                <a:latin typeface="Calibri"/>
                <a:ea typeface="ＭＳ Ｐゴシック" charset="0"/>
                <a:cs typeface="Calibri"/>
              </a:rPr>
            </a:br>
            <a:r>
              <a:rPr lang="en-US" sz="2800" smtClean="0">
                <a:latin typeface="Calibri"/>
                <a:ea typeface="ＭＳ Ｐゴシック" charset="0"/>
                <a:cs typeface="Calibri"/>
              </a:rPr>
              <a:t>of 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CO</a:t>
            </a:r>
            <a:r>
              <a:rPr lang="en-US" sz="2800" baseline="-25000" dirty="0">
                <a:latin typeface="Calibri"/>
                <a:ea typeface="ＭＳ Ｐゴシック" charset="0"/>
                <a:cs typeface="Calibri"/>
              </a:rPr>
              <a:t>2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 and O</a:t>
            </a:r>
            <a:r>
              <a:rPr lang="en-US" sz="2800" baseline="-25000" dirty="0">
                <a:latin typeface="Calibri"/>
                <a:ea typeface="ＭＳ Ｐゴシック" charset="0"/>
                <a:cs typeface="Calibri"/>
              </a:rPr>
              <a:t>2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 Transport in Mammals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7" name="Object 2"/>
          <p:cNvGraphicFramePr>
            <a:graphicFrameLocks noChangeAspect="1"/>
          </p:cNvGraphicFramePr>
          <p:nvPr/>
        </p:nvGraphicFramePr>
        <p:xfrm>
          <a:off x="304800" y="1828800"/>
          <a:ext cx="8534400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Document" r:id="rId3" imgW="4521200" imgH="939800" progId="Word.Document.8">
                  <p:embed/>
                </p:oleObj>
              </mc:Choice>
              <mc:Fallback>
                <p:oleObj name="Document" r:id="rId3" imgW="4521200" imgH="9398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828800"/>
                        <a:ext cx="8534400" cy="177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762000" y="5105400"/>
          <a:ext cx="101346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Document" r:id="rId5" imgW="5486400" imgH="177800" progId="Word.Document.8">
                  <p:embed/>
                </p:oleObj>
              </mc:Choice>
              <mc:Fallback>
                <p:oleObj name="Document" r:id="rId5" imgW="5486400" imgH="1778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105400"/>
                        <a:ext cx="101346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Oxygen Exchange Overview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Object 2"/>
          <p:cNvGraphicFramePr>
            <a:graphicFrameLocks noChangeAspect="1"/>
          </p:cNvGraphicFramePr>
          <p:nvPr/>
        </p:nvGraphicFramePr>
        <p:xfrm>
          <a:off x="838200" y="1295400"/>
          <a:ext cx="7315200" cy="520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Document" r:id="rId3" imgW="5156200" imgH="3670300" progId="Word.Document.8">
                  <p:embed/>
                </p:oleObj>
              </mc:Choice>
              <mc:Fallback>
                <p:oleObj name="Document" r:id="rId3" imgW="5156200" imgH="36703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95400"/>
                        <a:ext cx="7315200" cy="520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The Oxygen Dissociation Curve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Object 2"/>
          <p:cNvGraphicFramePr>
            <a:graphicFrameLocks noChangeAspect="1"/>
          </p:cNvGraphicFramePr>
          <p:nvPr/>
        </p:nvGraphicFramePr>
        <p:xfrm>
          <a:off x="685800" y="1460500"/>
          <a:ext cx="7239000" cy="539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Document" r:id="rId3" imgW="5791200" imgH="4318000" progId="Word.Document.8">
                  <p:embed/>
                </p:oleObj>
              </mc:Choice>
              <mc:Fallback>
                <p:oleObj name="Document" r:id="rId3" imgW="5791200" imgH="43180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60500"/>
                        <a:ext cx="7239000" cy="539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The Effects of Changes in Carrier Concentration on Capacity and P</a:t>
            </a:r>
            <a:r>
              <a:rPr lang="en-US" baseline="-25000" dirty="0">
                <a:latin typeface="Calibri"/>
                <a:ea typeface="ＭＳ Ｐゴシック" charset="0"/>
                <a:cs typeface="Calibri"/>
              </a:rPr>
              <a:t>50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Object 2"/>
          <p:cNvGraphicFramePr>
            <a:graphicFrameLocks noChangeAspect="1"/>
          </p:cNvGraphicFramePr>
          <p:nvPr/>
        </p:nvGraphicFramePr>
        <p:xfrm>
          <a:off x="914400" y="1524000"/>
          <a:ext cx="7316788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Document" r:id="rId3" imgW="5486400" imgH="393700" progId="Word.Document.8">
                  <p:embed/>
                </p:oleObj>
              </mc:Choice>
              <mc:Fallback>
                <p:oleObj name="Document" r:id="rId3" imgW="5486400" imgH="3937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524000"/>
                        <a:ext cx="7316788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1219200" y="2187575"/>
          <a:ext cx="6781800" cy="467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Document" r:id="rId5" imgW="5054600" imgH="3479800" progId="Word.Document.8">
                  <p:embed/>
                </p:oleObj>
              </mc:Choice>
              <mc:Fallback>
                <p:oleObj name="Document" r:id="rId5" imgW="5054600" imgH="34798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187575"/>
                        <a:ext cx="6781800" cy="467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The Notion of % Saturation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Carbaminos and CO</a:t>
            </a:r>
            <a:r>
              <a:rPr lang="en-US" baseline="-25000" dirty="0">
                <a:latin typeface="Calibri"/>
                <a:ea typeface="ＭＳ Ｐゴシック" charset="0"/>
                <a:cs typeface="Calibri"/>
              </a:rPr>
              <a:t>2</a:t>
            </a:r>
            <a:r>
              <a:rPr lang="en-US" dirty="0">
                <a:latin typeface="Calibri"/>
                <a:ea typeface="ＭＳ Ｐゴシック" charset="0"/>
                <a:cs typeface="Calibri"/>
              </a:rPr>
              <a:t> Transport</a:t>
            </a:r>
          </a:p>
        </p:txBody>
      </p:sp>
      <p:pic>
        <p:nvPicPr>
          <p:cNvPr id="1843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600"/>
            <a:ext cx="7696200" cy="233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914400" y="5410200"/>
            <a:ext cx="7543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Helvetica" charset="0"/>
              </a:rPr>
              <a:t>Whether or not the H</a:t>
            </a:r>
            <a:r>
              <a:rPr lang="en-US" sz="1800" b="1" baseline="30000">
                <a:solidFill>
                  <a:srgbClr val="000000"/>
                </a:solidFill>
                <a:latin typeface="Helvetica" charset="0"/>
              </a:rPr>
              <a:t>+</a:t>
            </a:r>
            <a:r>
              <a:rPr lang="en-US" sz="1800" b="1">
                <a:solidFill>
                  <a:srgbClr val="000000"/>
                </a:solidFill>
                <a:latin typeface="Helvetica" charset="0"/>
              </a:rPr>
              <a:t> is released (I.e., the carbamino will dissociate) will depend on the pH of the solution and pK</a:t>
            </a:r>
            <a:r>
              <a:rPr lang="en-US" sz="1800" b="1" baseline="-25000">
                <a:solidFill>
                  <a:srgbClr val="000000"/>
                </a:solidFill>
                <a:latin typeface="Helvetica" charset="0"/>
              </a:rPr>
              <a:t>a</a:t>
            </a:r>
            <a:r>
              <a:rPr lang="en-US" sz="1800" b="1">
                <a:solidFill>
                  <a:srgbClr val="000000"/>
                </a:solidFill>
                <a:latin typeface="Helvetica" charset="0"/>
              </a:rPr>
              <a:t> of the carbamino.</a:t>
            </a:r>
            <a:endParaRPr lang="en-US" sz="1000" b="1">
              <a:solidFill>
                <a:srgbClr val="000000"/>
              </a:solidFill>
              <a:latin typeface="Helvetica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Object 2"/>
          <p:cNvGraphicFramePr>
            <a:graphicFrameLocks noChangeAspect="1"/>
          </p:cNvGraphicFramePr>
          <p:nvPr/>
        </p:nvGraphicFramePr>
        <p:xfrm>
          <a:off x="838200" y="1371600"/>
          <a:ext cx="7086600" cy="500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Document" r:id="rId3" imgW="5702300" imgH="4025900" progId="Word.Document.8">
                  <p:embed/>
                </p:oleObj>
              </mc:Choice>
              <mc:Fallback>
                <p:oleObj name="Document" r:id="rId3" imgW="5702300" imgH="40259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71600"/>
                        <a:ext cx="7086600" cy="500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04800"/>
            <a:ext cx="7772400" cy="838200"/>
          </a:xfrm>
        </p:spPr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The Bohr Effect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1" name="Object 2"/>
          <p:cNvGraphicFramePr>
            <a:graphicFrameLocks noChangeAspect="1"/>
          </p:cNvGraphicFramePr>
          <p:nvPr/>
        </p:nvGraphicFramePr>
        <p:xfrm>
          <a:off x="533400" y="1673225"/>
          <a:ext cx="7543800" cy="518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Document" r:id="rId3" imgW="5689600" imgH="3911600" progId="Word.Document.8">
                  <p:embed/>
                </p:oleObj>
              </mc:Choice>
              <mc:Fallback>
                <p:oleObj name="Document" r:id="rId3" imgW="5689600" imgH="39116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73225"/>
                        <a:ext cx="7543800" cy="518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200" dirty="0">
                <a:latin typeface="Calibri"/>
                <a:ea typeface="ＭＳ Ｐゴシック" charset="0"/>
                <a:cs typeface="Calibri"/>
              </a:rPr>
              <a:t>Carrier Affinity Shifts Correlated With Various Environments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Object 2"/>
          <p:cNvGraphicFramePr>
            <a:graphicFrameLocks noChangeAspect="1"/>
          </p:cNvGraphicFramePr>
          <p:nvPr/>
        </p:nvGraphicFramePr>
        <p:xfrm>
          <a:off x="304800" y="1371600"/>
          <a:ext cx="7620000" cy="520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Document" r:id="rId3" imgW="5092700" imgH="3479800" progId="Word.Document.8">
                  <p:embed/>
                </p:oleObj>
              </mc:Choice>
              <mc:Fallback>
                <p:oleObj name="Document" r:id="rId3" imgW="5092700" imgH="34798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71600"/>
                        <a:ext cx="7620000" cy="520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Fetal Hemoglobin in Mammals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99</Words>
  <Application>Microsoft Macintosh PowerPoint</Application>
  <PresentationFormat>On-screen Show (4:3)</PresentationFormat>
  <Paragraphs>13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Blank Presentation</vt:lpstr>
      <vt:lpstr>Document</vt:lpstr>
      <vt:lpstr>Bound and Dissolved Oxygen in the Blood of Most Animals</vt:lpstr>
      <vt:lpstr>Oxygen Exchange Overview</vt:lpstr>
      <vt:lpstr>The Oxygen Dissociation Curve</vt:lpstr>
      <vt:lpstr>The Effects of Changes in Carrier Concentration on Capacity and P50</vt:lpstr>
      <vt:lpstr>The Notion of % Saturation</vt:lpstr>
      <vt:lpstr>Carbaminos and CO2 Transport</vt:lpstr>
      <vt:lpstr>The Bohr Effect</vt:lpstr>
      <vt:lpstr>Carrier Affinity Shifts Correlated With Various Environments</vt:lpstr>
      <vt:lpstr>Fetal Hemoglobin in Mammals</vt:lpstr>
      <vt:lpstr>Carbon Dioxide Exchange</vt:lpstr>
      <vt:lpstr>Transport of CO2 by the Blood</vt:lpstr>
      <vt:lpstr>The Haldane Effect and CO2 and a Comparison  of CO2 and O2 Transport in Mammals  </vt:lpstr>
    </vt:vector>
  </TitlesOfParts>
  <Company>College Of The Holy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Kooka T. Cat</dc:creator>
  <cp:lastModifiedBy>Administrator</cp:lastModifiedBy>
  <cp:revision>21</cp:revision>
  <dcterms:created xsi:type="dcterms:W3CDTF">2002-02-08T12:31:13Z</dcterms:created>
  <dcterms:modified xsi:type="dcterms:W3CDTF">2015-11-16T14:49:27Z</dcterms:modified>
</cp:coreProperties>
</file>