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62" r:id="rId2"/>
    <p:sldId id="256" r:id="rId3"/>
    <p:sldId id="263" r:id="rId4"/>
    <p:sldId id="264" r:id="rId5"/>
    <p:sldId id="257" r:id="rId6"/>
    <p:sldId id="258" r:id="rId7"/>
    <p:sldId id="259" r:id="rId8"/>
    <p:sldId id="272" r:id="rId9"/>
    <p:sldId id="270" r:id="rId10"/>
    <p:sldId id="271" r:id="rId11"/>
    <p:sldId id="267" r:id="rId12"/>
    <p:sldId id="261" r:id="rId13"/>
    <p:sldId id="291" r:id="rId14"/>
    <p:sldId id="282" r:id="rId15"/>
    <p:sldId id="283" r:id="rId16"/>
    <p:sldId id="289" r:id="rId17"/>
    <p:sldId id="290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B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28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6868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0BC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i="0">
          <a:solidFill>
            <a:schemeClr val="tx2"/>
          </a:solidFill>
          <a:latin typeface="Calibri"/>
          <a:ea typeface="ＭＳ Ｐゴシック" charset="0"/>
          <a:cs typeface="Calibri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 Bold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 Bold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 Bold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 Bold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emf"/><Relationship Id="rId3" Type="http://schemas.openxmlformats.org/officeDocument/2006/relationships/image" Target="../media/image18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9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20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8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emf"/><Relationship Id="rId3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emf"/><Relationship Id="rId3" Type="http://schemas.openxmlformats.org/officeDocument/2006/relationships/image" Target="../media/image1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en-US"/>
              <a:t>Henderson-Hasselbalch Equation</a:t>
            </a:r>
          </a:p>
        </p:txBody>
      </p:sp>
      <p:sp>
        <p:nvSpPr>
          <p:cNvPr id="13314" name="Text Box 6"/>
          <p:cNvSpPr txBox="1">
            <a:spLocks noChangeArrowheads="1"/>
          </p:cNvSpPr>
          <p:nvPr/>
        </p:nvSpPr>
        <p:spPr bwMode="auto">
          <a:xfrm>
            <a:off x="762000" y="1447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Helvetica" charset="0"/>
              </a:rPr>
              <a:t>HA &lt;--&gt;  H</a:t>
            </a:r>
            <a:r>
              <a:rPr lang="en-US" baseline="30000">
                <a:latin typeface="Helvetica" charset="0"/>
              </a:rPr>
              <a:t>+</a:t>
            </a:r>
            <a:r>
              <a:rPr lang="en-US">
                <a:latin typeface="Helvetica" charset="0"/>
              </a:rPr>
              <a:t> + A</a:t>
            </a:r>
            <a:r>
              <a:rPr lang="en-US" baseline="30000">
                <a:latin typeface="Helvetica" charset="0"/>
              </a:rPr>
              <a:t>-</a:t>
            </a:r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219200"/>
            <a:ext cx="23145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09800"/>
            <a:ext cx="25146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200400"/>
            <a:ext cx="4419600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267200"/>
            <a:ext cx="4899025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267200"/>
            <a:ext cx="434340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4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486400"/>
            <a:ext cx="7239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1" name="Rectangle 13"/>
          <p:cNvSpPr>
            <a:spLocks noChangeArrowheads="1"/>
          </p:cNvSpPr>
          <p:nvPr/>
        </p:nvSpPr>
        <p:spPr bwMode="auto">
          <a:xfrm>
            <a:off x="360363" y="22637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Regulation Based on </a:t>
            </a:r>
            <a:r>
              <a:rPr lang="en-US" i="1"/>
              <a:t>p</a:t>
            </a:r>
            <a:r>
              <a:rPr lang="en-US"/>
              <a:t>H  </a:t>
            </a:r>
          </a:p>
        </p:txBody>
      </p:sp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365125" y="2133600"/>
            <a:ext cx="66167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i="1" dirty="0">
                <a:latin typeface="Calibri"/>
                <a:cs typeface="Calibri"/>
              </a:rPr>
              <a:t>p</a:t>
            </a:r>
            <a:r>
              <a:rPr lang="en-US" dirty="0">
                <a:latin typeface="Calibri"/>
                <a:cs typeface="Calibri"/>
              </a:rPr>
              <a:t>H as an important variable independent of oxygen</a:t>
            </a: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288925" y="3352800"/>
            <a:ext cx="85502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  <a:cs typeface="Calibri"/>
              </a:rPr>
              <a:t>In terrestrial animals, it is easiest to regulate </a:t>
            </a:r>
            <a:r>
              <a:rPr lang="en-US" i="1" dirty="0">
                <a:latin typeface="Calibri"/>
                <a:cs typeface="Calibri"/>
              </a:rPr>
              <a:t>p</a:t>
            </a:r>
            <a:r>
              <a:rPr lang="en-US" dirty="0">
                <a:latin typeface="Calibri"/>
                <a:cs typeface="Calibri"/>
              </a:rPr>
              <a:t>H via changes in ventilation that lead to changes in </a:t>
            </a:r>
            <a:r>
              <a:rPr lang="en-US" i="1" dirty="0">
                <a:latin typeface="Calibri"/>
                <a:cs typeface="Calibri"/>
              </a:rPr>
              <a:t>P</a:t>
            </a:r>
            <a:r>
              <a:rPr lang="en-US" baseline="-25000" dirty="0">
                <a:latin typeface="Calibri"/>
                <a:cs typeface="Calibri"/>
              </a:rPr>
              <a:t>CO2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441325" y="4860925"/>
            <a:ext cx="82920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  <a:cs typeface="Calibri"/>
              </a:rPr>
              <a:t>In most cases, regulation of </a:t>
            </a:r>
            <a:r>
              <a:rPr lang="en-US" i="1" dirty="0">
                <a:latin typeface="Calibri"/>
                <a:cs typeface="Calibri"/>
              </a:rPr>
              <a:t>p</a:t>
            </a:r>
            <a:r>
              <a:rPr lang="en-US" dirty="0">
                <a:latin typeface="Calibri"/>
                <a:cs typeface="Calibri"/>
              </a:rPr>
              <a:t>H will indirectly take care of oxygen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28600"/>
            <a:ext cx="8839200" cy="1143000"/>
          </a:xfrm>
        </p:spPr>
        <p:txBody>
          <a:bodyPr/>
          <a:lstStyle/>
          <a:p>
            <a:r>
              <a:rPr lang="en-US" sz="3200"/>
              <a:t>Titration Curve for the Blood Buffer--</a:t>
            </a:r>
            <a:br>
              <a:rPr lang="en-US" sz="3200"/>
            </a:br>
            <a:r>
              <a:rPr lang="en-US" sz="3200"/>
              <a:t>The Actual pH is far from the pK</a:t>
            </a:r>
            <a:r>
              <a:rPr lang="en-US" sz="3200" baseline="-25000"/>
              <a:t>a</a:t>
            </a:r>
            <a:endParaRPr lang="en-US"/>
          </a:p>
        </p:txBody>
      </p:sp>
      <p:pic>
        <p:nvPicPr>
          <p:cNvPr id="2560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1825"/>
            <a:ext cx="8077200" cy="472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4800"/>
            <a:ext cx="4800600" cy="609600"/>
          </a:xfrm>
        </p:spPr>
        <p:txBody>
          <a:bodyPr/>
          <a:lstStyle/>
          <a:p>
            <a:r>
              <a:rPr lang="en-US"/>
              <a:t>Alveolar Gas and </a:t>
            </a:r>
          </a:p>
        </p:txBody>
      </p:sp>
      <p:pic>
        <p:nvPicPr>
          <p:cNvPr id="2662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0"/>
            <a:ext cx="739775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6781800" cy="554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Co-Regulation of Circulation and Ventilation</a:t>
            </a:r>
          </a:p>
        </p:txBody>
      </p:sp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2362200" y="3352800"/>
            <a:ext cx="40831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  <a:cs typeface="Calibri"/>
              </a:rPr>
              <a:t>Ventilation-perfusion matching</a:t>
            </a:r>
          </a:p>
        </p:txBody>
      </p:sp>
    </p:spTree>
    <p:extLst>
      <p:ext uri="{BB962C8B-B14F-4D97-AF65-F5344CB8AC3E}">
        <p14:creationId xmlns:p14="http://schemas.microsoft.com/office/powerpoint/2010/main" val="3767464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8458200" cy="838200"/>
          </a:xfrm>
        </p:spPr>
        <p:txBody>
          <a:bodyPr/>
          <a:lstStyle/>
          <a:p>
            <a:r>
              <a:rPr lang="en-US" sz="3600"/>
              <a:t>Over and Under Ventilation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685800" y="1295400"/>
            <a:ext cx="80010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>
                <a:latin typeface="Calibri"/>
                <a:cs typeface="Calibri"/>
              </a:rPr>
              <a:t>Hyperventilation</a:t>
            </a:r>
            <a:r>
              <a:rPr lang="en-US" dirty="0">
                <a:latin typeface="Calibri"/>
                <a:cs typeface="Calibri"/>
              </a:rPr>
              <a:t> -- where elimination of CO2 is greater than production at the tissue level.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dirty="0">
                <a:latin typeface="Calibri"/>
                <a:cs typeface="Calibri"/>
              </a:rPr>
              <a:t> Normally considered as a difference between input (from tissues) and elimination (at exchanger) of blood CO</a:t>
            </a:r>
            <a:r>
              <a:rPr lang="en-US" baseline="-25000" dirty="0">
                <a:latin typeface="Calibri"/>
                <a:cs typeface="Calibri"/>
              </a:rPr>
              <a:t>2</a:t>
            </a:r>
            <a:r>
              <a:rPr lang="en-US" dirty="0">
                <a:latin typeface="Calibri"/>
                <a:cs typeface="Calibri"/>
              </a:rPr>
              <a:t>.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dirty="0">
                <a:latin typeface="Calibri"/>
                <a:cs typeface="Calibri"/>
              </a:rPr>
              <a:t> But, we can also consider a sort of hyperventilation that might occur if we over perfuse the tissues where we consider the effects on tissues (? What controls perfusion??)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85800" y="4876800"/>
            <a:ext cx="807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latin typeface="Calibri"/>
                <a:cs typeface="Calibri"/>
              </a:rPr>
              <a:t>Hypoventilation</a:t>
            </a:r>
            <a:r>
              <a:rPr lang="en-US">
                <a:latin typeface="Calibri"/>
                <a:cs typeface="Calibri"/>
              </a:rPr>
              <a:t> -- the opposite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609600" y="5791200"/>
            <a:ext cx="8153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alibri"/>
                <a:cs typeface="Calibri"/>
              </a:rPr>
              <a:t>What are the acid base disturbances associated with hyper- and hypo-ventilation.</a:t>
            </a:r>
          </a:p>
        </p:txBody>
      </p:sp>
    </p:spTree>
    <p:extLst>
      <p:ext uri="{BB962C8B-B14F-4D97-AF65-F5344CB8AC3E}">
        <p14:creationId xmlns:p14="http://schemas.microsoft.com/office/powerpoint/2010/main" val="28075318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r>
              <a:rPr lang="en-US" sz="3600"/>
              <a:t>Steady and Non-Steady State Ventilation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533400" y="1905000"/>
            <a:ext cx="8001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Calibri"/>
                <a:cs typeface="Calibri"/>
              </a:rPr>
              <a:t>Recall our multiple stage gas exchange model.  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Calibri"/>
                <a:cs typeface="Calibri"/>
              </a:rPr>
              <a:t>In </a:t>
            </a:r>
            <a:r>
              <a:rPr lang="en-US" u="sng" dirty="0">
                <a:latin typeface="Calibri"/>
                <a:cs typeface="Calibri"/>
              </a:rPr>
              <a:t>steady-state</a:t>
            </a:r>
            <a:r>
              <a:rPr lang="en-US" dirty="0">
                <a:latin typeface="Calibri"/>
                <a:cs typeface="Calibri"/>
              </a:rPr>
              <a:t> ventilation:</a:t>
            </a:r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1219200" y="3124200"/>
          <a:ext cx="66294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9" name="Equation" r:id="rId3" imgW="3009900" imgH="292100" progId="Equation.3">
                  <p:embed/>
                </p:oleObj>
              </mc:Choice>
              <mc:Fallback>
                <p:oleObj name="Equation" r:id="rId3" imgW="30099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124200"/>
                        <a:ext cx="6629400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685800" y="4800600"/>
            <a:ext cx="76073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alibri"/>
                <a:cs typeface="Calibri"/>
              </a:rPr>
              <a:t>In </a:t>
            </a:r>
            <a:r>
              <a:rPr lang="en-US" u="sng">
                <a:latin typeface="Calibri"/>
                <a:cs typeface="Calibri"/>
              </a:rPr>
              <a:t>non-steady state</a:t>
            </a:r>
            <a:r>
              <a:rPr lang="en-US">
                <a:latin typeface="Calibri"/>
                <a:cs typeface="Calibri"/>
              </a:rPr>
              <a:t>, one or more of these will not be equal.</a:t>
            </a:r>
          </a:p>
        </p:txBody>
      </p:sp>
    </p:spTree>
    <p:extLst>
      <p:ext uri="{BB962C8B-B14F-4D97-AF65-F5344CB8AC3E}">
        <p14:creationId xmlns:p14="http://schemas.microsoft.com/office/powerpoint/2010/main" val="129706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Special Problems in Respiration</a:t>
            </a:r>
          </a:p>
        </p:txBody>
      </p:sp>
    </p:spTree>
    <p:extLst>
      <p:ext uri="{BB962C8B-B14F-4D97-AF65-F5344CB8AC3E}">
        <p14:creationId xmlns:p14="http://schemas.microsoft.com/office/powerpoint/2010/main" val="33362347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1447800"/>
          </a:xfrm>
        </p:spPr>
        <p:txBody>
          <a:bodyPr/>
          <a:lstStyle/>
          <a:p>
            <a:r>
              <a:rPr lang="en-US"/>
              <a:t>High Altitude Adaptation in Humans</a:t>
            </a: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609600" y="1981200"/>
          <a:ext cx="7848600" cy="446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7" name="Document" r:id="rId4" imgW="5068824" imgH="2883408" progId="Word.Document.8">
                  <p:embed/>
                </p:oleObj>
              </mc:Choice>
              <mc:Fallback>
                <p:oleObj name="Document" r:id="rId4" imgW="5068824" imgH="288340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981200"/>
                        <a:ext cx="7848600" cy="446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811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9144000" cy="762000"/>
          </a:xfrm>
        </p:spPr>
        <p:txBody>
          <a:bodyPr/>
          <a:lstStyle/>
          <a:p>
            <a:r>
              <a:rPr lang="en-US" sz="3200"/>
              <a:t>Titration Curve for a Weak Acid or Base</a:t>
            </a:r>
            <a:endParaRPr lang="en-US"/>
          </a:p>
        </p:txBody>
      </p:sp>
      <p:pic>
        <p:nvPicPr>
          <p:cNvPr id="1433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82296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381000"/>
            <a:ext cx="7772400" cy="1143000"/>
          </a:xfrm>
        </p:spPr>
        <p:txBody>
          <a:bodyPr/>
          <a:lstStyle/>
          <a:p>
            <a:r>
              <a:rPr lang="en-US" sz="2800" b="1">
                <a:solidFill>
                  <a:schemeClr val="tx1"/>
                </a:solidFill>
              </a:rPr>
              <a:t>Isohydric Principle</a:t>
            </a:r>
            <a:endParaRPr lang="en-US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0" y="2209800"/>
          <a:ext cx="88392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7" name="Equation" r:id="rId3" imgW="3492500" imgH="406400" progId="Equation.3">
                  <p:embed/>
                </p:oleObj>
              </mc:Choice>
              <mc:Fallback>
                <p:oleObj name="Equation" r:id="rId3" imgW="3492500" imgH="406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209800"/>
                        <a:ext cx="8839200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212725" y="3946525"/>
            <a:ext cx="7839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i="1"/>
              <a:t>All buffer systems are in equilibrium with the same pool of H</a:t>
            </a:r>
            <a:r>
              <a:rPr lang="en-US" i="1" baseline="30000"/>
              <a:t>+</a:t>
            </a:r>
            <a:r>
              <a:rPr lang="en-US" i="1"/>
              <a:t> </a:t>
            </a:r>
          </a:p>
        </p:txBody>
      </p:sp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2422525" y="55467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sz="3200"/>
              <a:t>Henderson-Hasselbalch, Restated for Blood</a:t>
            </a:r>
            <a:endParaRPr lang="en-US"/>
          </a:p>
        </p:txBody>
      </p:sp>
      <p:pic>
        <p:nvPicPr>
          <p:cNvPr id="1638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572000"/>
            <a:ext cx="388620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86000"/>
            <a:ext cx="43434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2727325" y="3717925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 i="1"/>
              <a:t>or</a:t>
            </a: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6499225" y="43354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/>
              <a:t>Davenport Space</a:t>
            </a:r>
          </a:p>
        </p:txBody>
      </p:sp>
      <p:pic>
        <p:nvPicPr>
          <p:cNvPr id="1741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7924800" cy="527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r>
              <a:rPr lang="en-US"/>
              <a:t>The Blood Buffer Line</a:t>
            </a:r>
          </a:p>
        </p:txBody>
      </p:sp>
      <p:pic>
        <p:nvPicPr>
          <p:cNvPr id="1843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7848600" cy="541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2800"/>
              <a:t>Idealized Acid-Base Disturbances in Humans</a:t>
            </a:r>
          </a:p>
        </p:txBody>
      </p:sp>
      <p:pic>
        <p:nvPicPr>
          <p:cNvPr id="19458" name="Picture 4" descr="Davenport_oth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90600"/>
            <a:ext cx="7481888" cy="531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sz="2800"/>
              <a:t>Sites of Acid/Base Regulation</a:t>
            </a:r>
            <a:endParaRPr lang="en-US"/>
          </a:p>
        </p:txBody>
      </p:sp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136525" y="1584325"/>
            <a:ext cx="83978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  <a:cs typeface="Calibri"/>
              </a:rPr>
              <a:t>We assume that acid or base is added due to metabolic processes or digestion.</a:t>
            </a:r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590800"/>
            <a:ext cx="3352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038600"/>
            <a:ext cx="3657600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669925" y="5699125"/>
            <a:ext cx="34615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  <a:cs typeface="Calibri"/>
              </a:rPr>
              <a:t>(… but an approximation!)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Regulation Based on Oxygen</a:t>
            </a:r>
          </a:p>
        </p:txBody>
      </p:sp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746125" y="2651125"/>
            <a:ext cx="20041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  <a:cs typeface="Calibri"/>
              </a:rPr>
              <a:t>Carotid Bodies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762000" y="3657600"/>
            <a:ext cx="50903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latin typeface="Calibri"/>
                <a:cs typeface="Calibri"/>
              </a:rPr>
              <a:t>Regulated by O</a:t>
            </a:r>
            <a:r>
              <a:rPr lang="en-US" baseline="-25000">
                <a:latin typeface="Calibri"/>
                <a:cs typeface="Calibri"/>
              </a:rPr>
              <a:t>2</a:t>
            </a:r>
            <a:r>
              <a:rPr lang="en-US">
                <a:latin typeface="Calibri"/>
                <a:cs typeface="Calibri"/>
              </a:rPr>
              <a:t> content more than </a:t>
            </a:r>
            <a:r>
              <a:rPr lang="en-US" i="1">
                <a:latin typeface="Calibri"/>
                <a:cs typeface="Calibri"/>
              </a:rPr>
              <a:t>P</a:t>
            </a:r>
            <a:r>
              <a:rPr lang="en-US" baseline="-25000">
                <a:latin typeface="Calibri"/>
                <a:cs typeface="Calibri"/>
              </a:rPr>
              <a:t>O2</a:t>
            </a:r>
            <a:r>
              <a:rPr lang="en-US">
                <a:latin typeface="Calibri"/>
                <a:cs typeface="Calibri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309</Words>
  <Application>Microsoft Macintosh PowerPoint</Application>
  <PresentationFormat>On-screen Show (4:3)</PresentationFormat>
  <Paragraphs>36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Blank Presentation</vt:lpstr>
      <vt:lpstr>Equation</vt:lpstr>
      <vt:lpstr>Document</vt:lpstr>
      <vt:lpstr>Henderson-Hasselbalch Equation</vt:lpstr>
      <vt:lpstr>Titration Curve for a Weak Acid or Base</vt:lpstr>
      <vt:lpstr>Isohydric Principle</vt:lpstr>
      <vt:lpstr>Henderson-Hasselbalch, Restated for Blood</vt:lpstr>
      <vt:lpstr>Davenport Space</vt:lpstr>
      <vt:lpstr>The Blood Buffer Line</vt:lpstr>
      <vt:lpstr>Idealized Acid-Base Disturbances in Humans</vt:lpstr>
      <vt:lpstr>Sites of Acid/Base Regulation</vt:lpstr>
      <vt:lpstr>Regulation Based on Oxygen</vt:lpstr>
      <vt:lpstr>Regulation Based on pH  </vt:lpstr>
      <vt:lpstr>Titration Curve for the Blood Buffer-- The Actual pH is far from the pKa</vt:lpstr>
      <vt:lpstr>Alveolar Gas and </vt:lpstr>
      <vt:lpstr>Co-Regulation of Circulation and Ventilation</vt:lpstr>
      <vt:lpstr>Over and Under Ventilation</vt:lpstr>
      <vt:lpstr>Steady and Non-Steady State Ventilation</vt:lpstr>
      <vt:lpstr>Special Problems in Respiration</vt:lpstr>
      <vt:lpstr>High Altitude Adaptation in Humans</vt:lpstr>
    </vt:vector>
  </TitlesOfParts>
  <Company>College Of The Holy Cross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Information Technology Services</dc:creator>
  <cp:lastModifiedBy>Administrator</cp:lastModifiedBy>
  <cp:revision>29</cp:revision>
  <dcterms:created xsi:type="dcterms:W3CDTF">2003-03-26T15:48:13Z</dcterms:created>
  <dcterms:modified xsi:type="dcterms:W3CDTF">2015-12-07T19:42:14Z</dcterms:modified>
</cp:coreProperties>
</file>