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notesSlides/notesSlide4.xml" ContentType="application/vnd.openxmlformats-officedocument.presentationml.notesSlide+xml"/>
  <Override PartName="/ppt/embeddings/oleObject2.bin" ContentType="application/vnd.openxmlformats-officedocument.oleObject"/>
  <Override PartName="/ppt/notesSlides/notesSlide5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notesSlides/notesSlide10.xml" ContentType="application/vnd.openxmlformats-officedocument.presentationml.notesSlide+xml"/>
  <Override PartName="/ppt/embeddings/oleObject10.bin" ContentType="application/vnd.openxmlformats-officedocument.oleObject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embeddings/oleObject1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301" r:id="rId2"/>
    <p:sldId id="320" r:id="rId3"/>
    <p:sldId id="321" r:id="rId4"/>
    <p:sldId id="322" r:id="rId5"/>
    <p:sldId id="323" r:id="rId6"/>
    <p:sldId id="325" r:id="rId7"/>
    <p:sldId id="327" r:id="rId8"/>
    <p:sldId id="328" r:id="rId9"/>
    <p:sldId id="300" r:id="rId10"/>
    <p:sldId id="277" r:id="rId11"/>
    <p:sldId id="278" r:id="rId12"/>
    <p:sldId id="329" r:id="rId13"/>
    <p:sldId id="279" r:id="rId14"/>
    <p:sldId id="280" r:id="rId15"/>
    <p:sldId id="281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27" d="100"/>
          <a:sy n="127" d="100"/>
        </p:scale>
        <p:origin x="-96" y="-4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Relationship Id="rId2" Type="http://schemas.openxmlformats.org/officeDocument/2006/relationships/image" Target="../media/image1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4" Type="http://schemas.openxmlformats.org/officeDocument/2006/relationships/image" Target="../media/image15.emf"/><Relationship Id="rId1" Type="http://schemas.openxmlformats.org/officeDocument/2006/relationships/image" Target="../media/image12.emf"/><Relationship Id="rId2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6DA5C3DD-5235-EA48-B0A4-2182B19D8E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64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A2823BD4-CF58-7049-A020-7377CC678220}" type="slidenum">
              <a:rPr lang="en-US" sz="1200" b="0"/>
              <a:pPr/>
              <a:t>1</a:t>
            </a:fld>
            <a:endParaRPr lang="en-US" sz="1200" b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DC033237-8663-1743-B416-C491B95A54E2}" type="slidenum">
              <a:rPr lang="en-US" sz="1200" b="0"/>
              <a:pPr/>
              <a:t>11</a:t>
            </a:fld>
            <a:endParaRPr lang="en-US" sz="1200" b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B4129BF4-CCAE-7642-AFB4-8D9B8B6C2408}" type="slidenum">
              <a:rPr lang="en-US" sz="1200" b="0"/>
              <a:pPr/>
              <a:t>12</a:t>
            </a:fld>
            <a:endParaRPr lang="en-US" sz="1200" b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D32E76F-DAA4-BD47-B68F-111DF6438E79}" type="slidenum">
              <a:rPr lang="en-US" sz="1200" b="0"/>
              <a:pPr/>
              <a:t>13</a:t>
            </a:fld>
            <a:endParaRPr lang="en-US" sz="1200" b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03F5D655-4FAF-5348-A1BC-7877DE9C6260}" type="slidenum">
              <a:rPr lang="en-US" sz="1200" b="0"/>
              <a:pPr/>
              <a:t>14</a:t>
            </a:fld>
            <a:endParaRPr lang="en-US" sz="1200" b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490521AD-CF6F-2D46-BF8D-6F7C30B112E7}" type="slidenum">
              <a:rPr lang="en-US" sz="1200" b="0"/>
              <a:pPr/>
              <a:t>15</a:t>
            </a:fld>
            <a:endParaRPr lang="en-US" sz="1200" b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fld id="{847F1A75-47BE-B344-940E-BE92B96C172E}" type="slidenum">
              <a:rPr lang="en-US" sz="1200" b="0"/>
              <a:pPr algn="r"/>
              <a:t>2</a:t>
            </a:fld>
            <a:endParaRPr lang="en-US" sz="1200" b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fld id="{CBDE315A-4B78-6D42-8F93-2C484441C515}" type="slidenum">
              <a:rPr lang="en-US" sz="1200" b="0"/>
              <a:pPr algn="r"/>
              <a:t>3</a:t>
            </a:fld>
            <a:endParaRPr lang="en-US" sz="1200" b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fld id="{4B313269-81AC-004F-8E10-55033A06B758}" type="slidenum">
              <a:rPr lang="en-US" sz="1200" b="0"/>
              <a:pPr algn="r"/>
              <a:t>4</a:t>
            </a:fld>
            <a:endParaRPr lang="en-US" sz="1200" b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fld id="{CC2A0E64-78B9-C94B-A363-CD948D817F0F}" type="slidenum">
              <a:rPr lang="en-US" sz="1200" b="0"/>
              <a:pPr algn="r"/>
              <a:t>5</a:t>
            </a:fld>
            <a:endParaRPr lang="en-US" sz="1200" b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fld id="{2DE97FB4-4A4B-9744-B5C7-8923841B44E0}" type="slidenum">
              <a:rPr lang="en-US" sz="1200" b="0"/>
              <a:pPr algn="r"/>
              <a:t>6</a:t>
            </a:fld>
            <a:endParaRPr lang="en-US" sz="1200" b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fld id="{7DDE7474-A454-844A-BBBD-C6CE313EDE1C}" type="slidenum">
              <a:rPr lang="en-US" sz="1200" b="0"/>
              <a:pPr algn="r"/>
              <a:t>7</a:t>
            </a:fld>
            <a:endParaRPr lang="en-US" sz="1200" b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fld id="{596AFC3C-154C-DF42-8732-76236CE04442}" type="slidenum">
              <a:rPr lang="en-US" sz="1200" b="0"/>
              <a:pPr algn="r"/>
              <a:t>8</a:t>
            </a:fld>
            <a:endParaRPr lang="en-US" sz="1200" b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A4F1A6B-9D28-4144-8D2B-6A54BE7B1750}" type="slidenum">
              <a:rPr lang="en-US" sz="1200" b="0"/>
              <a:pPr/>
              <a:t>10</a:t>
            </a:fld>
            <a:endParaRPr lang="en-US" sz="1200" b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961737-14D7-3E4A-8FB1-914645B1AC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10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A860E-557D-344A-AF2D-F7925D5028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04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0A688-4D62-3F44-86E0-713FC026BA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4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45366-09ED-5C4C-9785-62865264F0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0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9DF2D7-6D4F-4342-AC62-4B196B7F1A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79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12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>
            <a:lvl1pPr>
              <a:defRPr b="1" i="0"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26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48176E47-408C-4D4B-995B-9DF0796ABD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/>
          <a:ea typeface="ＭＳ Ｐゴシック" pitchFamily="-65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pitchFamily="-65" charset="0"/>
          <a:ea typeface="ＭＳ Ｐゴシック" pitchFamily="-65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pitchFamily="-65" charset="0"/>
          <a:ea typeface="ＭＳ Ｐゴシック" pitchFamily="-65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pitchFamily="-65" charset="0"/>
          <a:ea typeface="ＭＳ Ｐゴシック" pitchFamily="-65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pitchFamily="-65" charset="0"/>
          <a:ea typeface="ＭＳ Ｐゴシック" pitchFamily="-65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12.emf"/><Relationship Id="rId6" Type="http://schemas.openxmlformats.org/officeDocument/2006/relationships/oleObject" Target="../embeddings/oleObject7.bin"/><Relationship Id="rId7" Type="http://schemas.openxmlformats.org/officeDocument/2006/relationships/image" Target="../media/image13.emf"/><Relationship Id="rId8" Type="http://schemas.openxmlformats.org/officeDocument/2006/relationships/oleObject" Target="../embeddings/oleObject8.bin"/><Relationship Id="rId9" Type="http://schemas.openxmlformats.org/officeDocument/2006/relationships/image" Target="../media/image14.emf"/><Relationship Id="rId10" Type="http://schemas.openxmlformats.org/officeDocument/2006/relationships/oleObject" Target="../embeddings/oleObject9.bin"/><Relationship Id="rId11" Type="http://schemas.openxmlformats.org/officeDocument/2006/relationships/image" Target="../media/image15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6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Microsoft_Word_97_-_2004_Document6.doc"/><Relationship Id="rId5" Type="http://schemas.openxmlformats.org/officeDocument/2006/relationships/image" Target="../media/image17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18.emf"/><Relationship Id="rId6" Type="http://schemas.openxmlformats.org/officeDocument/2006/relationships/oleObject" Target="../embeddings/oleObject12.bin"/><Relationship Id="rId7" Type="http://schemas.openxmlformats.org/officeDocument/2006/relationships/image" Target="../media/image19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13.bin"/><Relationship Id="rId5" Type="http://schemas.openxmlformats.org/officeDocument/2006/relationships/image" Target="../media/image21.emf"/><Relationship Id="rId6" Type="http://schemas.openxmlformats.org/officeDocument/2006/relationships/image" Target="../media/image22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6" Type="http://schemas.openxmlformats.org/officeDocument/2006/relationships/oleObject" Target="../embeddings/Microsoft_Word_97_-_2004_Document2.doc"/><Relationship Id="rId7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6.emf"/><Relationship Id="rId8" Type="http://schemas.openxmlformats.org/officeDocument/2006/relationships/oleObject" Target="../embeddings/oleObject5.bin"/><Relationship Id="rId9" Type="http://schemas.openxmlformats.org/officeDocument/2006/relationships/image" Target="../media/image7.emf"/><Relationship Id="rId10" Type="http://schemas.openxmlformats.org/officeDocument/2006/relationships/oleObject" Target="../embeddings/Microsoft_Word_97_-_2004_Document3.doc"/><Relationship Id="rId11" Type="http://schemas.openxmlformats.org/officeDocument/2006/relationships/image" Target="../media/image8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Microsoft_Word_97_-_2004_Document4.doc"/><Relationship Id="rId5" Type="http://schemas.openxmlformats.org/officeDocument/2006/relationships/image" Target="../media/image9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Microsoft_Word_97_-_2004_Document5.doc"/><Relationship Id="rId5" Type="http://schemas.openxmlformats.org/officeDocument/2006/relationships/image" Target="../media/image10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371600"/>
            <a:ext cx="7772400" cy="2209800"/>
          </a:xfrm>
        </p:spPr>
        <p:txBody>
          <a:bodyPr/>
          <a:lstStyle/>
          <a:p>
            <a:r>
              <a:rPr lang="en-US" sz="4800" dirty="0" smtClean="0">
                <a:solidFill>
                  <a:srgbClr val="FF0000"/>
                </a:solidFill>
                <a:ea typeface="ＭＳ Ｐゴシック" charset="0"/>
              </a:rPr>
              <a:t>Temperature, </a:t>
            </a:r>
            <a:br>
              <a:rPr lang="en-US" sz="4800" dirty="0" smtClean="0">
                <a:solidFill>
                  <a:srgbClr val="FF0000"/>
                </a:solidFill>
                <a:ea typeface="ＭＳ Ｐゴシック" charset="0"/>
              </a:rPr>
            </a:br>
            <a:r>
              <a:rPr lang="en-US" sz="4800" dirty="0" smtClean="0">
                <a:solidFill>
                  <a:srgbClr val="FF0000"/>
                </a:solidFill>
                <a:ea typeface="ＭＳ Ｐゴシック" charset="0"/>
              </a:rPr>
              <a:t>Temperature  </a:t>
            </a:r>
            <a:r>
              <a:rPr lang="en-US" sz="4800" dirty="0">
                <a:solidFill>
                  <a:srgbClr val="FF0000"/>
                </a:solidFill>
                <a:ea typeface="ＭＳ Ｐゴシック" charset="0"/>
              </a:rPr>
              <a:t>Regulation </a:t>
            </a:r>
            <a:br>
              <a:rPr lang="en-US" sz="4800" dirty="0">
                <a:solidFill>
                  <a:srgbClr val="FF0000"/>
                </a:solidFill>
                <a:ea typeface="ＭＳ Ｐゴシック" charset="0"/>
              </a:rPr>
            </a:br>
            <a:r>
              <a:rPr lang="en-US" sz="4800" dirty="0">
                <a:solidFill>
                  <a:srgbClr val="FF0000"/>
                </a:solidFill>
                <a:ea typeface="ＭＳ Ｐゴシック" charset="0"/>
              </a:rPr>
              <a:t>and Metabolism</a:t>
            </a:r>
            <a:endParaRPr lang="en-US" dirty="0">
              <a:solidFill>
                <a:srgbClr val="FF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806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9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685800"/>
          </a:xfrm>
        </p:spPr>
        <p:txBody>
          <a:bodyPr/>
          <a:lstStyle/>
          <a:p>
            <a:r>
              <a:rPr lang="en-US" dirty="0">
                <a:ea typeface="ＭＳ Ｐゴシック" charset="0"/>
              </a:rPr>
              <a:t>How to Maintain Constant </a:t>
            </a:r>
            <a:r>
              <a:rPr lang="en-US" i="1" dirty="0">
                <a:ea typeface="ＭＳ Ｐゴシック" charset="0"/>
              </a:rPr>
              <a:t>T</a:t>
            </a:r>
            <a:endParaRPr lang="en-US" dirty="0">
              <a:ea typeface="ＭＳ Ｐゴシック" charset="0"/>
            </a:endParaRPr>
          </a:p>
        </p:txBody>
      </p:sp>
      <p:sp>
        <p:nvSpPr>
          <p:cNvPr id="39943" name="Text Box 10"/>
          <p:cNvSpPr txBox="1">
            <a:spLocks noChangeArrowheads="1"/>
          </p:cNvSpPr>
          <p:nvPr/>
        </p:nvSpPr>
        <p:spPr bwMode="auto">
          <a:xfrm>
            <a:off x="1219200" y="1143000"/>
            <a:ext cx="6934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alibri"/>
                <a:cs typeface="Calibri"/>
              </a:rPr>
              <a:t>To maintain a constant temperature: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Calibri"/>
                <a:cs typeface="Calibri"/>
              </a:rPr>
              <a:t>Rate of Heat Gain = Rate of Heat Loss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533400" y="4953000"/>
            <a:ext cx="792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Calibri"/>
                <a:cs typeface="Calibri"/>
              </a:rPr>
              <a:t>Metabolic rate = Heat Loss rate (endothermic homeothermy)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762000" y="2438400"/>
            <a:ext cx="7848600" cy="1082675"/>
            <a:chOff x="838200" y="2590800"/>
            <a:chExt cx="7848600" cy="1082735"/>
          </a:xfrm>
        </p:grpSpPr>
        <p:sp>
          <p:nvSpPr>
            <p:cNvPr id="39949" name="Text Box 5"/>
            <p:cNvSpPr txBox="1">
              <a:spLocks noChangeArrowheads="1"/>
            </p:cNvSpPr>
            <p:nvPr/>
          </p:nvSpPr>
          <p:spPr bwMode="auto">
            <a:xfrm>
              <a:off x="2667000" y="3276638"/>
              <a:ext cx="6019800" cy="3968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sz="2000" b="0">
                  <a:solidFill>
                    <a:srgbClr val="00FF00"/>
                  </a:solidFill>
                  <a:latin typeface="Calibri"/>
                  <a:cs typeface="Calibri"/>
                </a:rPr>
                <a:t>C= Coefficient of Thermal Conductivity</a:t>
              </a:r>
            </a:p>
          </p:txBody>
        </p:sp>
        <p:grpSp>
          <p:nvGrpSpPr>
            <p:cNvPr id="39950" name="Group 14"/>
            <p:cNvGrpSpPr>
              <a:grpSpLocks/>
            </p:cNvGrpSpPr>
            <p:nvPr/>
          </p:nvGrpSpPr>
          <p:grpSpPr bwMode="auto">
            <a:xfrm>
              <a:off x="838200" y="2590800"/>
              <a:ext cx="3657190" cy="577850"/>
              <a:chOff x="838200" y="2590800"/>
              <a:chExt cx="3657190" cy="577850"/>
            </a:xfrm>
          </p:grpSpPr>
          <p:sp>
            <p:nvSpPr>
              <p:cNvPr id="39951" name="Text Box 12"/>
              <p:cNvSpPr txBox="1">
                <a:spLocks noChangeArrowheads="1"/>
              </p:cNvSpPr>
              <p:nvPr/>
            </p:nvSpPr>
            <p:spPr bwMode="auto">
              <a:xfrm>
                <a:off x="838200" y="2590800"/>
                <a:ext cx="3394075" cy="4616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3366FF"/>
                    </a:solidFill>
                    <a:latin typeface="Calibri"/>
                    <a:cs typeface="Calibri"/>
                  </a:rPr>
                  <a:t>Heat Loss:</a:t>
                </a:r>
              </a:p>
            </p:txBody>
          </p:sp>
          <p:graphicFrame>
            <p:nvGraphicFramePr>
              <p:cNvPr id="39939" name="Object 3"/>
              <p:cNvGraphicFramePr>
                <a:graphicFrameLocks noChangeAspect="1"/>
              </p:cNvGraphicFramePr>
              <p:nvPr/>
            </p:nvGraphicFramePr>
            <p:xfrm>
              <a:off x="2743200" y="2590800"/>
              <a:ext cx="1752190" cy="5778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003" name="Equation" r:id="rId4" imgW="1193800" imgH="393700" progId="Equation.DSMT4">
                      <p:embed/>
                    </p:oleObj>
                  </mc:Choice>
                  <mc:Fallback>
                    <p:oleObj name="Equation" r:id="rId4" imgW="1193800" imgH="393700" progId="Equation.DSMT4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43200" y="2590800"/>
                            <a:ext cx="1752190" cy="5778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8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914400" y="3886200"/>
            <a:ext cx="5132388" cy="577850"/>
            <a:chOff x="152400" y="3886200"/>
            <a:chExt cx="5132439" cy="577850"/>
          </a:xfrm>
        </p:grpSpPr>
        <p:sp>
          <p:nvSpPr>
            <p:cNvPr id="39948" name="Text Box 13"/>
            <p:cNvSpPr txBox="1">
              <a:spLocks noChangeArrowheads="1"/>
            </p:cNvSpPr>
            <p:nvPr/>
          </p:nvSpPr>
          <p:spPr bwMode="auto">
            <a:xfrm>
              <a:off x="152400" y="3962400"/>
              <a:ext cx="33940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6600"/>
                  </a:solidFill>
                  <a:latin typeface="Calibri"/>
                  <a:cs typeface="Calibri"/>
                </a:rPr>
                <a:t>With Evaporation:</a:t>
              </a:r>
            </a:p>
          </p:txBody>
        </p:sp>
        <p:graphicFrame>
          <p:nvGraphicFramePr>
            <p:cNvPr id="39940" name="Object 4"/>
            <p:cNvGraphicFramePr>
              <a:graphicFrameLocks noChangeAspect="1"/>
            </p:cNvGraphicFramePr>
            <p:nvPr/>
          </p:nvGraphicFramePr>
          <p:xfrm>
            <a:off x="3048000" y="3886200"/>
            <a:ext cx="2236839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04" name="Equation" r:id="rId6" imgW="1524000" imgH="393700" progId="Equation.DSMT4">
                    <p:embed/>
                  </p:oleObj>
                </mc:Choice>
                <mc:Fallback>
                  <p:oleObj name="Equation" r:id="rId6" imgW="1524000" imgH="3937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8000" y="3886200"/>
                          <a:ext cx="2236839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752600" y="5562600"/>
            <a:ext cx="3676650" cy="533400"/>
            <a:chOff x="1752600" y="5562600"/>
            <a:chExt cx="3676650" cy="533400"/>
          </a:xfrm>
        </p:grpSpPr>
        <p:graphicFrame>
          <p:nvGraphicFramePr>
            <p:cNvPr id="39938" name="Object 2"/>
            <p:cNvGraphicFramePr>
              <a:graphicFrameLocks noChangeAspect="1"/>
            </p:cNvGraphicFramePr>
            <p:nvPr/>
          </p:nvGraphicFramePr>
          <p:xfrm>
            <a:off x="1752600" y="5562600"/>
            <a:ext cx="757083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05" name="Equation" r:id="rId8" imgW="558800" imgH="393700" progId="Equation.DSMT4">
                    <p:embed/>
                  </p:oleObj>
                </mc:Choice>
                <mc:Fallback>
                  <p:oleObj name="Equation" r:id="rId8" imgW="558800" imgH="3937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2600" y="5562600"/>
                          <a:ext cx="757083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41" name="Object 5"/>
            <p:cNvGraphicFramePr>
              <a:graphicFrameLocks noChangeAspect="1"/>
            </p:cNvGraphicFramePr>
            <p:nvPr/>
          </p:nvGraphicFramePr>
          <p:xfrm>
            <a:off x="3352800" y="5715000"/>
            <a:ext cx="20764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006" name="Equation" r:id="rId10" imgW="1384300" imgH="228600" progId="Equation.DSMT4">
                    <p:embed/>
                  </p:oleObj>
                </mc:Choice>
                <mc:Fallback>
                  <p:oleObj name="Equation" r:id="rId10" imgW="1384300" imgH="2286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2800" y="5715000"/>
                          <a:ext cx="2076450" cy="342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381000" y="1447800"/>
          <a:ext cx="8382000" cy="439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4" imgW="5907024" imgH="3099816" progId="Word.Document.8">
                  <p:embed/>
                </p:oleObj>
              </mc:Choice>
              <mc:Fallback>
                <p:oleObj name="Document" r:id="rId4" imgW="5907024" imgH="309981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447800"/>
                        <a:ext cx="8382000" cy="439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>
                <a:ea typeface="ＭＳ Ｐゴシック" charset="0"/>
              </a:rPr>
              <a:t>Euthermic </a:t>
            </a:r>
            <a:r>
              <a:rPr lang="en-US" dirty="0" err="1">
                <a:ea typeface="ＭＳ Ｐゴシック" charset="0"/>
              </a:rPr>
              <a:t>Homeothermy</a:t>
            </a:r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762000" y="2178050"/>
          <a:ext cx="7848600" cy="384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0" name="Document" r:id="rId4" imgW="4824984" imgH="2362200" progId="Word.Document.8">
                  <p:embed/>
                </p:oleObj>
              </mc:Choice>
              <mc:Fallback>
                <p:oleObj name="Document" r:id="rId4" imgW="4824984" imgH="23622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78050"/>
                        <a:ext cx="7848600" cy="384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304800"/>
            <a:ext cx="8991600" cy="11430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Metabolism and Body Temperature in 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Poikilotherms and Ectotherms More Broadly</a:t>
            </a:r>
            <a:endParaRPr lang="en-US" dirty="0">
              <a:solidFill>
                <a:srgbClr val="FF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253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0" y="1981200"/>
          <a:ext cx="7620000" cy="472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3" name="Document" r:id="rId4" imgW="4788408" imgH="2971800" progId="Word.Document.8">
                  <p:embed/>
                </p:oleObj>
              </mc:Choice>
              <mc:Fallback>
                <p:oleObj name="Document" r:id="rId4" imgW="4788408" imgH="29718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1200"/>
                        <a:ext cx="7620000" cy="472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6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4800600" cy="762000"/>
          </a:xfrm>
        </p:spPr>
        <p:txBody>
          <a:bodyPr/>
          <a:lstStyle/>
          <a:p>
            <a:r>
              <a:rPr lang="en-US" dirty="0">
                <a:ea typeface="ＭＳ Ｐゴシック" charset="0"/>
              </a:rPr>
              <a:t>Predicting T</a:t>
            </a:r>
            <a:r>
              <a:rPr lang="en-US" baseline="-25000" dirty="0">
                <a:ea typeface="ＭＳ Ｐゴシック" charset="0"/>
              </a:rPr>
              <a:t>b</a:t>
            </a:r>
            <a:endParaRPr lang="en-US" dirty="0">
              <a:ea typeface="ＭＳ Ｐゴシック" charset="0"/>
            </a:endParaRPr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6777038" y="1012825"/>
          <a:ext cx="2071687" cy="216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4" name="Equation" r:id="rId6" imgW="889000" imgH="927100" progId="Equation.DSMT4">
                  <p:embed/>
                </p:oleObj>
              </mc:Choice>
              <mc:Fallback>
                <p:oleObj name="Equation" r:id="rId6" imgW="889000" imgH="927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7038" y="1012825"/>
                        <a:ext cx="2071687" cy="216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 dirty="0">
                <a:ea typeface="ＭＳ Ｐゴシック" charset="0"/>
              </a:rPr>
              <a:t>Thermal Conductance and the TNZ</a:t>
            </a:r>
          </a:p>
        </p:txBody>
      </p:sp>
      <p:pic>
        <p:nvPicPr>
          <p:cNvPr id="4608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8229600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762000" y="1447800"/>
          <a:ext cx="12345988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8" name="Document" r:id="rId4" imgW="5486400" imgH="377952" progId="Word.Document.8">
                  <p:embed/>
                </p:oleObj>
              </mc:Choice>
              <mc:Fallback>
                <p:oleObj name="Document" r:id="rId4" imgW="5486400" imgH="37795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47800"/>
                        <a:ext cx="12345988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1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4582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ea typeface="ＭＳ Ｐゴシック" charset="0"/>
              </a:rPr>
              <a:t>Conductance and Thermal Acclimation</a:t>
            </a:r>
            <a:endParaRPr lang="en-US" dirty="0">
              <a:ea typeface="ＭＳ Ｐゴシック" charset="0"/>
            </a:endParaRPr>
          </a:p>
        </p:txBody>
      </p:sp>
      <p:pic>
        <p:nvPicPr>
          <p:cNvPr id="4813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75" y="2057400"/>
            <a:ext cx="7070725" cy="430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762000" y="2895600"/>
          <a:ext cx="11964988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6" name="Document" r:id="rId4" imgW="5486400" imgH="347472" progId="Word.Document.8">
                  <p:embed/>
                </p:oleObj>
              </mc:Choice>
              <mc:Fallback>
                <p:oleObj name="Document" r:id="rId4" imgW="5486400" imgH="34747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11964988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Avenues of Heat Transfer</a:t>
            </a:r>
          </a:p>
        </p:txBody>
      </p:sp>
    </p:spTree>
    <p:extLst>
      <p:ext uri="{BB962C8B-B14F-4D97-AF65-F5344CB8AC3E}">
        <p14:creationId xmlns:p14="http://schemas.microsoft.com/office/powerpoint/2010/main" val="188602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1600200" y="2362200"/>
          <a:ext cx="9526588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1" name="Document" r:id="rId4" imgW="5486400" imgH="417576" progId="Word.Document.8">
                  <p:embed/>
                </p:oleObj>
              </mc:Choice>
              <mc:Fallback>
                <p:oleObj name="Document" r:id="rId4" imgW="5486400" imgH="41757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362200"/>
                        <a:ext cx="9526588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1600200" y="4114800"/>
          <a:ext cx="7088188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2" name="Document" r:id="rId6" imgW="5486400" imgH="1124712" progId="Word.Document.8">
                  <p:embed/>
                </p:oleObj>
              </mc:Choice>
              <mc:Fallback>
                <p:oleObj name="Document" r:id="rId6" imgW="5486400" imgH="112471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114800"/>
                        <a:ext cx="7088188" cy="145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Conduction</a:t>
            </a:r>
          </a:p>
        </p:txBody>
      </p:sp>
    </p:spTree>
    <p:extLst>
      <p:ext uri="{BB962C8B-B14F-4D97-AF65-F5344CB8AC3E}">
        <p14:creationId xmlns:p14="http://schemas.microsoft.com/office/powerpoint/2010/main" val="2677867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Convection</a:t>
            </a:r>
          </a:p>
        </p:txBody>
      </p:sp>
      <p:sp>
        <p:nvSpPr>
          <p:cNvPr id="60419" name="Text Box 7"/>
          <p:cNvSpPr txBox="1">
            <a:spLocks noChangeArrowheads="1"/>
          </p:cNvSpPr>
          <p:nvPr/>
        </p:nvSpPr>
        <p:spPr bwMode="auto">
          <a:xfrm>
            <a:off x="990600" y="4495800"/>
            <a:ext cx="7086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0">
                <a:latin typeface="Calibri"/>
                <a:cs typeface="Calibri"/>
              </a:rPr>
              <a:t>Convection is always coupled with other types of heat transfer</a:t>
            </a:r>
          </a:p>
        </p:txBody>
      </p:sp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1676400" y="1752600"/>
          <a:ext cx="5638800" cy="196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4" name="Equation" r:id="rId4" imgW="1790700" imgH="622300" progId="Equation.3">
                  <p:embed/>
                </p:oleObj>
              </mc:Choice>
              <mc:Fallback>
                <p:oleObj name="Equation" r:id="rId4" imgW="1790700" imgH="622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752600"/>
                        <a:ext cx="5638800" cy="196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7908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66" name="Object 2"/>
          <p:cNvGraphicFramePr>
            <a:graphicFrameLocks noChangeAspect="1"/>
          </p:cNvGraphicFramePr>
          <p:nvPr/>
        </p:nvGraphicFramePr>
        <p:xfrm>
          <a:off x="914400" y="1752600"/>
          <a:ext cx="10821988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1" name="Document" r:id="rId4" imgW="5486400" imgH="405384" progId="Word.Document.8">
                  <p:embed/>
                </p:oleObj>
              </mc:Choice>
              <mc:Fallback>
                <p:oleObj name="Document" r:id="rId4" imgW="5486400" imgH="40538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10821988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1524000" y="3505200"/>
          <a:ext cx="8612188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2" name="Document" r:id="rId6" imgW="5486400" imgH="192024" progId="Word.Document.8">
                  <p:embed/>
                </p:oleObj>
              </mc:Choice>
              <mc:Fallback>
                <p:oleObj name="Document" r:id="rId6" imgW="5486400" imgH="19202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505200"/>
                        <a:ext cx="8612188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1524000" y="3886200"/>
          <a:ext cx="113553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3" name="Document" r:id="rId8" imgW="5486400" imgH="192024" progId="Word.Document.8">
                  <p:embed/>
                </p:oleObj>
              </mc:Choice>
              <mc:Fallback>
                <p:oleObj name="Document" r:id="rId8" imgW="5486400" imgH="19202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886200"/>
                        <a:ext cx="1135538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69" name="Text Box 7"/>
          <p:cNvSpPr txBox="1">
            <a:spLocks noChangeArrowheads="1"/>
          </p:cNvSpPr>
          <p:nvPr/>
        </p:nvSpPr>
        <p:spPr bwMode="auto">
          <a:xfrm>
            <a:off x="1203325" y="2803525"/>
            <a:ext cx="1762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0">
                <a:latin typeface="Calibri"/>
                <a:cs typeface="Calibri"/>
              </a:rPr>
              <a:t>Wein</a:t>
            </a:r>
            <a:r>
              <a:rPr lang="ja-JP" altLang="en-US" b="0">
                <a:latin typeface="Calibri"/>
                <a:cs typeface="Calibri"/>
              </a:rPr>
              <a:t>’</a:t>
            </a:r>
            <a:r>
              <a:rPr lang="en-US" b="0">
                <a:latin typeface="Calibri"/>
                <a:cs typeface="Calibri"/>
              </a:rPr>
              <a:t>s law:</a:t>
            </a:r>
          </a:p>
        </p:txBody>
      </p:sp>
      <p:graphicFrame>
        <p:nvGraphicFramePr>
          <p:cNvPr id="62470" name="Object 6"/>
          <p:cNvGraphicFramePr>
            <a:graphicFrameLocks noChangeAspect="1"/>
          </p:cNvGraphicFramePr>
          <p:nvPr/>
        </p:nvGraphicFramePr>
        <p:xfrm>
          <a:off x="4953000" y="4343400"/>
          <a:ext cx="3835400" cy="200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4" name="Document" r:id="rId10" imgW="3834384" imgH="2005584" progId="Word.Document.8">
                  <p:embed/>
                </p:oleObj>
              </mc:Choice>
              <mc:Fallback>
                <p:oleObj name="Document" r:id="rId10" imgW="3834384" imgH="200558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343400"/>
                        <a:ext cx="3835400" cy="200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Radiation</a:t>
            </a:r>
          </a:p>
        </p:txBody>
      </p:sp>
    </p:spTree>
    <p:extLst>
      <p:ext uri="{BB962C8B-B14F-4D97-AF65-F5344CB8AC3E}">
        <p14:creationId xmlns:p14="http://schemas.microsoft.com/office/powerpoint/2010/main" val="4273948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2209800" y="2362200"/>
          <a:ext cx="12345988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6" name="Document" r:id="rId4" imgW="5486400" imgH="350520" progId="Word.Document.8">
                  <p:embed/>
                </p:oleObj>
              </mc:Choice>
              <mc:Fallback>
                <p:oleObj name="Document" r:id="rId4" imgW="5486400" imgH="3505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362200"/>
                        <a:ext cx="12345988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Evaporative Heat Loss</a:t>
            </a:r>
          </a:p>
        </p:txBody>
      </p:sp>
    </p:spTree>
    <p:extLst>
      <p:ext uri="{BB962C8B-B14F-4D97-AF65-F5344CB8AC3E}">
        <p14:creationId xmlns:p14="http://schemas.microsoft.com/office/powerpoint/2010/main" val="2985007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1065213" y="2736850"/>
          <a:ext cx="9602787" cy="164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4" name="Document" r:id="rId4" imgW="5486400" imgH="941832" progId="Word.Document.8">
                  <p:embed/>
                </p:oleObj>
              </mc:Choice>
              <mc:Fallback>
                <p:oleObj name="Document" r:id="rId4" imgW="5486400" imgH="941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2736850"/>
                        <a:ext cx="9602787" cy="164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5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  <a:ea typeface="ＭＳ Ｐゴシック" charset="0"/>
              </a:rPr>
              <a:t>Thermal Inertia and Specific Heat</a:t>
            </a:r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52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609600"/>
          </a:xfrm>
        </p:spPr>
        <p:txBody>
          <a:bodyPr/>
          <a:lstStyle/>
          <a:p>
            <a:r>
              <a:rPr lang="en-US" dirty="0">
                <a:ea typeface="ＭＳ Ｐゴシック" charset="0"/>
              </a:rPr>
              <a:t>Thermal Inertia -- an example</a:t>
            </a:r>
          </a:p>
        </p:txBody>
      </p:sp>
      <p:pic>
        <p:nvPicPr>
          <p:cNvPr id="7270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52550"/>
            <a:ext cx="8915400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911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ChangeArrowheads="1"/>
          </p:cNvSpPr>
          <p:nvPr/>
        </p:nvSpPr>
        <p:spPr bwMode="auto">
          <a:xfrm>
            <a:off x="609600" y="1066800"/>
            <a:ext cx="8077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0000"/>
                </a:solidFill>
              </a:rPr>
              <a:t>Homeothermic Endothermy</a:t>
            </a:r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117</Words>
  <Application>Microsoft Macintosh PowerPoint</Application>
  <PresentationFormat>On-screen Show (4:3)</PresentationFormat>
  <Paragraphs>37</Paragraphs>
  <Slides>15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Blank Presentation</vt:lpstr>
      <vt:lpstr>Document</vt:lpstr>
      <vt:lpstr>Equation</vt:lpstr>
      <vt:lpstr>Temperature,  Temperature  Regulation  and Metabolism</vt:lpstr>
      <vt:lpstr>Avenues of Heat Transfer</vt:lpstr>
      <vt:lpstr>Conduction</vt:lpstr>
      <vt:lpstr>Convection</vt:lpstr>
      <vt:lpstr>Radiation</vt:lpstr>
      <vt:lpstr>Evaporative Heat Loss</vt:lpstr>
      <vt:lpstr>Thermal Inertia and Specific Heat</vt:lpstr>
      <vt:lpstr>Thermal Inertia -- an example</vt:lpstr>
      <vt:lpstr>Homeothermic Endothermy</vt:lpstr>
      <vt:lpstr>How to Maintain Constant T</vt:lpstr>
      <vt:lpstr>Euthermic Homeothermy</vt:lpstr>
      <vt:lpstr>Metabolism and Body Temperature in Poikilotherms and Ectotherms More Broadly</vt:lpstr>
      <vt:lpstr>Predicting Tb</vt:lpstr>
      <vt:lpstr>Thermal Conductance and the TNZ</vt:lpstr>
      <vt:lpstr>Conductance and Thermal Acclimation</vt:lpstr>
    </vt:vector>
  </TitlesOfParts>
  <Company>College Of The Holy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Kooka T. Cat</dc:creator>
  <cp:lastModifiedBy>KN Prestwich</cp:lastModifiedBy>
  <cp:revision>85</cp:revision>
  <dcterms:created xsi:type="dcterms:W3CDTF">2008-10-01T12:38:28Z</dcterms:created>
  <dcterms:modified xsi:type="dcterms:W3CDTF">2018-12-06T20:41:42Z</dcterms:modified>
</cp:coreProperties>
</file>