
<file path=[Content_Types].xml><?xml version="1.0" encoding="utf-8"?>
<Types xmlns="http://schemas.openxmlformats.org/package/2006/content-types">
  <Override PartName="/ppt/slides/slide17.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Layouts/slideLayout12.xml" ContentType="application/vnd.openxmlformats-officedocument.presentationml.slideLayout+xml"/>
  <Override PartName="/ppt/slideLayouts/slideLayout14.xml" ContentType="application/vnd.openxmlformats-officedocument.presentationml.slideLayout+xml"/>
  <Default Extension="bin" ContentType="application/vnd.openxmlformats-officedocument.presentationml.printerSettings"/>
  <Override PartName="/ppt/slides/slide22.xml" ContentType="application/vnd.openxmlformats-officedocument.presentationml.slide+xml"/>
  <Override PartName="/ppt/slides/slide20.xml" ContentType="application/vnd.openxmlformats-officedocument.presentationml.slide+xml"/>
  <Override PartName="/ppt/slides/slide26.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slides/slide24.xml" ContentType="application/vnd.openxmlformats-officedocument.presentationml.slide+xml"/>
  <Override PartName="/ppt/slides/slide31.xml" ContentType="application/vnd.openxmlformats-officedocument.presentationml.slide+xml"/>
  <Override PartName="/ppt/slides/slide28.xml" ContentType="application/vnd.openxmlformats-officedocument.presentationml.slide+xml"/>
  <Override PartName="/ppt/presentation.xml" ContentType="application/vnd.openxmlformats-officedocument.presentationml.presentation.main+xml"/>
  <Default Extension="png" ContentType="image/png"/>
  <Override PartName="/docProps/core.xml" ContentType="application/vnd.openxmlformats-package.core-properties+xml"/>
  <Override PartName="/ppt/slides/slide10.xml" ContentType="application/vnd.openxmlformats-officedocument.presentationml.slide+xml"/>
  <Override PartName="/ppt/slideLayouts/slideLayout1.xml" ContentType="application/vnd.openxmlformats-officedocument.presentationml.slideLayout+xml"/>
  <Override PartName="/ppt/slides/slide14.xml" ContentType="application/vnd.openxmlformats-officedocument.presentationml.slide+xml"/>
  <Override PartName="/ppt/slideLayouts/slideLayout3.xml" ContentType="application/vnd.openxmlformats-officedocument.presentationml.slideLayout+xml"/>
  <Override PartName="/ppt/slides/slide6.xml" ContentType="application/vnd.openxmlformats-officedocument.presentationml.slide+xml"/>
  <Override PartName="/ppt/slides/slide18.xml" ContentType="application/vnd.openxmlformats-officedocument.presentationml.slide+xml"/>
  <Override PartName="/ppt/slides/slide12.xml" ContentType="application/vnd.openxmlformats-officedocument.presentationml.slide+xml"/>
  <Override PartName="/ppt/slides/slide4.xml" ContentType="application/vnd.openxmlformats-officedocument.presentationml.slide+xml"/>
  <Override PartName="/ppt/slides/slide16.xml" ContentType="application/vnd.openxmlformats-officedocument.presentationml.slide+xml"/>
  <Override PartName="/ppt/slideLayouts/slideLayout5.xml" ContentType="application/vnd.openxmlformats-officedocument.presentationml.slideLayout+xml"/>
  <Override PartName="/ppt/slides/slide8.xml" ContentType="application/vnd.openxmlformats-officedocument.presentationml.slide+xml"/>
  <Override PartName="/ppt/theme/theme1.xml" ContentType="application/vnd.openxmlformats-officedocument.theme+xml"/>
  <Override PartName="/ppt/slides/slide2.xml" ContentType="application/vnd.openxmlformats-officedocument.presentationml.slide+xml"/>
  <Override PartName="/ppt/slideLayouts/slideLayout7.xml" ContentType="application/vnd.openxmlformats-officedocument.presentationml.slideLayout+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Layouts/slideLayout13.xml" ContentType="application/vnd.openxmlformats-officedocument.presentationml.slideLayout+xml"/>
  <Override PartName="/ppt/slides/slide21.xml" ContentType="application/vnd.openxmlformats-officedocument.presentationml.slide+xml"/>
  <Override PartName="/ppt/slides/slide23.xml" ContentType="application/vnd.openxmlformats-officedocument.presentationml.slide+xml"/>
  <Override PartName="/ppt/slides/slide30.xml" ContentType="application/vnd.openxmlformats-officedocument.presentationml.slide+xml"/>
  <Override PartName="/ppt/slides/slide32.xml" ContentType="application/vnd.openxmlformats-officedocument.presentationml.slide+xml"/>
  <Override PartName="/ppt/slides/slide29.xml" ContentType="application/vnd.openxmlformats-officedocument.presentationml.slide+xml"/>
  <Override PartName="/ppt/slides/slide27.xml" ContentType="application/vnd.openxmlformats-officedocument.presentationml.slide+xml"/>
  <Override PartName="/ppt/slides/slide25.xml" ContentType="application/vnd.openxmlformats-officedocument.presentationml.slide+xml"/>
  <Override PartName="/ppt/slideMasters/slideMaster1.xml" ContentType="application/vnd.openxmlformats-officedocument.presentationml.slideMaster+xml"/>
  <Default Extension="xml" ContentType="application/xml"/>
  <Default Extension="jpeg" ContentType="image/jpeg"/>
  <Default Extension="rels" ContentType="application/vnd.openxmlformats-package.relationships+xml"/>
  <Override PartName="/ppt/viewProps.xml" ContentType="application/vnd.openxmlformats-officedocument.presentationml.viewProps+xml"/>
  <Override PartName="/docProps/app.xml" ContentType="application/vnd.openxmlformats-officedocument.extended-properties+xml"/>
  <Override PartName="/ppt/slides/slide11.xml" ContentType="application/vnd.openxmlformats-officedocument.presentationml.slide+xml"/>
  <Override PartName="/ppt/slides/slide1.xml" ContentType="application/vnd.openxmlformats-officedocument.presentationml.slide+xml"/>
  <Override PartName="/ppt/slides/slide3.xml" ContentType="application/vnd.openxmlformats-officedocument.presentationml.slide+xml"/>
  <Override PartName="/ppt/slideLayouts/slideLayout4.xml" ContentType="application/vnd.openxmlformats-officedocument.presentationml.slideLayout+xml"/>
  <Override PartName="/ppt/slides/slide15.xml" ContentType="application/vnd.openxmlformats-officedocument.presentationml.slide+xml"/>
  <Override PartName="/ppt/slides/slide9.xml" ContentType="application/vnd.openxmlformats-officedocument.presentationml.slide+xml"/>
  <Override PartName="/ppt/slides/slide7.xml" ContentType="application/vnd.openxmlformats-officedocument.presentationml.slide+xml"/>
  <Override PartName="/ppt/slides/slide19.xml" ContentType="application/vnd.openxmlformats-officedocument.presentationml.slide+xml"/>
  <Override PartName="/ppt/slideLayouts/slideLayout2.xml" ContentType="application/vnd.openxmlformats-officedocument.presentationml.slideLayout+xml"/>
  <Override PartName="/ppt/slides/slide13.xml" ContentType="application/vnd.openxmlformats-officedocument.presentationml.slide+xml"/>
  <Override PartName="/ppt/tableStyles.xml" ContentType="application/vnd.openxmlformats-officedocument.presentationml.tableStyles+xml"/>
  <Override PartName="/ppt/slides/slide5.xml" ContentType="application/vnd.openxmlformats-officedocument.presentationml.slide+xml"/>
  <Override PartName="/ppt/slideLayouts/slideLayout6.xml" ContentType="application/vnd.openxmlformats-officedocument.presentationml.slideLayout+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r:id="rId1"/>
  </p:sldMasterIdLst>
  <p:sldIdLst>
    <p:sldId id="256" r:id="rId2"/>
    <p:sldId id="258" r:id="rId3"/>
    <p:sldId id="257" r:id="rId4"/>
    <p:sldId id="260" r:id="rId5"/>
    <p:sldId id="278" r:id="rId6"/>
    <p:sldId id="263" r:id="rId7"/>
    <p:sldId id="262" r:id="rId8"/>
    <p:sldId id="279" r:id="rId9"/>
    <p:sldId id="265" r:id="rId10"/>
    <p:sldId id="266" r:id="rId11"/>
    <p:sldId id="280" r:id="rId12"/>
    <p:sldId id="281" r:id="rId13"/>
    <p:sldId id="267" r:id="rId14"/>
    <p:sldId id="268" r:id="rId15"/>
    <p:sldId id="282" r:id="rId16"/>
    <p:sldId id="269" r:id="rId17"/>
    <p:sldId id="270" r:id="rId18"/>
    <p:sldId id="283" r:id="rId19"/>
    <p:sldId id="271" r:id="rId20"/>
    <p:sldId id="272" r:id="rId21"/>
    <p:sldId id="284" r:id="rId22"/>
    <p:sldId id="273" r:id="rId23"/>
    <p:sldId id="274" r:id="rId24"/>
    <p:sldId id="285" r:id="rId25"/>
    <p:sldId id="275" r:id="rId26"/>
    <p:sldId id="276" r:id="rId27"/>
    <p:sldId id="277" r:id="rId28"/>
    <p:sldId id="286" r:id="rId29"/>
    <p:sldId id="287" r:id="rId30"/>
    <p:sldId id="288" r:id="rId31"/>
    <p:sldId id="289" r:id="rId32"/>
    <p:sldId id="290" r:id="rId33"/>
    <p:sldId id="291" r:id="rId3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webPr allowPng="1" organizeInFolders="0" useLongFilenames="0" imgSz="1024x768" encoding="macintosh"/>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showOutlineIcons="0">
    <p:restoredLeft sz="15620"/>
    <p:restoredTop sz="94660"/>
  </p:normalViewPr>
  <p:slideViewPr>
    <p:cSldViewPr snapToObjects="1">
      <p:cViewPr varScale="1">
        <p:scale>
          <a:sx n="110" d="100"/>
          <a:sy n="110" d="100"/>
        </p:scale>
        <p:origin x="-840" y="-11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38" Type="http://schemas.openxmlformats.org/officeDocument/2006/relationships/theme" Target="theme/theme1.xml"/><Relationship Id="rId39"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 Type="http://schemas.openxmlformats.org/officeDocument/2006/relationships/slideMaster" Target="slideMasters/slideMaster1.xml"/><Relationship Id="rId19" Type="http://schemas.openxmlformats.org/officeDocument/2006/relationships/slide" Target="slides/slide18.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8" Type="http://schemas.openxmlformats.org/officeDocument/2006/relationships/slide" Target="slides/slide17.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printerSettings" Target="printerSettings/printerSettings1.bin"/><Relationship Id="rId36" Type="http://schemas.openxmlformats.org/officeDocument/2006/relationships/presProps" Target="presProps.xml"/><Relationship Id="rId3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p:spTree>
      <p:nvGrpSpPr>
        <p:cNvPr id="1" name=""/>
        <p:cNvGrpSpPr/>
        <p:nvPr/>
      </p:nvGrpSpPr>
      <p:grpSpPr>
        <a:xfrm>
          <a:off x="0" y="0"/>
          <a:ext cx="0" cy="0"/>
          <a:chOff x="0" y="0"/>
          <a:chExt cx="0" cy="0"/>
        </a:xfrm>
      </p:grpSpPr>
      <p:sp useBgFill="1">
        <p:nvSpPr>
          <p:cNvPr id="12" name="Rectangle 11"/>
          <p:cNvSpPr/>
          <p:nvPr/>
        </p:nvSpPr>
        <p:spPr>
          <a:xfrm>
            <a:off x="341086" y="928914"/>
            <a:ext cx="8432800" cy="177074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685707" y="968189"/>
            <a:ext cx="7799387" cy="1237130"/>
          </a:xfrm>
        </p:spPr>
        <p:txBody>
          <a:bodyPr anchor="b" anchorCtr="0"/>
          <a:lstStyle>
            <a:lvl1pPr algn="r">
              <a:lnSpc>
                <a:spcPts val="5000"/>
              </a:lnSpc>
              <a:defRPr sz="4600">
                <a:solidFill>
                  <a:schemeClr val="accent1"/>
                </a:solidFill>
                <a:effectLst/>
              </a:defRPr>
            </a:lvl1pPr>
          </a:lstStyle>
          <a:p>
            <a:r>
              <a:rPr lang="en-US" smtClean="0"/>
              <a:t>Click to edit Master title style</a:t>
            </a:r>
            <a:endParaRPr/>
          </a:p>
        </p:txBody>
      </p:sp>
      <p:sp>
        <p:nvSpPr>
          <p:cNvPr id="3" name="Subtitle 2"/>
          <p:cNvSpPr>
            <a:spLocks noGrp="1"/>
          </p:cNvSpPr>
          <p:nvPr>
            <p:ph type="subTitle" idx="1"/>
          </p:nvPr>
        </p:nvSpPr>
        <p:spPr>
          <a:xfrm>
            <a:off x="685707" y="2209799"/>
            <a:ext cx="7799387" cy="466165"/>
          </a:xfrm>
        </p:spPr>
        <p:txBody>
          <a:bodyPr/>
          <a:lstStyle>
            <a:lvl1pPr marL="0" indent="0" algn="r">
              <a:lnSpc>
                <a:spcPct val="100000"/>
              </a:lnSpc>
              <a:spcBef>
                <a:spcPts val="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p:txBody>
          <a:bodyPr/>
          <a:lstStyle/>
          <a:p>
            <a:fld id="{2FC93C80-74B2-4E4F-9E07-82802E2FA92E}" type="datetimeFigureOut">
              <a:rPr lang="en-US" smtClean="0"/>
              <a:pPr/>
              <a:t>7/30/08</a:t>
            </a:fld>
            <a:endParaRPr lang="en-US"/>
          </a:p>
        </p:txBody>
      </p:sp>
      <p:sp>
        <p:nvSpPr>
          <p:cNvPr id="6" name="Slide Number Placeholder 5"/>
          <p:cNvSpPr>
            <a:spLocks noGrp="1"/>
          </p:cNvSpPr>
          <p:nvPr>
            <p:ph type="sldNum" sz="quarter" idx="12"/>
          </p:nvPr>
        </p:nvSpPr>
        <p:spPr>
          <a:xfrm>
            <a:off x="4305300" y="6492875"/>
            <a:ext cx="533400" cy="365125"/>
          </a:xfrm>
        </p:spPr>
        <p:txBody>
          <a:bodyPr vert="horz" lIns="91440" tIns="45720" rIns="91440" bIns="45720" rtlCol="0" anchor="ctr"/>
          <a:lstStyle>
            <a:lvl1pPr marL="0" algn="ctr" defTabSz="914400" rtl="0" eaLnBrk="1" latinLnBrk="0" hangingPunct="1">
              <a:defRPr sz="1100" b="1" kern="1200">
                <a:solidFill>
                  <a:schemeClr val="bg1">
                    <a:lumMod val="65000"/>
                  </a:schemeClr>
                </a:solidFill>
                <a:latin typeface="Calibri" pitchFamily="34" charset="0"/>
                <a:ea typeface="+mn-ea"/>
                <a:cs typeface="+mn-cs"/>
              </a:defRPr>
            </a:lvl1pPr>
          </a:lstStyle>
          <a:p>
            <a:fld id="{375036B4-29E3-0E48-A808-8F650DC9F5B0}" type="slidenum">
              <a:rPr lang="en-US" smtClean="0"/>
              <a:pPr/>
              <a:t>‹#›</a:t>
            </a:fld>
            <a:endParaRPr lang="en-US"/>
          </a:p>
        </p:txBody>
      </p:sp>
      <p:sp>
        <p:nvSpPr>
          <p:cNvPr id="7" name="Rectangle 6"/>
          <p:cNvSpPr/>
          <p:nvPr/>
        </p:nvSpPr>
        <p:spPr>
          <a:xfrm>
            <a:off x="320040" y="320040"/>
            <a:ext cx="8503920" cy="6217920"/>
          </a:xfrm>
          <a:prstGeom prst="rect">
            <a:avLst/>
          </a:prstGeom>
          <a:no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457200" y="816802"/>
            <a:ext cx="8229600" cy="118872"/>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9" name="Picture 8" descr="TitleSlideTop.jpg"/>
          <p:cNvPicPr>
            <a:picLocks noChangeAspect="1"/>
          </p:cNvPicPr>
          <p:nvPr/>
        </p:nvPicPr>
        <p:blipFill>
          <a:blip r:embed="rId2"/>
          <a:stretch>
            <a:fillRect/>
          </a:stretch>
        </p:blipFill>
        <p:spPr>
          <a:xfrm>
            <a:off x="457200" y="457200"/>
            <a:ext cx="8229600" cy="356646"/>
          </a:xfrm>
          <a:prstGeom prst="rect">
            <a:avLst/>
          </a:prstGeom>
        </p:spPr>
      </p:pic>
      <p:pic>
        <p:nvPicPr>
          <p:cNvPr id="10" name="Picture 9" descr="TitleSlideBottom.jpg"/>
          <p:cNvPicPr>
            <a:picLocks noChangeAspect="1"/>
          </p:cNvPicPr>
          <p:nvPr/>
        </p:nvPicPr>
        <p:blipFill>
          <a:blip r:embed="rId3"/>
          <a:stretch>
            <a:fillRect/>
          </a:stretch>
        </p:blipFill>
        <p:spPr>
          <a:xfrm>
            <a:off x="457200" y="2700601"/>
            <a:ext cx="8229600" cy="3700199"/>
          </a:xfrm>
          <a:prstGeom prst="rect">
            <a:avLst/>
          </a:prstGeom>
        </p:spPr>
      </p:pic>
      <p:sp>
        <p:nvSpPr>
          <p:cNvPr id="11" name="Footer Placeholder 4"/>
          <p:cNvSpPr>
            <a:spLocks noGrp="1"/>
          </p:cNvSpPr>
          <p:nvPr>
            <p:ph type="ftr" sz="quarter" idx="3"/>
          </p:nvPr>
        </p:nvSpPr>
        <p:spPr>
          <a:xfrm>
            <a:off x="318247" y="6492875"/>
            <a:ext cx="3415554" cy="365125"/>
          </a:xfrm>
          <a:prstGeom prst="rect">
            <a:avLst/>
          </a:prstGeom>
        </p:spPr>
        <p:txBody>
          <a:bodyPr vert="horz" lIns="91440" tIns="45720" rIns="91440" bIns="45720" rtlCol="0" anchor="ctr"/>
          <a:lstStyle>
            <a:lvl1pPr marL="0" algn="l" defTabSz="914400" rtl="0" eaLnBrk="1" latinLnBrk="0" hangingPunct="1">
              <a:defRPr sz="1100" b="1" kern="1200">
                <a:solidFill>
                  <a:schemeClr val="bg1">
                    <a:lumMod val="65000"/>
                  </a:schemeClr>
                </a:solidFill>
                <a:latin typeface="Calibri" pitchFamily="34" charset="0"/>
                <a:ea typeface="+mn-ea"/>
                <a:cs typeface="+mn-cs"/>
              </a:defRPr>
            </a:lvl1p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blank" preserve="1">
  <p:cSld name="Blank">
    <p:spTree>
      <p:nvGrpSpPr>
        <p:cNvPr id="1" name=""/>
        <p:cNvGrpSpPr/>
        <p:nvPr/>
      </p:nvGrpSpPr>
      <p:grpSpPr>
        <a:xfrm>
          <a:off x="0" y="0"/>
          <a:ext cx="0" cy="0"/>
          <a:chOff x="0" y="0"/>
          <a:chExt cx="0" cy="0"/>
        </a:xfrm>
      </p:grpSpPr>
      <p:sp useBgFill="1">
        <p:nvSpPr>
          <p:cNvPr id="7" name="Rectangle 6"/>
          <p:cNvSpPr/>
          <p:nvPr/>
        </p:nvSpPr>
        <p:spPr>
          <a:xfrm>
            <a:off x="355600" y="566057"/>
            <a:ext cx="8396514" cy="25980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5" name="Rectangle 4"/>
          <p:cNvSpPr/>
          <p:nvPr/>
        </p:nvSpPr>
        <p:spPr>
          <a:xfrm>
            <a:off x="320040" y="320040"/>
            <a:ext cx="8503920" cy="6217920"/>
          </a:xfrm>
          <a:prstGeom prst="rect">
            <a:avLst/>
          </a:prstGeom>
          <a:no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6" name="Rectangle 5"/>
          <p:cNvSpPr/>
          <p:nvPr/>
        </p:nvSpPr>
        <p:spPr>
          <a:xfrm>
            <a:off x="457200" y="457200"/>
            <a:ext cx="8229600" cy="118872"/>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Date Placeholder 1"/>
          <p:cNvSpPr>
            <a:spLocks noGrp="1"/>
          </p:cNvSpPr>
          <p:nvPr>
            <p:ph type="dt" sz="half" idx="10"/>
          </p:nvPr>
        </p:nvSpPr>
        <p:spPr/>
        <p:txBody>
          <a:bodyPr/>
          <a:lstStyle/>
          <a:p>
            <a:fld id="{2FC93C80-74B2-4E4F-9E07-82802E2FA92E}" type="datetimeFigureOut">
              <a:rPr lang="en-US" smtClean="0"/>
              <a:pPr/>
              <a:t>7/30/08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75036B4-29E3-0E48-A808-8F650DC9F5B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objTx" preserve="1">
  <p:cSld name="Content with Caption">
    <p:spTree>
      <p:nvGrpSpPr>
        <p:cNvPr id="1" name=""/>
        <p:cNvGrpSpPr/>
        <p:nvPr/>
      </p:nvGrpSpPr>
      <p:grpSpPr>
        <a:xfrm>
          <a:off x="0" y="0"/>
          <a:ext cx="0" cy="0"/>
          <a:chOff x="0" y="0"/>
          <a:chExt cx="0" cy="0"/>
        </a:xfrm>
      </p:grpSpPr>
      <p:sp useBgFill="1">
        <p:nvSpPr>
          <p:cNvPr id="10" name="Rectangle 9"/>
          <p:cNvSpPr/>
          <p:nvPr/>
        </p:nvSpPr>
        <p:spPr>
          <a:xfrm>
            <a:off x="333828" y="566057"/>
            <a:ext cx="8454571" cy="21335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320040" y="320040"/>
            <a:ext cx="8503920" cy="6217920"/>
          </a:xfrm>
          <a:prstGeom prst="rect">
            <a:avLst/>
          </a:prstGeom>
          <a:no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ectangle 8"/>
          <p:cNvSpPr/>
          <p:nvPr/>
        </p:nvSpPr>
        <p:spPr>
          <a:xfrm>
            <a:off x="457200" y="457200"/>
            <a:ext cx="8229600" cy="118872"/>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658368" y="1644868"/>
            <a:ext cx="3657600" cy="1098332"/>
          </a:xfrm>
        </p:spPr>
        <p:txBody>
          <a:bodyPr anchor="b"/>
          <a:lstStyle>
            <a:lvl1pPr algn="l">
              <a:defRPr sz="3600" b="0">
                <a:solidFill>
                  <a:schemeClr val="accent1"/>
                </a:solidFill>
                <a:effectLst/>
              </a:defRPr>
            </a:lvl1pPr>
          </a:lstStyle>
          <a:p>
            <a:r>
              <a:rPr lang="en-US" smtClean="0"/>
              <a:t>Click to edit Master title style</a:t>
            </a:r>
            <a:endParaRPr/>
          </a:p>
        </p:txBody>
      </p:sp>
      <p:sp>
        <p:nvSpPr>
          <p:cNvPr id="3" name="Content Placeholder 2"/>
          <p:cNvSpPr>
            <a:spLocks noGrp="1"/>
          </p:cNvSpPr>
          <p:nvPr>
            <p:ph idx="1"/>
          </p:nvPr>
        </p:nvSpPr>
        <p:spPr>
          <a:xfrm>
            <a:off x="4828032" y="654268"/>
            <a:ext cx="3657600" cy="5486400"/>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658368" y="2774731"/>
            <a:ext cx="3657600" cy="3168869"/>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C93C80-74B2-4E4F-9E07-82802E2FA92E}" type="datetimeFigureOut">
              <a:rPr lang="en-US" smtClean="0"/>
              <a:pPr/>
              <a:t>7/30/08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5036B4-29E3-0E48-A808-8F650DC9F5B0}"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reserve="1">
  <p:cSld name="Picture with Caption">
    <p:spTree>
      <p:nvGrpSpPr>
        <p:cNvPr id="1" name=""/>
        <p:cNvGrpSpPr/>
        <p:nvPr/>
      </p:nvGrpSpPr>
      <p:grpSpPr>
        <a:xfrm>
          <a:off x="0" y="0"/>
          <a:ext cx="0" cy="0"/>
          <a:chOff x="0" y="0"/>
          <a:chExt cx="0" cy="0"/>
        </a:xfrm>
      </p:grpSpPr>
      <p:sp useBgFill="1">
        <p:nvSpPr>
          <p:cNvPr id="10" name="Rectangle 9"/>
          <p:cNvSpPr/>
          <p:nvPr/>
        </p:nvSpPr>
        <p:spPr>
          <a:xfrm>
            <a:off x="355600" y="348343"/>
            <a:ext cx="8432800" cy="23513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320040" y="320040"/>
            <a:ext cx="8503920" cy="6217920"/>
          </a:xfrm>
          <a:prstGeom prst="rect">
            <a:avLst/>
          </a:prstGeom>
          <a:no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ectangle 8"/>
          <p:cNvSpPr/>
          <p:nvPr/>
        </p:nvSpPr>
        <p:spPr>
          <a:xfrm rot="5400000">
            <a:off x="5598058" y="3310469"/>
            <a:ext cx="5943600" cy="237061"/>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658368" y="1644868"/>
            <a:ext cx="3657600" cy="1098332"/>
          </a:xfrm>
        </p:spPr>
        <p:txBody>
          <a:bodyPr anchor="b"/>
          <a:lstStyle>
            <a:lvl1pPr algn="l">
              <a:defRPr sz="3600" b="0">
                <a:solidFill>
                  <a:schemeClr val="accent1"/>
                </a:solidFill>
                <a:effectLst/>
              </a:defRPr>
            </a:lvl1pPr>
          </a:lstStyle>
          <a:p>
            <a:r>
              <a:rPr lang="en-US" smtClean="0"/>
              <a:t>Click to edit Master title style</a:t>
            </a:r>
            <a:endParaRPr/>
          </a:p>
        </p:txBody>
      </p:sp>
      <p:sp>
        <p:nvSpPr>
          <p:cNvPr id="4" name="Text Placeholder 3"/>
          <p:cNvSpPr>
            <a:spLocks noGrp="1"/>
          </p:cNvSpPr>
          <p:nvPr>
            <p:ph type="body" sz="half" idx="2"/>
          </p:nvPr>
        </p:nvSpPr>
        <p:spPr>
          <a:xfrm>
            <a:off x="658368" y="2774731"/>
            <a:ext cx="3657600" cy="3168869"/>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C93C80-74B2-4E4F-9E07-82802E2FA92E}" type="datetimeFigureOut">
              <a:rPr lang="en-US" smtClean="0"/>
              <a:pPr/>
              <a:t>7/30/08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5036B4-29E3-0E48-A808-8F650DC9F5B0}" type="slidenum">
              <a:rPr lang="en-US" smtClean="0"/>
              <a:pPr/>
              <a:t>‹#›</a:t>
            </a:fld>
            <a:endParaRPr lang="en-US"/>
          </a:p>
        </p:txBody>
      </p:sp>
      <p:sp>
        <p:nvSpPr>
          <p:cNvPr id="11" name="Picture Placeholder 10"/>
          <p:cNvSpPr>
            <a:spLocks noGrp="1"/>
          </p:cNvSpPr>
          <p:nvPr>
            <p:ph type="pic" sz="quarter" idx="13"/>
          </p:nvPr>
        </p:nvSpPr>
        <p:spPr>
          <a:xfrm>
            <a:off x="4828032" y="457200"/>
            <a:ext cx="3621024" cy="5943600"/>
          </a:xfrm>
        </p:spPr>
        <p:txBody>
          <a:bodyPr/>
          <a:lstStyle>
            <a:lvl1pPr>
              <a:buNone/>
              <a:defRPr/>
            </a:lvl1pPr>
          </a:lstStyle>
          <a:p>
            <a:r>
              <a:rPr lang="en-US" smtClean="0"/>
              <a:t>Click icon to add picture</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a:xfrm>
            <a:off x="609600" y="2286000"/>
            <a:ext cx="7874000" cy="3840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2FC93C80-74B2-4E4F-9E07-82802E2FA92E}" type="datetimeFigureOut">
              <a:rPr lang="en-US" smtClean="0"/>
              <a:pPr/>
              <a:t>7/30/08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5036B4-29E3-0E48-A808-8F650DC9F5B0}"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vertTitleAndTx" preserve="1">
  <p:cSld name="Vertical Title and Text">
    <p:spTree>
      <p:nvGrpSpPr>
        <p:cNvPr id="1" name=""/>
        <p:cNvGrpSpPr/>
        <p:nvPr/>
      </p:nvGrpSpPr>
      <p:grpSpPr>
        <a:xfrm>
          <a:off x="0" y="0"/>
          <a:ext cx="0" cy="0"/>
          <a:chOff x="0" y="0"/>
          <a:chExt cx="0" cy="0"/>
        </a:xfrm>
      </p:grpSpPr>
      <p:sp useBgFill="1">
        <p:nvSpPr>
          <p:cNvPr id="11" name="Rectangle 10"/>
          <p:cNvSpPr/>
          <p:nvPr/>
        </p:nvSpPr>
        <p:spPr>
          <a:xfrm>
            <a:off x="348342" y="362857"/>
            <a:ext cx="8440057" cy="2336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9" name="Picture 8" descr="VerticalRight.jpg"/>
          <p:cNvPicPr>
            <a:picLocks noChangeAspect="1"/>
          </p:cNvPicPr>
          <p:nvPr/>
        </p:nvPicPr>
        <p:blipFill>
          <a:blip r:embed="rId2"/>
          <a:stretch>
            <a:fillRect/>
          </a:stretch>
        </p:blipFill>
        <p:spPr>
          <a:xfrm>
            <a:off x="7111668" y="457200"/>
            <a:ext cx="1546230" cy="5943600"/>
          </a:xfrm>
          <a:prstGeom prst="rect">
            <a:avLst/>
          </a:prstGeom>
        </p:spPr>
      </p:pic>
      <p:sp>
        <p:nvSpPr>
          <p:cNvPr id="10" name="Rectangle 9"/>
          <p:cNvSpPr/>
          <p:nvPr/>
        </p:nvSpPr>
        <p:spPr>
          <a:xfrm rot="5400000">
            <a:off x="4074414" y="3369564"/>
            <a:ext cx="5943600" cy="118872"/>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Vertical Title 1"/>
          <p:cNvSpPr>
            <a:spLocks noGrp="1"/>
          </p:cNvSpPr>
          <p:nvPr>
            <p:ph type="title" orient="vert"/>
          </p:nvPr>
        </p:nvSpPr>
        <p:spPr>
          <a:xfrm>
            <a:off x="7119582" y="693738"/>
            <a:ext cx="1491018" cy="5432425"/>
          </a:xfrm>
        </p:spPr>
        <p:txBody>
          <a:bodyPr vert="eaVert" tIns="45720" bIns="45720"/>
          <a:lstStyle>
            <a:lvl1pPr algn="l">
              <a:defRPr/>
            </a:lvl1pPr>
          </a:lstStyle>
          <a:p>
            <a:r>
              <a:rPr lang="en-US" smtClean="0"/>
              <a:t>Click to edit Master title style</a:t>
            </a:r>
            <a:endParaRPr/>
          </a:p>
        </p:txBody>
      </p:sp>
      <p:sp>
        <p:nvSpPr>
          <p:cNvPr id="3" name="Vertical Text Placeholder 2"/>
          <p:cNvSpPr>
            <a:spLocks noGrp="1"/>
          </p:cNvSpPr>
          <p:nvPr>
            <p:ph type="body" orient="vert" idx="1"/>
          </p:nvPr>
        </p:nvSpPr>
        <p:spPr>
          <a:xfrm>
            <a:off x="457200" y="693738"/>
            <a:ext cx="6019800" cy="54324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2FC93C80-74B2-4E4F-9E07-82802E2FA92E}" type="datetimeFigureOut">
              <a:rPr lang="en-US" smtClean="0"/>
              <a:pPr/>
              <a:t>7/30/08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5036B4-29E3-0E48-A808-8F650DC9F5B0}" type="slidenum">
              <a:rPr lang="en-US" smtClean="0"/>
              <a:pPr/>
              <a:t>‹#›</a:t>
            </a:fld>
            <a:endParaRPr lang="en-US"/>
          </a:p>
        </p:txBody>
      </p:sp>
      <p:sp>
        <p:nvSpPr>
          <p:cNvPr id="7" name="Rectangle 6"/>
          <p:cNvSpPr/>
          <p:nvPr/>
        </p:nvSpPr>
        <p:spPr>
          <a:xfrm>
            <a:off x="320040" y="320040"/>
            <a:ext cx="8503920" cy="6217920"/>
          </a:xfrm>
          <a:prstGeom prst="rect">
            <a:avLst/>
          </a:prstGeom>
          <a:no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2FC93C80-74B2-4E4F-9E07-82802E2FA92E}" type="datetimeFigureOut">
              <a:rPr lang="en-US" smtClean="0"/>
              <a:pPr/>
              <a:t>7/30/08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5036B4-29E3-0E48-A808-8F650DC9F5B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secHead" preserve="1">
  <p:cSld name="Section Header">
    <p:spTree>
      <p:nvGrpSpPr>
        <p:cNvPr id="1" name=""/>
        <p:cNvGrpSpPr/>
        <p:nvPr/>
      </p:nvGrpSpPr>
      <p:grpSpPr>
        <a:xfrm>
          <a:off x="0" y="0"/>
          <a:ext cx="0" cy="0"/>
          <a:chOff x="0" y="0"/>
          <a:chExt cx="0" cy="0"/>
        </a:xfrm>
      </p:grpSpPr>
      <p:sp useBgFill="1">
        <p:nvSpPr>
          <p:cNvPr id="10" name="Rectangle 9"/>
          <p:cNvSpPr/>
          <p:nvPr/>
        </p:nvSpPr>
        <p:spPr>
          <a:xfrm>
            <a:off x="326571" y="362857"/>
            <a:ext cx="8440058" cy="2518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098041" y="3575712"/>
            <a:ext cx="5396671" cy="1340467"/>
          </a:xfrm>
        </p:spPr>
        <p:txBody>
          <a:bodyPr tIns="0" bIns="0" anchor="b" anchorCtr="0"/>
          <a:lstStyle>
            <a:lvl1pPr algn="r">
              <a:defRPr sz="4600" b="0" cap="none" baseline="0">
                <a:solidFill>
                  <a:schemeClr val="accent1"/>
                </a:solidFill>
                <a:effectLst/>
              </a:defRPr>
            </a:lvl1pPr>
          </a:lstStyle>
          <a:p>
            <a:r>
              <a:rPr lang="en-US" smtClean="0"/>
              <a:t>Click to edit Master title style</a:t>
            </a:r>
            <a:endParaRPr/>
          </a:p>
        </p:txBody>
      </p:sp>
      <p:sp>
        <p:nvSpPr>
          <p:cNvPr id="3" name="Text Placeholder 2"/>
          <p:cNvSpPr>
            <a:spLocks noGrp="1"/>
          </p:cNvSpPr>
          <p:nvPr>
            <p:ph type="body" idx="1"/>
          </p:nvPr>
        </p:nvSpPr>
        <p:spPr>
          <a:xfrm>
            <a:off x="3098041" y="4980297"/>
            <a:ext cx="5396671" cy="810904"/>
          </a:xfrm>
        </p:spPr>
        <p:txBody>
          <a:bodyPr tIns="0" bIns="0" anchor="t" anchorCtr="0">
            <a:normAutofit/>
          </a:bodyPr>
          <a:lstStyle>
            <a:lvl1pPr marL="0" indent="0" algn="r">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FC93C80-74B2-4E4F-9E07-82802E2FA92E}" type="datetimeFigureOut">
              <a:rPr lang="en-US" smtClean="0"/>
              <a:pPr/>
              <a:t>7/30/08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4306824" y="6492240"/>
            <a:ext cx="533400" cy="365125"/>
          </a:xfrm>
        </p:spPr>
        <p:txBody>
          <a:bodyPr vert="horz" lIns="91440" tIns="45720" rIns="91440" bIns="45720" rtlCol="0" anchor="ctr"/>
          <a:lstStyle>
            <a:lvl1pPr marL="0" algn="ctr" defTabSz="914400" rtl="0" eaLnBrk="1" latinLnBrk="0" hangingPunct="1">
              <a:defRPr sz="1100" b="1" kern="1200">
                <a:solidFill>
                  <a:schemeClr val="bg1">
                    <a:lumMod val="65000"/>
                  </a:schemeClr>
                </a:solidFill>
                <a:latin typeface="Calibri" pitchFamily="34" charset="0"/>
                <a:ea typeface="+mn-ea"/>
                <a:cs typeface="+mn-cs"/>
              </a:defRPr>
            </a:lvl1pPr>
          </a:lstStyle>
          <a:p>
            <a:fld id="{375036B4-29E3-0E48-A808-8F650DC9F5B0}" type="slidenum">
              <a:rPr lang="en-US" smtClean="0"/>
              <a:pPr/>
              <a:t>‹#›</a:t>
            </a:fld>
            <a:endParaRPr lang="en-US"/>
          </a:p>
        </p:txBody>
      </p:sp>
      <p:pic>
        <p:nvPicPr>
          <p:cNvPr id="7" name="Picture 6" descr="SectionHeaderLeft.jpg"/>
          <p:cNvPicPr>
            <a:picLocks noChangeAspect="1"/>
          </p:cNvPicPr>
          <p:nvPr/>
        </p:nvPicPr>
        <p:blipFill>
          <a:blip r:embed="rId2"/>
          <a:stretch>
            <a:fillRect/>
          </a:stretch>
        </p:blipFill>
        <p:spPr>
          <a:xfrm>
            <a:off x="470647" y="457200"/>
            <a:ext cx="2216561" cy="5943600"/>
          </a:xfrm>
          <a:prstGeom prst="rect">
            <a:avLst/>
          </a:prstGeom>
        </p:spPr>
      </p:pic>
      <p:sp>
        <p:nvSpPr>
          <p:cNvPr id="8" name="Rectangle 7"/>
          <p:cNvSpPr/>
          <p:nvPr/>
        </p:nvSpPr>
        <p:spPr>
          <a:xfrm>
            <a:off x="320040" y="320040"/>
            <a:ext cx="8503920" cy="6217920"/>
          </a:xfrm>
          <a:prstGeom prst="rect">
            <a:avLst/>
          </a:prstGeom>
          <a:no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ectangle 8"/>
          <p:cNvSpPr/>
          <p:nvPr/>
        </p:nvSpPr>
        <p:spPr>
          <a:xfrm rot="5400000">
            <a:off x="-222366" y="3369564"/>
            <a:ext cx="5943600" cy="118872"/>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658904" y="2286000"/>
            <a:ext cx="3657600" cy="3840163"/>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831308" y="2286000"/>
            <a:ext cx="3657600" cy="3840163"/>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2FC93C80-74B2-4E4F-9E07-82802E2FA92E}" type="datetimeFigureOut">
              <a:rPr lang="en-US" smtClean="0"/>
              <a:pPr/>
              <a:t>7/30/08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5036B4-29E3-0E48-A808-8F650DC9F5B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663388" y="2040081"/>
            <a:ext cx="3657600" cy="730415"/>
          </a:xfrm>
        </p:spPr>
        <p:txBody>
          <a:bodyPr tIns="0" bIns="0" anchor="ctr" anchorCtr="0">
            <a:noAutofit/>
          </a:bodyPr>
          <a:lstStyle>
            <a:lvl1pPr marL="0" indent="0" algn="ctr">
              <a:lnSpc>
                <a:spcPts val="3000"/>
              </a:lnSpc>
              <a:buNone/>
              <a:defRPr sz="2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63388" y="2797175"/>
            <a:ext cx="3657600" cy="3328988"/>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4828032" y="2040081"/>
            <a:ext cx="3657600" cy="730415"/>
          </a:xfrm>
        </p:spPr>
        <p:txBody>
          <a:bodyPr tIns="0" bIns="0" anchor="ctr" anchorCtr="0">
            <a:noAutofit/>
          </a:bodyPr>
          <a:lstStyle>
            <a:lvl1pPr marL="0" indent="0" algn="ctr">
              <a:lnSpc>
                <a:spcPts val="3000"/>
              </a:lnSpc>
              <a:buNone/>
              <a:defRPr sz="2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28032" y="2797175"/>
            <a:ext cx="3657600" cy="3328988"/>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2FC93C80-74B2-4E4F-9E07-82802E2FA92E}" type="datetimeFigureOut">
              <a:rPr lang="en-US" smtClean="0"/>
              <a:pPr/>
              <a:t>7/30/08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75036B4-29E3-0E48-A808-8F650DC9F5B0}" type="slidenum">
              <a:rPr lang="en-US" smtClean="0"/>
              <a:pPr/>
              <a:t>‹#›</a:t>
            </a:fld>
            <a:endParaRPr lang="en-US"/>
          </a:p>
        </p:txBody>
      </p:sp>
      <p:cxnSp>
        <p:nvCxnSpPr>
          <p:cNvPr id="11" name="Straight Connector 10"/>
          <p:cNvCxnSpPr/>
          <p:nvPr/>
        </p:nvCxnSpPr>
        <p:spPr>
          <a:xfrm rot="5400000">
            <a:off x="2884488" y="4484687"/>
            <a:ext cx="3375025" cy="1588"/>
          </a:xfrm>
          <a:prstGeom prst="line">
            <a:avLst/>
          </a:prstGeom>
          <a:no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654050" y="2286001"/>
            <a:ext cx="7848600" cy="18288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2FC93C80-74B2-4E4F-9E07-82802E2FA92E}" type="datetimeFigureOut">
              <a:rPr lang="en-US" smtClean="0"/>
              <a:pPr/>
              <a:t>7/30/08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5036B4-29E3-0E48-A808-8F650DC9F5B0}" type="slidenum">
              <a:rPr lang="en-US" smtClean="0"/>
              <a:pPr/>
              <a:t>‹#›</a:t>
            </a:fld>
            <a:endParaRPr lang="en-US"/>
          </a:p>
        </p:txBody>
      </p:sp>
      <p:sp>
        <p:nvSpPr>
          <p:cNvPr id="9" name="Content Placeholder 2"/>
          <p:cNvSpPr>
            <a:spLocks noGrp="1"/>
          </p:cNvSpPr>
          <p:nvPr>
            <p:ph sz="half" idx="13"/>
          </p:nvPr>
        </p:nvSpPr>
        <p:spPr>
          <a:xfrm>
            <a:off x="654050" y="4302966"/>
            <a:ext cx="7848600" cy="18288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3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828032" y="2286001"/>
            <a:ext cx="3657600" cy="18288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2FC93C80-74B2-4E4F-9E07-82802E2FA92E}" type="datetimeFigureOut">
              <a:rPr lang="en-US" smtClean="0"/>
              <a:pPr/>
              <a:t>7/30/08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5036B4-29E3-0E48-A808-8F650DC9F5B0}" type="slidenum">
              <a:rPr lang="en-US" smtClean="0"/>
              <a:pPr/>
              <a:t>‹#›</a:t>
            </a:fld>
            <a:endParaRPr lang="en-US"/>
          </a:p>
        </p:txBody>
      </p:sp>
      <p:sp>
        <p:nvSpPr>
          <p:cNvPr id="9" name="Content Placeholder 2"/>
          <p:cNvSpPr>
            <a:spLocks noGrp="1"/>
          </p:cNvSpPr>
          <p:nvPr>
            <p:ph sz="half" idx="13"/>
          </p:nvPr>
        </p:nvSpPr>
        <p:spPr>
          <a:xfrm>
            <a:off x="4828032" y="4302966"/>
            <a:ext cx="3657600" cy="18288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8" name="Content Placeholder 2"/>
          <p:cNvSpPr>
            <a:spLocks noGrp="1"/>
          </p:cNvSpPr>
          <p:nvPr>
            <p:ph sz="half" idx="14"/>
          </p:nvPr>
        </p:nvSpPr>
        <p:spPr>
          <a:xfrm>
            <a:off x="654085" y="2286000"/>
            <a:ext cx="3657600" cy="3840163"/>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4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828032" y="2286001"/>
            <a:ext cx="3657600" cy="18288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2FC93C80-74B2-4E4F-9E07-82802E2FA92E}" type="datetimeFigureOut">
              <a:rPr lang="en-US" smtClean="0"/>
              <a:pPr/>
              <a:t>7/30/08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5036B4-29E3-0E48-A808-8F650DC9F5B0}" type="slidenum">
              <a:rPr lang="en-US" smtClean="0"/>
              <a:pPr/>
              <a:t>‹#›</a:t>
            </a:fld>
            <a:endParaRPr lang="en-US"/>
          </a:p>
        </p:txBody>
      </p:sp>
      <p:sp>
        <p:nvSpPr>
          <p:cNvPr id="9" name="Content Placeholder 2"/>
          <p:cNvSpPr>
            <a:spLocks noGrp="1"/>
          </p:cNvSpPr>
          <p:nvPr>
            <p:ph sz="half" idx="13"/>
          </p:nvPr>
        </p:nvSpPr>
        <p:spPr>
          <a:xfrm>
            <a:off x="4828032" y="4302966"/>
            <a:ext cx="3657600" cy="18288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0" name="Content Placeholder 2"/>
          <p:cNvSpPr>
            <a:spLocks noGrp="1"/>
          </p:cNvSpPr>
          <p:nvPr>
            <p:ph sz="half" idx="14"/>
          </p:nvPr>
        </p:nvSpPr>
        <p:spPr>
          <a:xfrm>
            <a:off x="658906" y="2286001"/>
            <a:ext cx="3657600" cy="18288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1" name="Content Placeholder 2"/>
          <p:cNvSpPr>
            <a:spLocks noGrp="1"/>
          </p:cNvSpPr>
          <p:nvPr>
            <p:ph sz="half" idx="15"/>
          </p:nvPr>
        </p:nvSpPr>
        <p:spPr>
          <a:xfrm>
            <a:off x="658906" y="4302966"/>
            <a:ext cx="3657600" cy="18288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2FC93C80-74B2-4E4F-9E07-82802E2FA92E}" type="datetimeFigureOut">
              <a:rPr lang="en-US" smtClean="0"/>
              <a:pPr/>
              <a:t>7/30/08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5036B4-29E3-0E48-A808-8F650DC9F5B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6"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pic>
        <p:nvPicPr>
          <p:cNvPr id="11" name="Picture 10" descr="RunningTop-R.jpg"/>
          <p:cNvPicPr>
            <a:picLocks noChangeAspect="1"/>
          </p:cNvPicPr>
          <p:nvPr/>
        </p:nvPicPr>
        <p:blipFill>
          <a:blip r:embed="rId16"/>
          <a:stretch>
            <a:fillRect/>
          </a:stretch>
        </p:blipFill>
        <p:spPr>
          <a:xfrm>
            <a:off x="457200" y="457200"/>
            <a:ext cx="8229600" cy="1382002"/>
          </a:xfrm>
          <a:prstGeom prst="rect">
            <a:avLst/>
          </a:prstGeom>
        </p:spPr>
      </p:pic>
      <p:sp>
        <p:nvSpPr>
          <p:cNvPr id="2" name="Title Placeholder 1"/>
          <p:cNvSpPr>
            <a:spLocks noGrp="1"/>
          </p:cNvSpPr>
          <p:nvPr>
            <p:ph type="title"/>
          </p:nvPr>
        </p:nvSpPr>
        <p:spPr>
          <a:xfrm>
            <a:off x="658813" y="456252"/>
            <a:ext cx="7824788" cy="1323041"/>
          </a:xfrm>
          <a:prstGeom prst="rect">
            <a:avLst/>
          </a:prstGeom>
          <a:effectLst/>
        </p:spPr>
        <p:txBody>
          <a:bodyPr vert="horz" lIns="91440" tIns="0" rIns="91440" bIns="0" rtlCol="0" anchor="b" anchorCtr="0">
            <a:noAutofit/>
          </a:bodyPr>
          <a:lstStyle/>
          <a:p>
            <a:r>
              <a:rPr lang="en-US" smtClean="0"/>
              <a:t>Click to edit Master title style</a:t>
            </a:r>
            <a:endParaRPr/>
          </a:p>
        </p:txBody>
      </p:sp>
      <p:sp>
        <p:nvSpPr>
          <p:cNvPr id="3" name="Text Placeholder 2"/>
          <p:cNvSpPr>
            <a:spLocks noGrp="1"/>
          </p:cNvSpPr>
          <p:nvPr>
            <p:ph type="body" idx="1"/>
          </p:nvPr>
        </p:nvSpPr>
        <p:spPr>
          <a:xfrm>
            <a:off x="2286000" y="2286000"/>
            <a:ext cx="6197600" cy="38401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6690360" y="6492875"/>
            <a:ext cx="2133600" cy="365125"/>
          </a:xfrm>
          <a:prstGeom prst="rect">
            <a:avLst/>
          </a:prstGeom>
        </p:spPr>
        <p:txBody>
          <a:bodyPr vert="horz" lIns="91440" tIns="45720" rIns="91440" bIns="45720" rtlCol="0" anchor="ctr"/>
          <a:lstStyle>
            <a:lvl1pPr algn="r">
              <a:defRPr sz="1100" b="1">
                <a:solidFill>
                  <a:schemeClr val="bg1">
                    <a:lumMod val="65000"/>
                  </a:schemeClr>
                </a:solidFill>
                <a:latin typeface="Calibri" pitchFamily="34" charset="0"/>
              </a:defRPr>
            </a:lvl1pPr>
          </a:lstStyle>
          <a:p>
            <a:fld id="{2FC93C80-74B2-4E4F-9E07-82802E2FA92E}" type="datetimeFigureOut">
              <a:rPr lang="en-US" smtClean="0"/>
              <a:pPr/>
              <a:t>7/30/08</a:t>
            </a:fld>
            <a:endParaRPr lang="en-US"/>
          </a:p>
        </p:txBody>
      </p:sp>
      <p:sp>
        <p:nvSpPr>
          <p:cNvPr id="5" name="Footer Placeholder 4"/>
          <p:cNvSpPr>
            <a:spLocks noGrp="1"/>
          </p:cNvSpPr>
          <p:nvPr>
            <p:ph type="ftr" sz="quarter" idx="3"/>
          </p:nvPr>
        </p:nvSpPr>
        <p:spPr>
          <a:xfrm>
            <a:off x="318247" y="6492875"/>
            <a:ext cx="3415554" cy="365125"/>
          </a:xfrm>
          <a:prstGeom prst="rect">
            <a:avLst/>
          </a:prstGeom>
        </p:spPr>
        <p:txBody>
          <a:bodyPr vert="horz" lIns="91440" tIns="45720" rIns="91440" bIns="45720" rtlCol="0" anchor="ctr"/>
          <a:lstStyle>
            <a:lvl1pPr marL="0" algn="l" defTabSz="914400" rtl="0" eaLnBrk="1" latinLnBrk="0" hangingPunct="1">
              <a:defRPr sz="1100" b="1" kern="1200">
                <a:solidFill>
                  <a:schemeClr val="bg1">
                    <a:lumMod val="65000"/>
                  </a:schemeClr>
                </a:solidFill>
                <a:latin typeface="Calibri" pitchFamily="34" charset="0"/>
                <a:ea typeface="+mn-ea"/>
                <a:cs typeface="+mn-cs"/>
              </a:defRPr>
            </a:lvl1pPr>
          </a:lstStyle>
          <a:p>
            <a:endParaRPr lang="en-US"/>
          </a:p>
        </p:txBody>
      </p:sp>
      <p:sp>
        <p:nvSpPr>
          <p:cNvPr id="6" name="Slide Number Placeholder 5"/>
          <p:cNvSpPr>
            <a:spLocks noGrp="1"/>
          </p:cNvSpPr>
          <p:nvPr>
            <p:ph type="sldNum" sz="quarter" idx="4"/>
          </p:nvPr>
        </p:nvSpPr>
        <p:spPr>
          <a:xfrm>
            <a:off x="378666" y="6149788"/>
            <a:ext cx="533400" cy="365125"/>
          </a:xfrm>
          <a:prstGeom prst="rect">
            <a:avLst/>
          </a:prstGeom>
        </p:spPr>
        <p:txBody>
          <a:bodyPr vert="horz" lIns="91440" tIns="91440" rIns="91440" bIns="91440" rtlCol="0" anchor="ctr"/>
          <a:lstStyle>
            <a:lvl1pPr algn="l">
              <a:defRPr sz="1800" b="0">
                <a:solidFill>
                  <a:schemeClr val="accent1"/>
                </a:solidFill>
                <a:latin typeface="Calibri" pitchFamily="34" charset="0"/>
              </a:defRPr>
            </a:lvl1pPr>
          </a:lstStyle>
          <a:p>
            <a:fld id="{375036B4-29E3-0E48-A808-8F650DC9F5B0}" type="slidenum">
              <a:rPr lang="en-US" smtClean="0"/>
              <a:pPr/>
              <a:t>‹#›</a:t>
            </a:fld>
            <a:endParaRPr lang="en-US"/>
          </a:p>
        </p:txBody>
      </p:sp>
      <p:sp>
        <p:nvSpPr>
          <p:cNvPr id="7" name="Rectangle 6"/>
          <p:cNvSpPr/>
          <p:nvPr/>
        </p:nvSpPr>
        <p:spPr>
          <a:xfrm>
            <a:off x="320040" y="320040"/>
            <a:ext cx="8503920" cy="6217920"/>
          </a:xfrm>
          <a:prstGeom prst="rect">
            <a:avLst/>
          </a:prstGeom>
          <a:no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457200" y="1840960"/>
            <a:ext cx="8229600" cy="118872"/>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 bg1="lt1" tx1="dk1" bg2="lt2" tx2="dk2" accent1="accent1" accent2="accent2" accent3="accent3" accent4="accent4" accent5="accent5" accent6="accent6" hlink="hlink" folHlink="folHlink"/>
  <p:sldLayoutIdLst>
    <p:sldLayoutId r:id="rId1"/>
    <p:sldLayoutId r:id="rId2"/>
    <p:sldLayoutId r:id="rId3"/>
    <p:sldLayoutId r:id="rId4"/>
    <p:sldLayoutId r:id="rId5"/>
    <p:sldLayoutId r:id="rId6"/>
    <p:sldLayoutId r:id="rId7"/>
    <p:sldLayoutId r:id="rId8"/>
    <p:sldLayoutId r:id="rId9"/>
    <p:sldLayoutId r:id="rId10"/>
    <p:sldLayoutId r:id="rId11"/>
    <p:sldLayoutId r:id="rId12"/>
    <p:sldLayoutId r:id="rId13"/>
    <p:sldLayoutId r:id="rId14"/>
  </p:sldLayoutIdLst>
  <p:txStyles>
    <p:titleStyle>
      <a:lvl1pPr algn="r" defTabSz="914400" rtl="0" eaLnBrk="1" latinLnBrk="0" hangingPunct="1">
        <a:lnSpc>
          <a:spcPts val="5400"/>
        </a:lnSpc>
        <a:spcBef>
          <a:spcPct val="0"/>
        </a:spcBef>
        <a:buNone/>
        <a:defRPr sz="5200" kern="1200">
          <a:solidFill>
            <a:schemeClr val="bg1"/>
          </a:solidFill>
          <a:effectLst>
            <a:outerShdw blurRad="50800" dist="38100" dir="2700000" algn="tl" rotWithShape="0">
              <a:prstClr val="black">
                <a:alpha val="40000"/>
              </a:prstClr>
            </a:outerShdw>
          </a:effectLst>
          <a:latin typeface="+mj-lt"/>
          <a:ea typeface="+mj-ea"/>
          <a:cs typeface="+mj-cs"/>
        </a:defRPr>
      </a:lvl1pPr>
    </p:titleStyle>
    <p:bodyStyle>
      <a:lvl1pPr marL="282575" indent="-282575" algn="l" defTabSz="914400" rtl="0" eaLnBrk="1" latinLnBrk="0" hangingPunct="1">
        <a:spcBef>
          <a:spcPts val="1800"/>
        </a:spcBef>
        <a:buClr>
          <a:schemeClr val="accent1"/>
        </a:buClr>
        <a:buSzPct val="75000"/>
        <a:buFont typeface="Wingdings" pitchFamily="2" charset="2"/>
        <a:buChar char="n"/>
        <a:defRPr sz="2000" kern="1200">
          <a:solidFill>
            <a:schemeClr val="tx1">
              <a:lumMod val="85000"/>
              <a:lumOff val="15000"/>
            </a:schemeClr>
          </a:solidFill>
          <a:latin typeface="+mn-lt"/>
          <a:ea typeface="+mn-ea"/>
          <a:cs typeface="+mn-cs"/>
        </a:defRPr>
      </a:lvl1pPr>
      <a:lvl2pPr marL="577850" indent="-295275" algn="l" defTabSz="914400" rtl="0" eaLnBrk="1" latinLnBrk="0" hangingPunct="1">
        <a:spcBef>
          <a:spcPts val="600"/>
        </a:spcBef>
        <a:buClr>
          <a:schemeClr val="accent1"/>
        </a:buClr>
        <a:buSzPct val="75000"/>
        <a:buFont typeface="Wingdings" pitchFamily="2" charset="2"/>
        <a:buChar char="n"/>
        <a:defRPr sz="1800" kern="1200">
          <a:solidFill>
            <a:schemeClr val="tx1">
              <a:lumMod val="85000"/>
              <a:lumOff val="15000"/>
            </a:schemeClr>
          </a:solidFill>
          <a:latin typeface="+mn-lt"/>
          <a:ea typeface="+mn-ea"/>
          <a:cs typeface="+mn-cs"/>
        </a:defRPr>
      </a:lvl2pPr>
      <a:lvl3pPr marL="860425" indent="-282575" algn="l" defTabSz="914400" rtl="0" eaLnBrk="1" latinLnBrk="0" hangingPunct="1">
        <a:spcBef>
          <a:spcPts val="600"/>
        </a:spcBef>
        <a:buClr>
          <a:schemeClr val="accent1"/>
        </a:buClr>
        <a:buSzPct val="75000"/>
        <a:buFont typeface="Wingdings" pitchFamily="2" charset="2"/>
        <a:buChar char="n"/>
        <a:defRPr sz="1800" kern="1200">
          <a:solidFill>
            <a:schemeClr val="tx1">
              <a:lumMod val="85000"/>
              <a:lumOff val="15000"/>
            </a:schemeClr>
          </a:solidFill>
          <a:latin typeface="+mn-lt"/>
          <a:ea typeface="+mn-ea"/>
          <a:cs typeface="+mn-cs"/>
        </a:defRPr>
      </a:lvl3pPr>
      <a:lvl4pPr marL="1143000" indent="-282575" algn="l" defTabSz="914400" rtl="0" eaLnBrk="1" latinLnBrk="0" hangingPunct="1">
        <a:spcBef>
          <a:spcPts val="600"/>
        </a:spcBef>
        <a:buClr>
          <a:schemeClr val="accent1"/>
        </a:buClr>
        <a:buSzPct val="75000"/>
        <a:buFont typeface="Wingdings" pitchFamily="2" charset="2"/>
        <a:buChar char="n"/>
        <a:defRPr sz="1800" kern="1200">
          <a:solidFill>
            <a:schemeClr val="tx1">
              <a:lumMod val="85000"/>
              <a:lumOff val="15000"/>
            </a:schemeClr>
          </a:solidFill>
          <a:latin typeface="+mn-lt"/>
          <a:ea typeface="+mn-ea"/>
          <a:cs typeface="+mn-cs"/>
        </a:defRPr>
      </a:lvl4pPr>
      <a:lvl5pPr marL="1425575" indent="-282575" algn="l" defTabSz="914400" rtl="0" eaLnBrk="1" latinLnBrk="0" hangingPunct="1">
        <a:spcBef>
          <a:spcPts val="600"/>
        </a:spcBef>
        <a:buClr>
          <a:schemeClr val="accent1"/>
        </a:buClr>
        <a:buSzPct val="75000"/>
        <a:buFont typeface="Wingdings" pitchFamily="2" charset="2"/>
        <a:buChar char="n"/>
        <a:defRPr sz="18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2.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3.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4.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6.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7.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7.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8.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9.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1.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1.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2.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3.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4.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5.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6.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7.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8.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9.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0.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smtClean="0"/>
              <a:t>Mudrā</a:t>
            </a:r>
            <a:endParaRPr lang="en-US" dirty="0"/>
          </a:p>
        </p:txBody>
      </p:sp>
      <p:pic>
        <p:nvPicPr>
          <p:cNvPr id="4" name="Picture 3" descr="mudra.jpg"/>
          <p:cNvPicPr>
            <a:picLocks noChangeAspect="1"/>
          </p:cNvPicPr>
          <p:nvPr/>
        </p:nvPicPr>
        <p:blipFill>
          <a:blip r:embed="rId2"/>
          <a:stretch>
            <a:fillRect/>
          </a:stretch>
        </p:blipFill>
        <p:spPr>
          <a:xfrm>
            <a:off x="685707" y="968189"/>
            <a:ext cx="3568700" cy="5334000"/>
          </a:xfrm>
          <a:prstGeom prst="rect">
            <a:avLst/>
          </a:prstGeom>
        </p:spPr>
      </p:pic>
      <p:sp>
        <p:nvSpPr>
          <p:cNvPr id="5" name="TextBox 4"/>
          <p:cNvSpPr txBox="1"/>
          <p:nvPr/>
        </p:nvSpPr>
        <p:spPr>
          <a:xfrm>
            <a:off x="4495800" y="2819400"/>
            <a:ext cx="3989294" cy="1200329"/>
          </a:xfrm>
          <a:prstGeom prst="rect">
            <a:avLst/>
          </a:prstGeom>
          <a:noFill/>
        </p:spPr>
        <p:txBody>
          <a:bodyPr wrap="square" rtlCol="0">
            <a:spAutoFit/>
          </a:bodyPr>
          <a:lstStyle/>
          <a:p>
            <a:r>
              <a:rPr lang="en-US" dirty="0"/>
              <a:t>Seated Buddha in Dharma </a:t>
            </a:r>
            <a:r>
              <a:rPr lang="en-US" dirty="0" err="1"/>
              <a:t>cakra</a:t>
            </a:r>
            <a:r>
              <a:rPr lang="en-US" dirty="0"/>
              <a:t>, </a:t>
            </a:r>
            <a:r>
              <a:rPr lang="en-US" dirty="0" err="1"/>
              <a:t>kushan</a:t>
            </a:r>
            <a:r>
              <a:rPr lang="en-US" dirty="0"/>
              <a:t>, </a:t>
            </a:r>
            <a:r>
              <a:rPr lang="en-US" dirty="0" err="1"/>
              <a:t>Gandhara</a:t>
            </a:r>
            <a:r>
              <a:rPr lang="en-US" dirty="0"/>
              <a:t>, India, C.3rd C.,</a:t>
            </a:r>
            <a:r>
              <a:rPr lang="en-US" dirty="0" smtClean="0"/>
              <a:t> The </a:t>
            </a:r>
            <a:r>
              <a:rPr lang="en-US" dirty="0"/>
              <a:t>Asian Arts Museum of </a:t>
            </a:r>
            <a:r>
              <a:rPr lang="en-US" dirty="0" smtClean="0"/>
              <a:t>San Francisco</a:t>
            </a:r>
            <a:r>
              <a:rPr lang="en-US" dirty="0"/>
              <a:t>, California, ACSAA</a:t>
            </a:r>
          </a:p>
        </p:txBody>
      </p:sp>
      <p:sp>
        <p:nvSpPr>
          <p:cNvPr id="6" name="TextBox 5"/>
          <p:cNvSpPr txBox="1"/>
          <p:nvPr/>
        </p:nvSpPr>
        <p:spPr>
          <a:xfrm>
            <a:off x="4495800" y="4419600"/>
            <a:ext cx="4314001" cy="1477328"/>
          </a:xfrm>
          <a:prstGeom prst="rect">
            <a:avLst/>
          </a:prstGeom>
          <a:noFill/>
        </p:spPr>
        <p:txBody>
          <a:bodyPr wrap="none" rtlCol="0">
            <a:spAutoFit/>
          </a:bodyPr>
          <a:lstStyle/>
          <a:p>
            <a:r>
              <a:rPr lang="en-US" dirty="0" smtClean="0"/>
              <a:t>The majority of the images and </a:t>
            </a:r>
          </a:p>
          <a:p>
            <a:r>
              <a:rPr lang="en-US" dirty="0" smtClean="0"/>
              <a:t>Information in this presentation have been</a:t>
            </a:r>
          </a:p>
          <a:p>
            <a:r>
              <a:rPr lang="en-US" smtClean="0"/>
              <a:t>taken </a:t>
            </a:r>
            <a:r>
              <a:rPr lang="en-US" dirty="0" smtClean="0"/>
              <a:t>from the book entitled, The Circle</a:t>
            </a:r>
          </a:p>
          <a:p>
            <a:r>
              <a:rPr lang="en-US" dirty="0" smtClean="0"/>
              <a:t>Of Bliss: Buddhist Meditational Art by </a:t>
            </a:r>
          </a:p>
          <a:p>
            <a:r>
              <a:rPr lang="en-US" dirty="0" smtClean="0"/>
              <a:t>John C. Huntington and Dina </a:t>
            </a:r>
            <a:r>
              <a:rPr lang="en-US" dirty="0" err="1" smtClean="0"/>
              <a:t>Bangdel</a:t>
            </a:r>
            <a:endParaRPr lang="en-US" dirty="0"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Karanda</a:t>
            </a:r>
            <a:r>
              <a:rPr lang="en-US" dirty="0" smtClean="0"/>
              <a:t> </a:t>
            </a:r>
            <a:r>
              <a:rPr lang="en-US" dirty="0" err="1" smtClean="0"/>
              <a:t>mudrā</a:t>
            </a:r>
            <a:endParaRPr lang="en-US" dirty="0"/>
          </a:p>
        </p:txBody>
      </p:sp>
      <p:pic>
        <p:nvPicPr>
          <p:cNvPr id="5" name="Content Placeholder 4" descr="bohisattvavajrapaniwith vajraanucharacobcrop201.jpg"/>
          <p:cNvPicPr>
            <a:picLocks noGrp="1" noChangeAspect="1"/>
          </p:cNvPicPr>
          <p:nvPr>
            <p:ph sz="half" idx="1"/>
          </p:nvPr>
        </p:nvPicPr>
        <p:blipFill>
          <a:blip r:embed="rId2"/>
          <a:stretch>
            <a:fillRect/>
          </a:stretch>
        </p:blipFill>
        <p:spPr>
          <a:xfrm>
            <a:off x="658814" y="685800"/>
            <a:ext cx="3316070" cy="5440363"/>
          </a:xfrm>
        </p:spPr>
      </p:pic>
      <p:sp>
        <p:nvSpPr>
          <p:cNvPr id="4" name="Content Placeholder 3"/>
          <p:cNvSpPr>
            <a:spLocks noGrp="1"/>
          </p:cNvSpPr>
          <p:nvPr>
            <p:ph sz="half" idx="2"/>
          </p:nvPr>
        </p:nvSpPr>
        <p:spPr/>
        <p:txBody>
          <a:bodyPr>
            <a:normAutofit fontScale="62500" lnSpcReduction="20000"/>
          </a:bodyPr>
          <a:lstStyle/>
          <a:p>
            <a:r>
              <a:rPr lang="en-US" dirty="0" smtClean="0"/>
              <a:t>This bodhisattva wears five elements of jewelry which include earrings, bracelets, a necklace, a girdle, and rings.</a:t>
            </a:r>
          </a:p>
          <a:p>
            <a:r>
              <a:rPr lang="en-US" dirty="0" err="1" smtClean="0"/>
              <a:t>Vajrapani</a:t>
            </a:r>
            <a:r>
              <a:rPr lang="en-US" dirty="0" smtClean="0"/>
              <a:t> wears a crown which is hiding his hair.  On top of his hair is a lotus flower which is hidden in this view.</a:t>
            </a:r>
          </a:p>
          <a:p>
            <a:r>
              <a:rPr lang="en-US" dirty="0" smtClean="0"/>
              <a:t>In this case </a:t>
            </a:r>
            <a:r>
              <a:rPr lang="en-US" dirty="0" err="1" smtClean="0"/>
              <a:t>Vajrapani</a:t>
            </a:r>
            <a:r>
              <a:rPr lang="en-US" dirty="0" smtClean="0"/>
              <a:t> is a vision of Buddha’s heart-mind power.</a:t>
            </a:r>
          </a:p>
          <a:p>
            <a:r>
              <a:rPr lang="en-US" dirty="0" smtClean="0"/>
              <a:t>He holds a </a:t>
            </a:r>
            <a:r>
              <a:rPr lang="en-US" dirty="0" err="1" smtClean="0"/>
              <a:t>vajra</a:t>
            </a:r>
            <a:r>
              <a:rPr lang="en-US" dirty="0" smtClean="0"/>
              <a:t>-an ornament symbolic of a thunderbolt in his right hand which is in the position of a </a:t>
            </a:r>
            <a:r>
              <a:rPr lang="en-US" dirty="0" err="1" smtClean="0"/>
              <a:t>karanda</a:t>
            </a:r>
            <a:r>
              <a:rPr lang="en-US" dirty="0" smtClean="0"/>
              <a:t> </a:t>
            </a:r>
            <a:r>
              <a:rPr lang="en-US" dirty="0" err="1" smtClean="0"/>
              <a:t>mudra</a:t>
            </a:r>
            <a:r>
              <a:rPr lang="en-US" dirty="0" smtClean="0"/>
              <a:t>.</a:t>
            </a:r>
          </a:p>
          <a:p>
            <a:r>
              <a:rPr lang="en-US" dirty="0" smtClean="0"/>
              <a:t>The small figure next to him is </a:t>
            </a:r>
            <a:r>
              <a:rPr lang="en-US" dirty="0" err="1" smtClean="0"/>
              <a:t>Vajra</a:t>
            </a:r>
            <a:r>
              <a:rPr lang="en-US" dirty="0" smtClean="0"/>
              <a:t> </a:t>
            </a:r>
            <a:r>
              <a:rPr lang="en-US" dirty="0" err="1" smtClean="0"/>
              <a:t>Anuchara</a:t>
            </a:r>
            <a:r>
              <a:rPr lang="en-US" dirty="0" smtClean="0"/>
              <a:t> who is a symbol of compacted power.  He wears a snake necklace and has wide powerful eyes.  His arms are in the </a:t>
            </a:r>
            <a:r>
              <a:rPr lang="en-US" dirty="0" err="1" smtClean="0"/>
              <a:t>vinaya</a:t>
            </a:r>
            <a:r>
              <a:rPr lang="en-US" dirty="0" smtClean="0"/>
              <a:t> </a:t>
            </a:r>
            <a:r>
              <a:rPr lang="en-US" dirty="0" err="1" smtClean="0"/>
              <a:t>hasta</a:t>
            </a:r>
            <a:r>
              <a:rPr lang="en-US" dirty="0" smtClean="0"/>
              <a:t> </a:t>
            </a:r>
            <a:r>
              <a:rPr lang="en-US" dirty="0" err="1" smtClean="0"/>
              <a:t>mudra</a:t>
            </a:r>
            <a:r>
              <a:rPr lang="en-US" dirty="0" smtClean="0"/>
              <a:t> which is symbolic of aggression and determination.  He carries a noose in his left hand.</a:t>
            </a:r>
          </a:p>
          <a:p>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bohisattvavajrapaniwith vajraanucharacobcrop201hand.jpg"/>
          <p:cNvPicPr>
            <a:picLocks noChangeAspect="1"/>
          </p:cNvPicPr>
          <p:nvPr/>
        </p:nvPicPr>
        <p:blipFill>
          <a:blip r:embed="rId2"/>
          <a:stretch>
            <a:fillRect/>
          </a:stretch>
        </p:blipFill>
        <p:spPr>
          <a:xfrm>
            <a:off x="690433" y="762000"/>
            <a:ext cx="7691567" cy="5121752"/>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bohisattvavajrapaniwith vajraanucharacob2015.jpg"/>
          <p:cNvPicPr>
            <a:picLocks noChangeAspect="1"/>
          </p:cNvPicPr>
          <p:nvPr/>
        </p:nvPicPr>
        <p:blipFill>
          <a:blip r:embed="rId2"/>
          <a:stretch>
            <a:fillRect/>
          </a:stretch>
        </p:blipFill>
        <p:spPr>
          <a:xfrm>
            <a:off x="1524000" y="685800"/>
            <a:ext cx="3290018" cy="57912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Vitarka</a:t>
            </a:r>
            <a:r>
              <a:rPr lang="en-US" dirty="0" smtClean="0"/>
              <a:t> </a:t>
            </a:r>
            <a:r>
              <a:rPr lang="en-US" dirty="0" err="1" smtClean="0"/>
              <a:t>Mudrā</a:t>
            </a:r>
            <a:endParaRPr lang="en-US" dirty="0"/>
          </a:p>
        </p:txBody>
      </p:sp>
      <p:pic>
        <p:nvPicPr>
          <p:cNvPr id="5" name="Content Placeholder 4" descr="machiglabroncob155crop.jpg"/>
          <p:cNvPicPr>
            <a:picLocks noGrp="1" noChangeAspect="1"/>
          </p:cNvPicPr>
          <p:nvPr>
            <p:ph sz="half" idx="1"/>
          </p:nvPr>
        </p:nvPicPr>
        <p:blipFill>
          <a:blip r:embed="rId2"/>
          <a:stretch>
            <a:fillRect/>
          </a:stretch>
        </p:blipFill>
        <p:spPr>
          <a:xfrm>
            <a:off x="658813" y="914400"/>
            <a:ext cx="3215647" cy="5059363"/>
          </a:xfrm>
        </p:spPr>
      </p:pic>
      <p:sp>
        <p:nvSpPr>
          <p:cNvPr id="4" name="Content Placeholder 3"/>
          <p:cNvSpPr>
            <a:spLocks noGrp="1"/>
          </p:cNvSpPr>
          <p:nvPr>
            <p:ph sz="half" idx="2"/>
          </p:nvPr>
        </p:nvSpPr>
        <p:spPr/>
        <p:txBody>
          <a:bodyPr/>
          <a:lstStyle/>
          <a:p>
            <a:r>
              <a:rPr lang="en-US" dirty="0" err="1" smtClean="0"/>
              <a:t>Dampa</a:t>
            </a:r>
            <a:r>
              <a:rPr lang="en-US" dirty="0" smtClean="0"/>
              <a:t> </a:t>
            </a:r>
            <a:r>
              <a:rPr lang="en-US" dirty="0" err="1" smtClean="0"/>
              <a:t>Sangye</a:t>
            </a:r>
            <a:r>
              <a:rPr lang="en-US" dirty="0" smtClean="0"/>
              <a:t>, Tibet, 14</a:t>
            </a:r>
            <a:r>
              <a:rPr lang="en-US" baseline="30000" dirty="0" smtClean="0"/>
              <a:t>th</a:t>
            </a:r>
            <a:r>
              <a:rPr lang="en-US" dirty="0" smtClean="0"/>
              <a:t> C, Bronze with copper and silver inlay</a:t>
            </a:r>
          </a:p>
          <a:p>
            <a:r>
              <a:rPr lang="en-US" dirty="0" smtClean="0"/>
              <a:t>This </a:t>
            </a:r>
            <a:r>
              <a:rPr lang="en-US" dirty="0" err="1" smtClean="0"/>
              <a:t>mudra</a:t>
            </a:r>
            <a:r>
              <a:rPr lang="en-US" dirty="0" smtClean="0"/>
              <a:t> is the gesture of discussion and transmission of Buddhist teachings. In this gesture the index finger and thumb are touching one another. While the tips of the thumb and the index are joined together and the other fingers are straight. </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Vitarka</a:t>
            </a:r>
            <a:r>
              <a:rPr lang="en-US" dirty="0" smtClean="0"/>
              <a:t> </a:t>
            </a:r>
            <a:r>
              <a:rPr lang="en-US" smtClean="0"/>
              <a:t>Mudrā</a:t>
            </a:r>
            <a:endParaRPr lang="en-US"/>
          </a:p>
        </p:txBody>
      </p:sp>
      <p:pic>
        <p:nvPicPr>
          <p:cNvPr id="5" name="Content Placeholder 4" descr="machiglabroncob155crop.jpg"/>
          <p:cNvPicPr>
            <a:picLocks noGrp="1" noChangeAspect="1"/>
          </p:cNvPicPr>
          <p:nvPr>
            <p:ph sz="half" idx="1"/>
          </p:nvPr>
        </p:nvPicPr>
        <p:blipFill>
          <a:blip r:embed="rId2"/>
          <a:stretch>
            <a:fillRect/>
          </a:stretch>
        </p:blipFill>
        <p:spPr>
          <a:xfrm>
            <a:off x="658813" y="1143000"/>
            <a:ext cx="3360942" cy="5287963"/>
          </a:xfrm>
        </p:spPr>
      </p:pic>
      <p:sp>
        <p:nvSpPr>
          <p:cNvPr id="4" name="Content Placeholder 3"/>
          <p:cNvSpPr>
            <a:spLocks noGrp="1"/>
          </p:cNvSpPr>
          <p:nvPr>
            <p:ph sz="half" idx="2"/>
          </p:nvPr>
        </p:nvSpPr>
        <p:spPr/>
        <p:txBody>
          <a:bodyPr>
            <a:normAutofit fontScale="92500" lnSpcReduction="20000"/>
          </a:bodyPr>
          <a:lstStyle/>
          <a:p>
            <a:r>
              <a:rPr lang="en-US" dirty="0" err="1" smtClean="0"/>
              <a:t>Dampa</a:t>
            </a:r>
            <a:r>
              <a:rPr lang="en-US" dirty="0" smtClean="0"/>
              <a:t> </a:t>
            </a:r>
            <a:r>
              <a:rPr lang="en-US" dirty="0" err="1" smtClean="0"/>
              <a:t>Sangye</a:t>
            </a:r>
            <a:r>
              <a:rPr lang="en-US" dirty="0" smtClean="0"/>
              <a:t> was an important Buddhist teacher in Tibet in the 11</a:t>
            </a:r>
            <a:r>
              <a:rPr lang="en-US" baseline="30000" dirty="0" smtClean="0"/>
              <a:t>th</a:t>
            </a:r>
            <a:r>
              <a:rPr lang="en-US" dirty="0" smtClean="0"/>
              <a:t> century.</a:t>
            </a:r>
          </a:p>
          <a:p>
            <a:r>
              <a:rPr lang="en-US" dirty="0" smtClean="0"/>
              <a:t>His hands are in the </a:t>
            </a:r>
            <a:r>
              <a:rPr lang="en-US" dirty="0" err="1" smtClean="0"/>
              <a:t>vitarka</a:t>
            </a:r>
            <a:r>
              <a:rPr lang="en-US" dirty="0" smtClean="0"/>
              <a:t> </a:t>
            </a:r>
            <a:r>
              <a:rPr lang="en-US" dirty="0" err="1" smtClean="0"/>
              <a:t>mudra</a:t>
            </a:r>
            <a:r>
              <a:rPr lang="en-US" dirty="0" smtClean="0"/>
              <a:t> which indicates that he is a teacher.</a:t>
            </a:r>
          </a:p>
          <a:p>
            <a:r>
              <a:rPr lang="en-US" dirty="0" smtClean="0"/>
              <a:t>He wears a flowered crown which symbolizes the fact that he has been initiated by </a:t>
            </a:r>
            <a:r>
              <a:rPr lang="en-US" dirty="0" err="1" smtClean="0"/>
              <a:t>dakinis</a:t>
            </a:r>
            <a:r>
              <a:rPr lang="en-US" dirty="0" smtClean="0"/>
              <a:t>.</a:t>
            </a:r>
          </a:p>
          <a:p>
            <a:r>
              <a:rPr lang="en-US" dirty="0" smtClean="0"/>
              <a:t>His skirt is simple and the positioning of his legs indicates that he may have practiced </a:t>
            </a:r>
            <a:r>
              <a:rPr lang="en-US" dirty="0" err="1" smtClean="0"/>
              <a:t>changali</a:t>
            </a:r>
            <a:r>
              <a:rPr lang="en-US" dirty="0" smtClean="0"/>
              <a:t> which is a form of heat meditation.</a:t>
            </a:r>
          </a:p>
          <a:p>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machigcrop.jpg"/>
          <p:cNvPicPr>
            <a:picLocks noChangeAspect="1"/>
          </p:cNvPicPr>
          <p:nvPr/>
        </p:nvPicPr>
        <p:blipFill>
          <a:blip r:embed="rId2"/>
          <a:stretch>
            <a:fillRect/>
          </a:stretch>
        </p:blipFill>
        <p:spPr>
          <a:xfrm>
            <a:off x="1524000" y="381000"/>
            <a:ext cx="3581400" cy="626745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Abhaya</a:t>
            </a:r>
            <a:r>
              <a:rPr lang="en-US" dirty="0" smtClean="0"/>
              <a:t> </a:t>
            </a:r>
            <a:r>
              <a:rPr lang="en-US" dirty="0" err="1" smtClean="0"/>
              <a:t>Mudrā</a:t>
            </a:r>
            <a:endParaRPr lang="en-US" dirty="0"/>
          </a:p>
        </p:txBody>
      </p:sp>
      <p:pic>
        <p:nvPicPr>
          <p:cNvPr id="5" name="Content Placeholder 4" descr="GreenTaraCob130Crop.jpg"/>
          <p:cNvPicPr>
            <a:picLocks noGrp="1" noChangeAspect="1"/>
          </p:cNvPicPr>
          <p:nvPr>
            <p:ph sz="half" idx="1"/>
          </p:nvPr>
        </p:nvPicPr>
        <p:blipFill>
          <a:blip r:embed="rId2"/>
          <a:stretch>
            <a:fillRect/>
          </a:stretch>
        </p:blipFill>
        <p:spPr>
          <a:xfrm>
            <a:off x="381000" y="456252"/>
            <a:ext cx="3718773" cy="5669911"/>
          </a:xfrm>
        </p:spPr>
      </p:pic>
      <p:sp>
        <p:nvSpPr>
          <p:cNvPr id="4" name="Content Placeholder 3"/>
          <p:cNvSpPr>
            <a:spLocks noGrp="1"/>
          </p:cNvSpPr>
          <p:nvPr>
            <p:ph sz="half" idx="2"/>
          </p:nvPr>
        </p:nvSpPr>
        <p:spPr/>
        <p:txBody>
          <a:bodyPr>
            <a:normAutofit lnSpcReduction="10000"/>
          </a:bodyPr>
          <a:lstStyle/>
          <a:p>
            <a:r>
              <a:rPr lang="en-US" dirty="0" smtClean="0"/>
              <a:t>Green (</a:t>
            </a:r>
            <a:r>
              <a:rPr lang="en-US" dirty="0" err="1" smtClean="0"/>
              <a:t>Shyama</a:t>
            </a:r>
            <a:r>
              <a:rPr lang="en-US" dirty="0" smtClean="0"/>
              <a:t>) Tara Attended by white (</a:t>
            </a:r>
            <a:r>
              <a:rPr lang="en-US" dirty="0" err="1" smtClean="0"/>
              <a:t>Sita</a:t>
            </a:r>
            <a:r>
              <a:rPr lang="en-US" dirty="0" smtClean="0"/>
              <a:t>) Tara and </a:t>
            </a:r>
            <a:r>
              <a:rPr lang="en-US" dirty="0" err="1" smtClean="0"/>
              <a:t>Bhrikuti</a:t>
            </a:r>
            <a:r>
              <a:rPr lang="en-US" dirty="0" smtClean="0"/>
              <a:t>, attributed to </a:t>
            </a:r>
            <a:r>
              <a:rPr lang="en-US" dirty="0" err="1" smtClean="0"/>
              <a:t>Kumaradeva</a:t>
            </a:r>
            <a:r>
              <a:rPr lang="en-US" dirty="0" smtClean="0"/>
              <a:t>, India, Ca. 8</a:t>
            </a:r>
            <a:r>
              <a:rPr lang="en-US" baseline="30000" dirty="0" smtClean="0"/>
              <a:t>th</a:t>
            </a:r>
            <a:r>
              <a:rPr lang="en-US" dirty="0" smtClean="0"/>
              <a:t> Century</a:t>
            </a:r>
          </a:p>
          <a:p>
            <a:r>
              <a:rPr lang="en-US" dirty="0" smtClean="0"/>
              <a:t>The </a:t>
            </a:r>
            <a:r>
              <a:rPr lang="en-US" dirty="0" err="1" smtClean="0"/>
              <a:t>Abhaya</a:t>
            </a:r>
            <a:r>
              <a:rPr lang="en-US" dirty="0" smtClean="0"/>
              <a:t> </a:t>
            </a:r>
            <a:r>
              <a:rPr lang="en-US" dirty="0" err="1" smtClean="0"/>
              <a:t>Mudrā</a:t>
            </a:r>
            <a:r>
              <a:rPr lang="en-US" dirty="0" smtClean="0"/>
              <a:t> represents fearlessness and protection and lets viewers know that they should "have no fear." In this gesture the figure has a raised right hand and lowered left hand which is facing palm forward. This gesture also represents peace and benevolence.</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Abhaya</a:t>
            </a:r>
            <a:r>
              <a:rPr lang="en-US" dirty="0" smtClean="0"/>
              <a:t> </a:t>
            </a:r>
            <a:r>
              <a:rPr lang="en-US" dirty="0" err="1" smtClean="0"/>
              <a:t>Mudrā</a:t>
            </a:r>
            <a:endParaRPr lang="en-US" dirty="0"/>
          </a:p>
        </p:txBody>
      </p:sp>
      <p:pic>
        <p:nvPicPr>
          <p:cNvPr id="5" name="Content Placeholder 4" descr="GreenTaraCob130Crop.jpg"/>
          <p:cNvPicPr>
            <a:picLocks noGrp="1" noChangeAspect="1"/>
          </p:cNvPicPr>
          <p:nvPr>
            <p:ph sz="half" idx="1"/>
          </p:nvPr>
        </p:nvPicPr>
        <p:blipFill>
          <a:blip r:embed="rId2"/>
          <a:stretch>
            <a:fillRect/>
          </a:stretch>
        </p:blipFill>
        <p:spPr>
          <a:xfrm>
            <a:off x="658813" y="1066800"/>
            <a:ext cx="3418283" cy="5211763"/>
          </a:xfrm>
        </p:spPr>
      </p:pic>
      <p:sp>
        <p:nvSpPr>
          <p:cNvPr id="4" name="Content Placeholder 3"/>
          <p:cNvSpPr>
            <a:spLocks noGrp="1"/>
          </p:cNvSpPr>
          <p:nvPr>
            <p:ph sz="half" idx="2"/>
          </p:nvPr>
        </p:nvSpPr>
        <p:spPr/>
        <p:txBody>
          <a:bodyPr>
            <a:normAutofit fontScale="47500" lnSpcReduction="20000"/>
          </a:bodyPr>
          <a:lstStyle/>
          <a:p>
            <a:r>
              <a:rPr lang="en-US" dirty="0" smtClean="0"/>
              <a:t>This is a shrine altar whose main figure is Green Tara who is the Buddha of enlightened activity.</a:t>
            </a:r>
          </a:p>
          <a:p>
            <a:r>
              <a:rPr lang="en-US" dirty="0" smtClean="0"/>
              <a:t>Above Tara’s head are </a:t>
            </a:r>
            <a:r>
              <a:rPr lang="en-US" dirty="0" err="1" smtClean="0"/>
              <a:t>Vajrapani</a:t>
            </a:r>
            <a:r>
              <a:rPr lang="en-US" dirty="0" smtClean="0"/>
              <a:t>, </a:t>
            </a:r>
            <a:r>
              <a:rPr lang="en-US" dirty="0" err="1" smtClean="0"/>
              <a:t>Amitabha</a:t>
            </a:r>
            <a:r>
              <a:rPr lang="en-US" dirty="0" smtClean="0"/>
              <a:t> Buddha in a </a:t>
            </a:r>
            <a:r>
              <a:rPr lang="en-US" dirty="0" err="1" smtClean="0"/>
              <a:t>dhyana</a:t>
            </a:r>
            <a:r>
              <a:rPr lang="en-US" dirty="0" smtClean="0"/>
              <a:t> </a:t>
            </a:r>
            <a:r>
              <a:rPr lang="en-US" dirty="0" err="1" smtClean="0"/>
              <a:t>mudra</a:t>
            </a:r>
            <a:r>
              <a:rPr lang="en-US" dirty="0" smtClean="0"/>
              <a:t> gesture, and </a:t>
            </a:r>
            <a:r>
              <a:rPr lang="en-US" dirty="0" err="1" smtClean="0"/>
              <a:t>Avolokiteshvara</a:t>
            </a:r>
            <a:endParaRPr lang="en-US" dirty="0" smtClean="0"/>
          </a:p>
          <a:p>
            <a:r>
              <a:rPr lang="en-US" dirty="0" smtClean="0"/>
              <a:t>Tara’s right hand is in the position of a </a:t>
            </a:r>
            <a:r>
              <a:rPr lang="en-US" dirty="0" err="1" smtClean="0"/>
              <a:t>varada</a:t>
            </a:r>
            <a:r>
              <a:rPr lang="en-US" dirty="0" smtClean="0"/>
              <a:t> </a:t>
            </a:r>
            <a:r>
              <a:rPr lang="en-US" dirty="0" err="1" smtClean="0"/>
              <a:t>mudra</a:t>
            </a:r>
            <a:r>
              <a:rPr lang="en-US" dirty="0" smtClean="0"/>
              <a:t> and is holding a custard apple.  The exact symbolism of this custard apple is unknown.  The left hand is in the gesture of an </a:t>
            </a:r>
            <a:r>
              <a:rPr lang="en-US" dirty="0" err="1" smtClean="0"/>
              <a:t>abhaya</a:t>
            </a:r>
            <a:r>
              <a:rPr lang="en-US" dirty="0" smtClean="0"/>
              <a:t> </a:t>
            </a:r>
            <a:r>
              <a:rPr lang="en-US" dirty="0" err="1" smtClean="0"/>
              <a:t>mudra</a:t>
            </a:r>
            <a:r>
              <a:rPr lang="en-US" dirty="0" smtClean="0"/>
              <a:t>.</a:t>
            </a:r>
          </a:p>
          <a:p>
            <a:r>
              <a:rPr lang="en-US" dirty="0" smtClean="0"/>
              <a:t>In this sculpture, Tara is depicted in a paradise.  This paradise is </a:t>
            </a:r>
            <a:r>
              <a:rPr lang="en-US" dirty="0" err="1" smtClean="0"/>
              <a:t>Khadiravani</a:t>
            </a:r>
            <a:r>
              <a:rPr lang="en-US" dirty="0" smtClean="0"/>
              <a:t> </a:t>
            </a:r>
            <a:r>
              <a:rPr lang="en-US" dirty="0" err="1" smtClean="0"/>
              <a:t>Vati</a:t>
            </a:r>
            <a:r>
              <a:rPr lang="en-US" dirty="0" smtClean="0"/>
              <a:t>.</a:t>
            </a:r>
          </a:p>
          <a:p>
            <a:r>
              <a:rPr lang="en-US" dirty="0" smtClean="0"/>
              <a:t>On Tara’s right is </a:t>
            </a:r>
            <a:r>
              <a:rPr lang="en-US" dirty="0" err="1" smtClean="0"/>
              <a:t>Sita</a:t>
            </a:r>
            <a:r>
              <a:rPr lang="en-US" dirty="0" smtClean="0"/>
              <a:t> Tara who is shown making the </a:t>
            </a:r>
            <a:r>
              <a:rPr lang="en-US" dirty="0" err="1" smtClean="0"/>
              <a:t>varada</a:t>
            </a:r>
            <a:r>
              <a:rPr lang="en-US" dirty="0" smtClean="0"/>
              <a:t> </a:t>
            </a:r>
            <a:r>
              <a:rPr lang="en-US" dirty="0" err="1" smtClean="0"/>
              <a:t>mudra</a:t>
            </a:r>
            <a:r>
              <a:rPr lang="en-US" dirty="0" smtClean="0"/>
              <a:t> and holding a white lotus flower and on her left is </a:t>
            </a:r>
            <a:r>
              <a:rPr lang="en-US" dirty="0" err="1" smtClean="0"/>
              <a:t>Bhrikuti</a:t>
            </a:r>
            <a:r>
              <a:rPr lang="en-US" dirty="0" smtClean="0"/>
              <a:t>.  These goddesses are usually depicted with </a:t>
            </a:r>
            <a:r>
              <a:rPr lang="en-US" dirty="0" err="1" smtClean="0"/>
              <a:t>Avolokiteshvara</a:t>
            </a:r>
            <a:r>
              <a:rPr lang="en-US" dirty="0" smtClean="0"/>
              <a:t>.</a:t>
            </a:r>
          </a:p>
          <a:p>
            <a:r>
              <a:rPr lang="en-US" dirty="0" smtClean="0"/>
              <a:t>In this case both </a:t>
            </a:r>
            <a:r>
              <a:rPr lang="en-US" dirty="0" err="1" smtClean="0"/>
              <a:t>Sita</a:t>
            </a:r>
            <a:r>
              <a:rPr lang="en-US" dirty="0" smtClean="0"/>
              <a:t> Tara and Green Tara are probably both reified tears </a:t>
            </a:r>
            <a:r>
              <a:rPr lang="en-US" dirty="0" err="1" smtClean="0"/>
              <a:t>Avolikiteshvara</a:t>
            </a:r>
            <a:r>
              <a:rPr lang="en-US" dirty="0" smtClean="0"/>
              <a:t> who symbolizes compassion.</a:t>
            </a:r>
          </a:p>
          <a:p>
            <a:r>
              <a:rPr lang="en-US" dirty="0" smtClean="0"/>
              <a:t>In this case Tara is a Buddha and is flanked by goddesses who represent wisdom and compassion.  </a:t>
            </a:r>
            <a:r>
              <a:rPr lang="en-US" dirty="0" err="1" smtClean="0"/>
              <a:t>Sita</a:t>
            </a:r>
            <a:r>
              <a:rPr lang="en-US" dirty="0" smtClean="0"/>
              <a:t> Tara represents compassion and and </a:t>
            </a:r>
            <a:r>
              <a:rPr lang="en-US" dirty="0" err="1" smtClean="0"/>
              <a:t>Bhrikuti</a:t>
            </a:r>
            <a:r>
              <a:rPr lang="en-US" dirty="0" smtClean="0"/>
              <a:t> who represents wisdom.</a:t>
            </a:r>
          </a:p>
          <a:p>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GreenTaraCob130Crop4.jpg"/>
          <p:cNvPicPr>
            <a:picLocks noChangeAspect="1"/>
          </p:cNvPicPr>
          <p:nvPr/>
        </p:nvPicPr>
        <p:blipFill>
          <a:blip r:embed="rId2"/>
          <a:stretch>
            <a:fillRect/>
          </a:stretch>
        </p:blipFill>
        <p:spPr>
          <a:xfrm>
            <a:off x="1600200" y="459430"/>
            <a:ext cx="6077712" cy="6042146"/>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Bhumisparsha</a:t>
            </a:r>
            <a:r>
              <a:rPr lang="en-US" dirty="0" smtClean="0"/>
              <a:t> </a:t>
            </a:r>
            <a:r>
              <a:rPr lang="en-US" dirty="0" err="1" smtClean="0"/>
              <a:t>Mudrā</a:t>
            </a:r>
            <a:endParaRPr lang="en-US" dirty="0"/>
          </a:p>
        </p:txBody>
      </p:sp>
      <p:pic>
        <p:nvPicPr>
          <p:cNvPr id="5" name="Content Placeholder 4" descr="victoryovermaracob63crop.jpg"/>
          <p:cNvPicPr>
            <a:picLocks noGrp="1" noChangeAspect="1"/>
          </p:cNvPicPr>
          <p:nvPr>
            <p:ph sz="half" idx="1"/>
          </p:nvPr>
        </p:nvPicPr>
        <p:blipFill>
          <a:blip r:embed="rId2"/>
          <a:stretch>
            <a:fillRect/>
          </a:stretch>
        </p:blipFill>
        <p:spPr>
          <a:xfrm>
            <a:off x="921451" y="1981200"/>
            <a:ext cx="2917766" cy="4144963"/>
          </a:xfrm>
        </p:spPr>
      </p:pic>
      <p:sp>
        <p:nvSpPr>
          <p:cNvPr id="4" name="Content Placeholder 3"/>
          <p:cNvSpPr>
            <a:spLocks noGrp="1"/>
          </p:cNvSpPr>
          <p:nvPr>
            <p:ph sz="half" idx="2"/>
          </p:nvPr>
        </p:nvSpPr>
        <p:spPr/>
        <p:txBody>
          <a:bodyPr>
            <a:normAutofit fontScale="85000" lnSpcReduction="10000"/>
          </a:bodyPr>
          <a:lstStyle/>
          <a:p>
            <a:r>
              <a:rPr lang="en-US" dirty="0" smtClean="0"/>
              <a:t>Victory over Mara, 11</a:t>
            </a:r>
            <a:r>
              <a:rPr lang="en-US" baseline="30000" dirty="0" smtClean="0"/>
              <a:t>th</a:t>
            </a:r>
            <a:r>
              <a:rPr lang="en-US" dirty="0" smtClean="0"/>
              <a:t> C</a:t>
            </a:r>
          </a:p>
          <a:p>
            <a:r>
              <a:rPr lang="en-US" dirty="0" smtClean="0"/>
              <a:t> This is the calling the earth to witness </a:t>
            </a:r>
            <a:r>
              <a:rPr lang="en-US" dirty="0" err="1" smtClean="0"/>
              <a:t>mudra</a:t>
            </a:r>
            <a:r>
              <a:rPr lang="en-US" dirty="0" smtClean="0"/>
              <a:t>. The right hand is draped over the right leg and the palm is facing the leg and the left hand is facing palm up and is positioned at waist level. This gesture refers to Siddhartha's enlightenment. When he gained gained enlightenment, Siddhartha called the Earth Goddess to witness his right to enlightenment by placing the right hand to ground. </a:t>
            </a:r>
            <a:r>
              <a:rPr lang="en-US" dirty="0" err="1" smtClean="0"/>
              <a:t>Shakyamuni</a:t>
            </a:r>
            <a:r>
              <a:rPr lang="en-US" dirty="0" smtClean="0"/>
              <a:t> Buddha made this gesture when he reached the moment of enlightenment. This </a:t>
            </a:r>
            <a:r>
              <a:rPr lang="en-US" dirty="0" err="1" smtClean="0"/>
              <a:t>mudra</a:t>
            </a:r>
            <a:r>
              <a:rPr lang="en-US" dirty="0" smtClean="0"/>
              <a:t> sometimes represents the subjugation of the demon horde of Mara.</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 </a:t>
            </a:r>
            <a:r>
              <a:rPr lang="en-US" dirty="0" err="1" smtClean="0"/>
              <a:t>mudrā</a:t>
            </a:r>
            <a:r>
              <a:rPr lang="en-US" dirty="0" smtClean="0"/>
              <a:t>?</a:t>
            </a:r>
            <a:endParaRPr lang="en-US" dirty="0"/>
          </a:p>
        </p:txBody>
      </p:sp>
      <p:sp>
        <p:nvSpPr>
          <p:cNvPr id="3" name="Content Placeholder 2"/>
          <p:cNvSpPr>
            <a:spLocks noGrp="1"/>
          </p:cNvSpPr>
          <p:nvPr>
            <p:ph idx="1"/>
          </p:nvPr>
        </p:nvSpPr>
        <p:spPr/>
        <p:txBody>
          <a:bodyPr/>
          <a:lstStyle/>
          <a:p>
            <a:r>
              <a:rPr lang="en-US" dirty="0" smtClean="0"/>
              <a:t>A </a:t>
            </a:r>
            <a:r>
              <a:rPr lang="en-US" dirty="0" err="1" smtClean="0"/>
              <a:t>mudrā</a:t>
            </a:r>
            <a:r>
              <a:rPr lang="en-US" dirty="0" smtClean="0"/>
              <a:t> is a hand position or gesture which has a symbolic meaning in Hinduism or Buddhism.  The word </a:t>
            </a:r>
            <a:r>
              <a:rPr lang="en-US" dirty="0" err="1" smtClean="0"/>
              <a:t>mudrā</a:t>
            </a:r>
            <a:r>
              <a:rPr lang="en-US" dirty="0" smtClean="0"/>
              <a:t> means “spiritual gesture” or “seal of authenticity.”</a:t>
            </a:r>
            <a:endParaRPr lang="en-US" dirty="0"/>
          </a:p>
        </p:txBody>
      </p:sp>
      <p:pic>
        <p:nvPicPr>
          <p:cNvPr id="4" name="Picture 3" descr="kamakura.jpg"/>
          <p:cNvPicPr>
            <a:picLocks noChangeAspect="1"/>
          </p:cNvPicPr>
          <p:nvPr/>
        </p:nvPicPr>
        <p:blipFill>
          <a:blip r:embed="rId2"/>
          <a:stretch>
            <a:fillRect/>
          </a:stretch>
        </p:blipFill>
        <p:spPr>
          <a:xfrm>
            <a:off x="3886200" y="3882073"/>
            <a:ext cx="3048000" cy="2244090"/>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Bhumisparsha</a:t>
            </a:r>
            <a:r>
              <a:rPr lang="en-US" dirty="0" smtClean="0"/>
              <a:t> </a:t>
            </a:r>
            <a:r>
              <a:rPr lang="en-US" dirty="0" err="1" smtClean="0"/>
              <a:t>Mudrā</a:t>
            </a:r>
            <a:endParaRPr lang="en-US" dirty="0"/>
          </a:p>
        </p:txBody>
      </p:sp>
      <p:pic>
        <p:nvPicPr>
          <p:cNvPr id="5" name="Content Placeholder 4" descr="victoryovermaracob63crop.jpg"/>
          <p:cNvPicPr>
            <a:picLocks noGrp="1" noChangeAspect="1"/>
          </p:cNvPicPr>
          <p:nvPr>
            <p:ph sz="half" idx="1"/>
          </p:nvPr>
        </p:nvPicPr>
        <p:blipFill>
          <a:blip r:embed="rId2"/>
          <a:stretch>
            <a:fillRect/>
          </a:stretch>
        </p:blipFill>
        <p:spPr>
          <a:xfrm>
            <a:off x="1136009" y="2286000"/>
            <a:ext cx="2703208" cy="3840163"/>
          </a:xfrm>
        </p:spPr>
      </p:pic>
      <p:sp>
        <p:nvSpPr>
          <p:cNvPr id="4" name="Content Placeholder 3"/>
          <p:cNvSpPr>
            <a:spLocks noGrp="1"/>
          </p:cNvSpPr>
          <p:nvPr>
            <p:ph sz="half" idx="2"/>
          </p:nvPr>
        </p:nvSpPr>
        <p:spPr/>
        <p:txBody>
          <a:bodyPr>
            <a:normAutofit fontScale="62500" lnSpcReduction="20000"/>
          </a:bodyPr>
          <a:lstStyle/>
          <a:p>
            <a:r>
              <a:rPr lang="en-US" dirty="0" smtClean="0"/>
              <a:t>This sculpture is </a:t>
            </a:r>
            <a:r>
              <a:rPr lang="en-US" dirty="0" err="1" smtClean="0"/>
              <a:t>Shakyamuni</a:t>
            </a:r>
            <a:r>
              <a:rPr lang="en-US" dirty="0" smtClean="0"/>
              <a:t> Buddha and depicts the moment when Buddha realizes that he can become enlightened.  While sitting under the </a:t>
            </a:r>
            <a:r>
              <a:rPr lang="en-US" dirty="0" err="1" smtClean="0"/>
              <a:t>Bodhi</a:t>
            </a:r>
            <a:r>
              <a:rPr lang="en-US" dirty="0" smtClean="0"/>
              <a:t> tree, Buddha had to contend with Mara, a king associated with death.  Mara questioned whether or not the Buddha should become enlightened.  Buddha summons the goddess </a:t>
            </a:r>
            <a:r>
              <a:rPr lang="en-US" dirty="0" err="1" smtClean="0"/>
              <a:t>Bhu</a:t>
            </a:r>
            <a:r>
              <a:rPr lang="en-US" dirty="0" smtClean="0"/>
              <a:t> by touching his hand to the earth She drives away Mara so that Buddha can become enlightened.  </a:t>
            </a:r>
          </a:p>
          <a:p>
            <a:r>
              <a:rPr lang="en-US" dirty="0" smtClean="0"/>
              <a:t>The gesture in this sculpture is called the </a:t>
            </a:r>
            <a:r>
              <a:rPr lang="en-US" dirty="0" err="1" smtClean="0"/>
              <a:t>bhumisparsha</a:t>
            </a:r>
            <a:r>
              <a:rPr lang="en-US" dirty="0" smtClean="0"/>
              <a:t> </a:t>
            </a:r>
            <a:r>
              <a:rPr lang="en-US" dirty="0" err="1" smtClean="0"/>
              <a:t>mudra</a:t>
            </a:r>
            <a:r>
              <a:rPr lang="en-US" dirty="0" smtClean="0"/>
              <a:t>. </a:t>
            </a:r>
          </a:p>
          <a:p>
            <a:r>
              <a:rPr lang="en-US" dirty="0" smtClean="0"/>
              <a:t>In this particular depiction, the body is thin and elongated and the rings around the neck add a sense of beauty and simplicity.  This sculpture also includes an </a:t>
            </a:r>
            <a:r>
              <a:rPr lang="en-US" dirty="0" err="1" smtClean="0"/>
              <a:t>ushnisha</a:t>
            </a:r>
            <a:r>
              <a:rPr lang="en-US" dirty="0" smtClean="0"/>
              <a:t> or crown as well as elongated earlobes and wheel designs (chakras) on his feet.  These chakras symbolize Buddha’s transcendent being. There is also an </a:t>
            </a:r>
            <a:r>
              <a:rPr lang="en-US" dirty="0" err="1" smtClean="0"/>
              <a:t>urna</a:t>
            </a:r>
            <a:r>
              <a:rPr lang="en-US" dirty="0" smtClean="0"/>
              <a:t> or curl in the middle of the forehead. The earlobes and curly hair symbolize when Buddha gave up his connection to </a:t>
            </a:r>
            <a:r>
              <a:rPr lang="en-US" dirty="0" err="1" smtClean="0"/>
              <a:t>worldy</a:t>
            </a:r>
            <a:r>
              <a:rPr lang="en-US" dirty="0" smtClean="0"/>
              <a:t> desires.   The ornament at the top of the head represents light coming from Buddha’s heat. </a:t>
            </a:r>
          </a:p>
          <a:p>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victoryovermaracob63crop2.jpg"/>
          <p:cNvPicPr>
            <a:picLocks noChangeAspect="1"/>
          </p:cNvPicPr>
          <p:nvPr/>
        </p:nvPicPr>
        <p:blipFill>
          <a:blip r:embed="rId2"/>
          <a:stretch>
            <a:fillRect/>
          </a:stretch>
        </p:blipFill>
        <p:spPr>
          <a:xfrm>
            <a:off x="4724400" y="304800"/>
            <a:ext cx="3429000" cy="600075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Dharmachakra</a:t>
            </a:r>
            <a:r>
              <a:rPr lang="en-US" dirty="0" smtClean="0"/>
              <a:t> </a:t>
            </a:r>
            <a:r>
              <a:rPr lang="en-US" dirty="0" err="1" smtClean="0"/>
              <a:t>Mudrā</a:t>
            </a:r>
            <a:endParaRPr lang="en-US" dirty="0"/>
          </a:p>
        </p:txBody>
      </p:sp>
      <p:pic>
        <p:nvPicPr>
          <p:cNvPr id="5" name="Content Placeholder 4" descr="ShakyamuniVairochanainAkanishtacob84crop.jpg"/>
          <p:cNvPicPr>
            <a:picLocks noGrp="1" noChangeAspect="1"/>
          </p:cNvPicPr>
          <p:nvPr>
            <p:ph sz="half" idx="1"/>
          </p:nvPr>
        </p:nvPicPr>
        <p:blipFill>
          <a:blip r:embed="rId2"/>
          <a:stretch>
            <a:fillRect/>
          </a:stretch>
        </p:blipFill>
        <p:spPr>
          <a:xfrm>
            <a:off x="615736" y="1981200"/>
            <a:ext cx="3452672" cy="4730535"/>
          </a:xfrm>
        </p:spPr>
      </p:pic>
      <p:sp>
        <p:nvSpPr>
          <p:cNvPr id="4" name="Content Placeholder 3"/>
          <p:cNvSpPr>
            <a:spLocks noGrp="1"/>
          </p:cNvSpPr>
          <p:nvPr>
            <p:ph sz="half" idx="2"/>
          </p:nvPr>
        </p:nvSpPr>
        <p:spPr/>
        <p:txBody>
          <a:bodyPr>
            <a:normAutofit fontScale="85000" lnSpcReduction="10000"/>
          </a:bodyPr>
          <a:lstStyle/>
          <a:p>
            <a:r>
              <a:rPr lang="en-US" dirty="0" err="1" smtClean="0"/>
              <a:t>Shakyamuni/Vairochana</a:t>
            </a:r>
            <a:r>
              <a:rPr lang="en-US" dirty="0" smtClean="0"/>
              <a:t> in </a:t>
            </a:r>
            <a:r>
              <a:rPr lang="en-US" dirty="0" err="1" smtClean="0"/>
              <a:t>Akanishta</a:t>
            </a:r>
            <a:r>
              <a:rPr lang="en-US" dirty="0" smtClean="0"/>
              <a:t>, Kashmir, 90 C.E.</a:t>
            </a:r>
          </a:p>
          <a:p>
            <a:r>
              <a:rPr lang="en-US" dirty="0" err="1" smtClean="0"/>
              <a:t>Dharmachakra</a:t>
            </a:r>
            <a:r>
              <a:rPr lang="en-US" dirty="0" smtClean="0"/>
              <a:t> </a:t>
            </a:r>
            <a:r>
              <a:rPr lang="en-US" dirty="0" err="1" smtClean="0"/>
              <a:t>Mudra</a:t>
            </a:r>
            <a:r>
              <a:rPr lang="en-US" dirty="0" smtClean="0"/>
              <a:t>: This </a:t>
            </a:r>
            <a:r>
              <a:rPr lang="en-US" dirty="0" err="1" smtClean="0"/>
              <a:t>mudrā</a:t>
            </a:r>
            <a:r>
              <a:rPr lang="en-US" dirty="0" smtClean="0"/>
              <a:t> relates to the first sermon that Buddha preached after his moment of Enlightenment in the Deer Park in </a:t>
            </a:r>
            <a:r>
              <a:rPr lang="en-US" dirty="0" err="1" smtClean="0"/>
              <a:t>Sarnath</a:t>
            </a:r>
            <a:r>
              <a:rPr lang="en-US" dirty="0" smtClean="0"/>
              <a:t>. This </a:t>
            </a:r>
            <a:r>
              <a:rPr lang="en-US" dirty="0" err="1" smtClean="0"/>
              <a:t>mudrā</a:t>
            </a:r>
            <a:r>
              <a:rPr lang="en-US" dirty="0" smtClean="0"/>
              <a:t> depicts the turning of the wheel of Dharma. In turning the wheel of Dharma, Buddha teaches people about the process of gaining enlightenment. In this </a:t>
            </a:r>
            <a:r>
              <a:rPr lang="en-US" dirty="0" err="1" smtClean="0"/>
              <a:t>mudrā</a:t>
            </a:r>
            <a:r>
              <a:rPr lang="en-US" dirty="0" smtClean="0"/>
              <a:t>, the two hands are close together in front of the figure's chest in </a:t>
            </a:r>
            <a:r>
              <a:rPr lang="en-US" dirty="0" err="1" smtClean="0"/>
              <a:t>Vitarka</a:t>
            </a:r>
            <a:r>
              <a:rPr lang="en-US" dirty="0" smtClean="0"/>
              <a:t> with the right palm forward and the left palm facing upward. The left hand sometimes faces the chest.</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Dharmachakra</a:t>
            </a:r>
            <a:r>
              <a:rPr lang="en-US" dirty="0" smtClean="0"/>
              <a:t> </a:t>
            </a:r>
            <a:r>
              <a:rPr lang="en-US" dirty="0" err="1" smtClean="0"/>
              <a:t>Mudrā</a:t>
            </a:r>
            <a:endParaRPr lang="en-US" dirty="0"/>
          </a:p>
        </p:txBody>
      </p:sp>
      <p:pic>
        <p:nvPicPr>
          <p:cNvPr id="5" name="Content Placeholder 4" descr="ShakyamuniVairochanainAkanishtacob84crop.jpg"/>
          <p:cNvPicPr>
            <a:picLocks noGrp="1" noChangeAspect="1"/>
          </p:cNvPicPr>
          <p:nvPr>
            <p:ph sz="half" idx="1"/>
          </p:nvPr>
        </p:nvPicPr>
        <p:blipFill>
          <a:blip r:embed="rId2"/>
          <a:stretch>
            <a:fillRect/>
          </a:stretch>
        </p:blipFill>
        <p:spPr>
          <a:xfrm>
            <a:off x="1086204" y="2286000"/>
            <a:ext cx="2802817" cy="3840163"/>
          </a:xfrm>
        </p:spPr>
      </p:pic>
      <p:sp>
        <p:nvSpPr>
          <p:cNvPr id="4" name="Content Placeholder 3"/>
          <p:cNvSpPr>
            <a:spLocks noGrp="1"/>
          </p:cNvSpPr>
          <p:nvPr>
            <p:ph sz="half" idx="2"/>
          </p:nvPr>
        </p:nvSpPr>
        <p:spPr/>
        <p:txBody>
          <a:bodyPr>
            <a:noAutofit/>
          </a:bodyPr>
          <a:lstStyle/>
          <a:p>
            <a:r>
              <a:rPr lang="en-US" sz="1000" dirty="0" smtClean="0"/>
              <a:t>This sculpture depicts </a:t>
            </a:r>
            <a:r>
              <a:rPr lang="en-US" sz="1000" dirty="0" err="1" smtClean="0"/>
              <a:t>Shakyamuni</a:t>
            </a:r>
            <a:r>
              <a:rPr lang="en-US" sz="1000" dirty="0" smtClean="0"/>
              <a:t> Buddha He is visiting the paradise in order to teach </a:t>
            </a:r>
            <a:r>
              <a:rPr lang="en-US" sz="1000" dirty="0" err="1" smtClean="0"/>
              <a:t>Bodhissatvas</a:t>
            </a:r>
            <a:r>
              <a:rPr lang="en-US" sz="1000" dirty="0" smtClean="0"/>
              <a:t> residing there. </a:t>
            </a:r>
          </a:p>
          <a:p>
            <a:r>
              <a:rPr lang="en-US" sz="1000" dirty="0" err="1" smtClean="0"/>
              <a:t>Shakyamuni</a:t>
            </a:r>
            <a:r>
              <a:rPr lang="en-US" sz="1000" dirty="0" smtClean="0"/>
              <a:t> is seated on a jeweled throne which is on a lotus. There are two </a:t>
            </a:r>
            <a:r>
              <a:rPr lang="en-US" sz="1000" dirty="0" err="1" smtClean="0"/>
              <a:t>nagas</a:t>
            </a:r>
            <a:r>
              <a:rPr lang="en-US" sz="1000" dirty="0" smtClean="0"/>
              <a:t> at the foot of the lotus.  These </a:t>
            </a:r>
            <a:r>
              <a:rPr lang="en-US" sz="1000" dirty="0" err="1" smtClean="0"/>
              <a:t>nagas</a:t>
            </a:r>
            <a:r>
              <a:rPr lang="en-US" sz="1000" dirty="0" smtClean="0"/>
              <a:t> are snake heads with male bodies and are emerging from a lake.  There is a Dharma wheel at the bottom of the sculpture.</a:t>
            </a:r>
          </a:p>
          <a:p>
            <a:r>
              <a:rPr lang="en-US" sz="1000" dirty="0" smtClean="0"/>
              <a:t>There are two </a:t>
            </a:r>
            <a:r>
              <a:rPr lang="en-US" sz="1000" dirty="0" err="1" smtClean="0"/>
              <a:t>chaityas</a:t>
            </a:r>
            <a:r>
              <a:rPr lang="en-US" sz="1000" dirty="0" smtClean="0"/>
              <a:t> or </a:t>
            </a:r>
            <a:r>
              <a:rPr lang="en-US" sz="1000" dirty="0" err="1" smtClean="0"/>
              <a:t>stupas</a:t>
            </a:r>
            <a:r>
              <a:rPr lang="en-US" sz="1000" dirty="0" smtClean="0"/>
              <a:t> on Buddha’s sides which represent Buddha’s enlightened mind and symbolize progress towards realization. </a:t>
            </a:r>
          </a:p>
          <a:p>
            <a:r>
              <a:rPr lang="en-US" sz="1000" dirty="0" smtClean="0"/>
              <a:t>The figures on the right and the left are the donor family. </a:t>
            </a:r>
          </a:p>
          <a:p>
            <a:r>
              <a:rPr lang="en-US" sz="1000" dirty="0" smtClean="0"/>
              <a:t>The </a:t>
            </a:r>
            <a:r>
              <a:rPr lang="en-US" sz="1000" dirty="0" err="1" smtClean="0"/>
              <a:t>mudra</a:t>
            </a:r>
            <a:r>
              <a:rPr lang="en-US" sz="1000" dirty="0" smtClean="0"/>
              <a:t> depicted here is the </a:t>
            </a:r>
            <a:r>
              <a:rPr lang="en-US" sz="1000" dirty="0" err="1" smtClean="0"/>
              <a:t>dharmachakra</a:t>
            </a:r>
            <a:r>
              <a:rPr lang="en-US" sz="1000" dirty="0" smtClean="0"/>
              <a:t> </a:t>
            </a:r>
            <a:r>
              <a:rPr lang="en-US" sz="1000" dirty="0" err="1" smtClean="0"/>
              <a:t>mudra</a:t>
            </a:r>
            <a:r>
              <a:rPr lang="en-US" sz="1000" dirty="0" smtClean="0"/>
              <a:t>.  This </a:t>
            </a:r>
            <a:r>
              <a:rPr lang="en-US" sz="1000" dirty="0" err="1" smtClean="0"/>
              <a:t>mudra</a:t>
            </a:r>
            <a:r>
              <a:rPr lang="en-US" sz="1000" dirty="0" smtClean="0"/>
              <a:t> represents the teaching gesture and refers to the turning of the wheel of Dharma.  The wheel is depicted on </a:t>
            </a:r>
          </a:p>
          <a:p>
            <a:r>
              <a:rPr lang="en-US" sz="1000" dirty="0" smtClean="0"/>
              <a:t>Right hand. The pinky finger of the left hand is pointing to the wheel.  The left hand is holding a robe and  which refers to enlightenment.  The third finger on the right hand refers to turning the wheel of Dharma three times. </a:t>
            </a:r>
          </a:p>
          <a:p>
            <a:endParaRPr lang="en-US" sz="12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ShakyamuniVairochanainAkanishtacob84crop4.jpg"/>
          <p:cNvPicPr>
            <a:picLocks noChangeAspect="1"/>
          </p:cNvPicPr>
          <p:nvPr/>
        </p:nvPicPr>
        <p:blipFill>
          <a:blip r:embed="rId2"/>
          <a:stretch>
            <a:fillRect/>
          </a:stretch>
        </p:blipFill>
        <p:spPr>
          <a:xfrm>
            <a:off x="914400" y="457200"/>
            <a:ext cx="3352800" cy="586740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Vajra</a:t>
            </a:r>
            <a:r>
              <a:rPr lang="en-US" dirty="0" smtClean="0"/>
              <a:t> </a:t>
            </a:r>
            <a:r>
              <a:rPr lang="en-US" dirty="0" err="1" smtClean="0"/>
              <a:t>Mudrā</a:t>
            </a:r>
            <a:endParaRPr lang="en-US" dirty="0"/>
          </a:p>
        </p:txBody>
      </p:sp>
      <p:pic>
        <p:nvPicPr>
          <p:cNvPr id="5" name="Content Placeholder 4" descr="404px-VajraMudra.JPG"/>
          <p:cNvPicPr>
            <a:picLocks noGrp="1" noChangeAspect="1"/>
          </p:cNvPicPr>
          <p:nvPr>
            <p:ph sz="half" idx="1"/>
          </p:nvPr>
        </p:nvPicPr>
        <p:blipFill>
          <a:blip r:embed="rId2"/>
          <a:stretch>
            <a:fillRect/>
          </a:stretch>
        </p:blipFill>
        <p:spPr>
          <a:xfrm>
            <a:off x="990600" y="1779293"/>
            <a:ext cx="2854960" cy="4240040"/>
          </a:xfrm>
        </p:spPr>
      </p:pic>
      <p:sp>
        <p:nvSpPr>
          <p:cNvPr id="4" name="Content Placeholder 3"/>
          <p:cNvSpPr>
            <a:spLocks noGrp="1"/>
          </p:cNvSpPr>
          <p:nvPr>
            <p:ph sz="half" idx="2"/>
          </p:nvPr>
        </p:nvSpPr>
        <p:spPr/>
        <p:txBody>
          <a:bodyPr/>
          <a:lstStyle/>
          <a:p>
            <a:r>
              <a:rPr lang="en-US" dirty="0" smtClean="0"/>
              <a:t>This is the gesture of knowledge. It is made making a fist with the right hand, index finger extending upward, and the left hand also making a fist and enclosing the index. </a:t>
            </a:r>
          </a:p>
          <a:p>
            <a:r>
              <a:rPr lang="en-US" dirty="0" smtClean="0"/>
              <a:t>This is a sculpture of </a:t>
            </a:r>
            <a:r>
              <a:rPr lang="en-US" dirty="0" err="1" smtClean="0"/>
              <a:t>Gandhara</a:t>
            </a:r>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maRinchenGoncob161.jpg"/>
          <p:cNvPicPr>
            <a:picLocks noGrp="1" noChangeAspect="1"/>
          </p:cNvPicPr>
          <p:nvPr>
            <p:ph sz="half" idx="1"/>
          </p:nvPr>
        </p:nvPicPr>
        <p:blipFill>
          <a:blip r:embed="rId2"/>
          <a:stretch>
            <a:fillRect/>
          </a:stretch>
        </p:blipFill>
        <p:spPr>
          <a:xfrm>
            <a:off x="4191000" y="685800"/>
            <a:ext cx="4097980" cy="5615151"/>
          </a:xfrm>
        </p:spPr>
      </p:pic>
      <p:sp>
        <p:nvSpPr>
          <p:cNvPr id="10" name="TextBox 9"/>
          <p:cNvSpPr txBox="1"/>
          <p:nvPr/>
        </p:nvSpPr>
        <p:spPr>
          <a:xfrm>
            <a:off x="762000" y="2819400"/>
            <a:ext cx="2971800" cy="646331"/>
          </a:xfrm>
          <a:prstGeom prst="rect">
            <a:avLst/>
          </a:prstGeom>
          <a:noFill/>
        </p:spPr>
        <p:txBody>
          <a:bodyPr wrap="square" rtlCol="0">
            <a:spAutoFit/>
          </a:bodyPr>
          <a:lstStyle/>
          <a:p>
            <a:pPr lvl="0"/>
            <a:r>
              <a:rPr lang="en-US" dirty="0" smtClean="0">
                <a:solidFill>
                  <a:prstClr val="black"/>
                </a:solidFill>
              </a:rPr>
              <a:t>What </a:t>
            </a:r>
            <a:r>
              <a:rPr lang="en-US" dirty="0" err="1" smtClean="0">
                <a:solidFill>
                  <a:prstClr val="black"/>
                </a:solidFill>
              </a:rPr>
              <a:t>mudra</a:t>
            </a:r>
            <a:r>
              <a:rPr lang="en-US" dirty="0" smtClean="0">
                <a:solidFill>
                  <a:prstClr val="black"/>
                </a:solidFill>
              </a:rPr>
              <a:t> is depicted</a:t>
            </a:r>
          </a:p>
          <a:p>
            <a:pPr lvl="0"/>
            <a:r>
              <a:rPr lang="en-US" dirty="0" smtClean="0">
                <a:solidFill>
                  <a:prstClr val="black"/>
                </a:solidFill>
              </a:rPr>
              <a:t>here?</a:t>
            </a:r>
            <a:endParaRPr lang="en-US" dirty="0">
              <a:solidFill>
                <a:prstClr val="black"/>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jina-prajnatara128cob.jpg"/>
          <p:cNvPicPr>
            <a:picLocks noGrp="1" noChangeAspect="1"/>
          </p:cNvPicPr>
          <p:nvPr>
            <p:ph sz="half" idx="1"/>
          </p:nvPr>
        </p:nvPicPr>
        <p:blipFill>
          <a:blip r:embed="rId2"/>
          <a:stretch>
            <a:fillRect/>
          </a:stretch>
        </p:blipFill>
        <p:spPr>
          <a:xfrm>
            <a:off x="3429000" y="914400"/>
            <a:ext cx="4006598" cy="5513393"/>
          </a:xfrm>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kamakura.jpg"/>
          <p:cNvPicPr>
            <a:picLocks noChangeAspect="1"/>
          </p:cNvPicPr>
          <p:nvPr/>
        </p:nvPicPr>
        <p:blipFill>
          <a:blip r:embed="rId2"/>
          <a:stretch>
            <a:fillRect/>
          </a:stretch>
        </p:blipFill>
        <p:spPr>
          <a:xfrm>
            <a:off x="1363579" y="1066800"/>
            <a:ext cx="6951924" cy="5118354"/>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descr="arapachanamanjushriccob205.jpg"/>
          <p:cNvPicPr>
            <a:picLocks noChangeAspect="1"/>
          </p:cNvPicPr>
          <p:nvPr/>
        </p:nvPicPr>
        <p:blipFill>
          <a:blip r:embed="rId2"/>
          <a:stretch>
            <a:fillRect/>
          </a:stretch>
        </p:blipFill>
        <p:spPr>
          <a:xfrm>
            <a:off x="3505200" y="381000"/>
            <a:ext cx="4374606" cy="60198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Dhyāna</a:t>
            </a:r>
            <a:r>
              <a:rPr lang="en-US" dirty="0" smtClean="0"/>
              <a:t> </a:t>
            </a:r>
            <a:r>
              <a:rPr lang="en-US" dirty="0" err="1" smtClean="0"/>
              <a:t>Mudrā</a:t>
            </a:r>
            <a:endParaRPr lang="en-US" dirty="0"/>
          </a:p>
        </p:txBody>
      </p:sp>
      <p:pic>
        <p:nvPicPr>
          <p:cNvPr id="4" name="Content Placeholder 3" descr="Dhyana Mudra.jpg"/>
          <p:cNvPicPr>
            <a:picLocks noGrp="1" noChangeAspect="1"/>
          </p:cNvPicPr>
          <p:nvPr>
            <p:ph idx="1"/>
          </p:nvPr>
        </p:nvPicPr>
        <p:blipFill>
          <a:blip r:embed="rId2"/>
          <a:stretch>
            <a:fillRect/>
          </a:stretch>
        </p:blipFill>
        <p:spPr>
          <a:xfrm>
            <a:off x="457200" y="1295400"/>
            <a:ext cx="3504974" cy="4906963"/>
          </a:xfrm>
        </p:spPr>
      </p:pic>
      <p:sp>
        <p:nvSpPr>
          <p:cNvPr id="5" name="TextBox 4"/>
          <p:cNvSpPr txBox="1"/>
          <p:nvPr/>
        </p:nvSpPr>
        <p:spPr>
          <a:xfrm>
            <a:off x="6172200" y="4114800"/>
            <a:ext cx="2311401" cy="2308324"/>
          </a:xfrm>
          <a:prstGeom prst="rect">
            <a:avLst/>
          </a:prstGeom>
          <a:noFill/>
        </p:spPr>
        <p:txBody>
          <a:bodyPr wrap="square" rtlCol="0">
            <a:spAutoFit/>
          </a:bodyPr>
          <a:lstStyle/>
          <a:p>
            <a:r>
              <a:rPr lang="en-US" b="1" dirty="0"/>
              <a:t>GAUTAMA BUDDHA </a:t>
            </a:r>
            <a:r>
              <a:rPr lang="en-US" b="1" dirty="0" smtClean="0"/>
              <a:t>SHRINE</a:t>
            </a:r>
          </a:p>
          <a:p>
            <a:r>
              <a:rPr lang="en-US" b="1" dirty="0" smtClean="0"/>
              <a:t>15th century Terracotta </a:t>
            </a:r>
            <a:r>
              <a:rPr lang="en-US" b="1" dirty="0"/>
              <a:t>with gold lacquer and </a:t>
            </a:r>
            <a:r>
              <a:rPr lang="en-US" b="1" dirty="0" smtClean="0"/>
              <a:t>paint H</a:t>
            </a:r>
            <a:r>
              <a:rPr lang="en-US" b="1" dirty="0"/>
              <a:t>: 24.5 W: 15.4 D: 10.2 cm </a:t>
            </a:r>
            <a:r>
              <a:rPr lang="en-US" b="1" dirty="0" smtClean="0"/>
              <a:t>Tibet, Freer and </a:t>
            </a:r>
            <a:r>
              <a:rPr lang="en-US" b="1" dirty="0" err="1" smtClean="0"/>
              <a:t>Sackler</a:t>
            </a:r>
            <a:r>
              <a:rPr lang="en-US" b="1" dirty="0" smtClean="0"/>
              <a:t> Galleries </a:t>
            </a: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DancingVajravarahicob375.jpg"/>
          <p:cNvPicPr>
            <a:picLocks noChangeAspect="1"/>
          </p:cNvPicPr>
          <p:nvPr/>
        </p:nvPicPr>
        <p:blipFill>
          <a:blip r:embed="rId2"/>
          <a:stretch>
            <a:fillRect/>
          </a:stretch>
        </p:blipFill>
        <p:spPr>
          <a:xfrm>
            <a:off x="4114800" y="381000"/>
            <a:ext cx="4872546" cy="6100142"/>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namasangitimanjushri428cobcrop.jpg"/>
          <p:cNvPicPr>
            <a:picLocks noChangeAspect="1"/>
          </p:cNvPicPr>
          <p:nvPr/>
        </p:nvPicPr>
        <p:blipFill>
          <a:blip r:embed="rId2"/>
          <a:stretch>
            <a:fillRect/>
          </a:stretch>
        </p:blipFill>
        <p:spPr>
          <a:xfrm>
            <a:off x="1066800" y="838200"/>
            <a:ext cx="3803596" cy="5562600"/>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yellowprajnaparamitacob126crop.jpg"/>
          <p:cNvPicPr>
            <a:picLocks noChangeAspect="1"/>
          </p:cNvPicPr>
          <p:nvPr/>
        </p:nvPicPr>
        <p:blipFill>
          <a:blip r:embed="rId2"/>
          <a:stretch>
            <a:fillRect/>
          </a:stretch>
        </p:blipFill>
        <p:spPr>
          <a:xfrm>
            <a:off x="4191000" y="381000"/>
            <a:ext cx="4264346" cy="594360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Vishnufreer.jpg"/>
          <p:cNvPicPr>
            <a:picLocks noGrp="1" noChangeAspect="1"/>
          </p:cNvPicPr>
          <p:nvPr>
            <p:ph sz="half" idx="1"/>
          </p:nvPr>
        </p:nvPicPr>
        <p:blipFill>
          <a:blip r:embed="rId2"/>
          <a:stretch>
            <a:fillRect/>
          </a:stretch>
        </p:blipFill>
        <p:spPr>
          <a:xfrm>
            <a:off x="2209800" y="304800"/>
            <a:ext cx="4171633" cy="6271354"/>
          </a:xfrm>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 </a:t>
            </a:r>
            <a:r>
              <a:rPr lang="en-US" dirty="0" err="1" smtClean="0"/>
              <a:t>Dhyāna</a:t>
            </a:r>
            <a:r>
              <a:rPr lang="en-US" dirty="0" smtClean="0"/>
              <a:t> </a:t>
            </a:r>
            <a:r>
              <a:rPr lang="en-US" dirty="0" err="1" smtClean="0"/>
              <a:t>Mudrā</a:t>
            </a:r>
            <a:r>
              <a:rPr lang="en-US" dirty="0" smtClean="0"/>
              <a:t>?</a:t>
            </a:r>
            <a:endParaRPr lang="en-US" dirty="0"/>
          </a:p>
        </p:txBody>
      </p:sp>
      <p:sp>
        <p:nvSpPr>
          <p:cNvPr id="3" name="Content Placeholder 2"/>
          <p:cNvSpPr>
            <a:spLocks noGrp="1"/>
          </p:cNvSpPr>
          <p:nvPr>
            <p:ph idx="1"/>
          </p:nvPr>
        </p:nvSpPr>
        <p:spPr/>
        <p:txBody>
          <a:bodyPr>
            <a:normAutofit fontScale="92500" lnSpcReduction="20000"/>
          </a:bodyPr>
          <a:lstStyle/>
          <a:p>
            <a:endParaRPr lang="en-US" sz="1200" dirty="0" smtClean="0"/>
          </a:p>
          <a:p>
            <a:r>
              <a:rPr lang="en-US" dirty="0" smtClean="0"/>
              <a:t>The </a:t>
            </a:r>
            <a:r>
              <a:rPr lang="en-US" dirty="0" err="1" smtClean="0"/>
              <a:t>Dhyāna</a:t>
            </a:r>
            <a:r>
              <a:rPr lang="en-US" dirty="0" smtClean="0"/>
              <a:t> </a:t>
            </a:r>
            <a:r>
              <a:rPr lang="en-US" dirty="0" err="1" smtClean="0"/>
              <a:t>mudrā</a:t>
            </a:r>
            <a:r>
              <a:rPr lang="en-US" dirty="0" smtClean="0"/>
              <a:t> consists  of two hands which are in a person’s lap with palms facing upward.  This </a:t>
            </a:r>
            <a:r>
              <a:rPr lang="en-US" dirty="0" err="1" smtClean="0"/>
              <a:t>mudrā</a:t>
            </a:r>
            <a:r>
              <a:rPr lang="en-US" dirty="0" smtClean="0"/>
              <a:t> symbolically represents concentration, meditation, and the </a:t>
            </a:r>
            <a:r>
              <a:rPr lang="en-US" dirty="0" err="1" smtClean="0"/>
              <a:t>Sangha</a:t>
            </a:r>
            <a:r>
              <a:rPr lang="en-US" dirty="0" smtClean="0"/>
              <a:t>. </a:t>
            </a:r>
          </a:p>
          <a:p>
            <a:r>
              <a:rPr lang="en-US" dirty="0" smtClean="0"/>
              <a:t>This position forms a triangle with represents spiritual fire or the three jewels or </a:t>
            </a:r>
            <a:r>
              <a:rPr lang="en-US" dirty="0" err="1" smtClean="0"/>
              <a:t>Triratna</a:t>
            </a:r>
            <a:r>
              <a:rPr lang="en-US" dirty="0" smtClean="0"/>
              <a:t>.  The </a:t>
            </a:r>
            <a:r>
              <a:rPr lang="en-US" dirty="0" err="1" smtClean="0"/>
              <a:t>Triratna</a:t>
            </a:r>
            <a:r>
              <a:rPr lang="en-US" dirty="0" smtClean="0"/>
              <a:t> are Buddha, </a:t>
            </a:r>
            <a:r>
              <a:rPr lang="en-US" dirty="0" smtClean="0">
                <a:solidFill>
                  <a:schemeClr val="tx1"/>
                </a:solidFill>
              </a:rPr>
              <a:t>Dharma, which is the teaching of the Buddha, and the Sangha which are the people who have attained Enlightenment. </a:t>
            </a:r>
            <a:r>
              <a:rPr lang="en-US" dirty="0" err="1" smtClean="0">
                <a:solidFill>
                  <a:schemeClr val="tx1"/>
                </a:solidFill>
              </a:rPr>
              <a:t>Sangha</a:t>
            </a:r>
            <a:r>
              <a:rPr lang="en-US" dirty="0" smtClean="0">
                <a:solidFill>
                  <a:schemeClr val="tx1"/>
                </a:solidFill>
              </a:rPr>
              <a:t>.</a:t>
            </a:r>
          </a:p>
          <a:p>
            <a:r>
              <a:rPr lang="en-US" dirty="0" smtClean="0"/>
              <a:t>This </a:t>
            </a:r>
            <a:r>
              <a:rPr lang="en-US" dirty="0" err="1" smtClean="0"/>
              <a:t>mudrā</a:t>
            </a:r>
            <a:r>
              <a:rPr lang="en-US" dirty="0" smtClean="0"/>
              <a:t> most likely originated in Northern India in the </a:t>
            </a:r>
            <a:r>
              <a:rPr lang="en-US" dirty="0" err="1" smtClean="0"/>
              <a:t>Gandhara</a:t>
            </a:r>
            <a:r>
              <a:rPr lang="en-US" dirty="0" smtClean="0"/>
              <a:t>. </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Content Placeholder 3" descr="dhyanacrop2.jpg"/>
          <p:cNvPicPr>
            <a:picLocks noGrp="1" noChangeAspect="1"/>
          </p:cNvPicPr>
          <p:nvPr>
            <p:ph idx="1"/>
          </p:nvPr>
        </p:nvPicPr>
        <p:blipFill>
          <a:blip r:embed="rId2"/>
          <a:stretch>
            <a:fillRect/>
          </a:stretch>
        </p:blipFill>
        <p:spPr>
          <a:xfrm>
            <a:off x="838200" y="456252"/>
            <a:ext cx="3479800" cy="6089650"/>
          </a:xfrm>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smtClean="0"/>
              <a:t>Varada</a:t>
            </a:r>
            <a:r>
              <a:rPr lang="en-US" dirty="0" smtClean="0"/>
              <a:t> </a:t>
            </a:r>
            <a:r>
              <a:rPr lang="en-US" dirty="0" err="1" smtClean="0"/>
              <a:t>Mudrā</a:t>
            </a:r>
            <a:endParaRPr lang="en-US" dirty="0"/>
          </a:p>
        </p:txBody>
      </p:sp>
      <p:pic>
        <p:nvPicPr>
          <p:cNvPr id="8" name="Content Placeholder 7" descr="amoghapashalokeshvaracob186crop.jpg"/>
          <p:cNvPicPr>
            <a:picLocks noGrp="1" noChangeAspect="1"/>
          </p:cNvPicPr>
          <p:nvPr>
            <p:ph sz="half" idx="1"/>
          </p:nvPr>
        </p:nvPicPr>
        <p:blipFill>
          <a:blip r:embed="rId2"/>
          <a:stretch>
            <a:fillRect/>
          </a:stretch>
        </p:blipFill>
        <p:spPr>
          <a:xfrm>
            <a:off x="204125" y="456252"/>
            <a:ext cx="3452737" cy="5669911"/>
          </a:xfrm>
        </p:spPr>
      </p:pic>
      <p:sp>
        <p:nvSpPr>
          <p:cNvPr id="6" name="Content Placeholder 5"/>
          <p:cNvSpPr>
            <a:spLocks noGrp="1"/>
          </p:cNvSpPr>
          <p:nvPr>
            <p:ph sz="half" idx="2"/>
          </p:nvPr>
        </p:nvSpPr>
        <p:spPr>
          <a:xfrm>
            <a:off x="4114800" y="2286000"/>
            <a:ext cx="4374108" cy="3840163"/>
          </a:xfrm>
        </p:spPr>
        <p:txBody>
          <a:bodyPr/>
          <a:lstStyle/>
          <a:p>
            <a:r>
              <a:rPr lang="en-US" sz="2400" dirty="0" err="1" smtClean="0"/>
              <a:t>Amoghapasha</a:t>
            </a:r>
            <a:r>
              <a:rPr lang="en-US" sz="2400" dirty="0" smtClean="0"/>
              <a:t> </a:t>
            </a:r>
            <a:r>
              <a:rPr lang="en-US" sz="2400" dirty="0" err="1" smtClean="0"/>
              <a:t>Lokeshvara</a:t>
            </a:r>
            <a:r>
              <a:rPr lang="en-US" sz="2400" dirty="0" smtClean="0"/>
              <a:t>, India, 9</a:t>
            </a:r>
            <a:r>
              <a:rPr lang="en-US" sz="2400" baseline="30000" dirty="0" smtClean="0"/>
              <a:t>th</a:t>
            </a:r>
            <a:r>
              <a:rPr lang="en-US" sz="2400" dirty="0" smtClean="0"/>
              <a:t> or 10</a:t>
            </a:r>
            <a:r>
              <a:rPr lang="en-US" sz="2400" baseline="30000" dirty="0" smtClean="0"/>
              <a:t>th</a:t>
            </a:r>
            <a:r>
              <a:rPr lang="en-US" sz="2400" dirty="0" smtClean="0"/>
              <a:t> Century</a:t>
            </a:r>
          </a:p>
          <a:p>
            <a:r>
              <a:rPr lang="en-US" sz="2400" dirty="0" smtClean="0"/>
              <a:t>The </a:t>
            </a:r>
            <a:r>
              <a:rPr lang="en-US" sz="2400" dirty="0" err="1" smtClean="0"/>
              <a:t>varada</a:t>
            </a:r>
            <a:r>
              <a:rPr lang="en-US" sz="2400" dirty="0" smtClean="0"/>
              <a:t> </a:t>
            </a:r>
            <a:r>
              <a:rPr lang="en-US" sz="2400" dirty="0" err="1" smtClean="0"/>
              <a:t>mudrā</a:t>
            </a:r>
            <a:r>
              <a:rPr lang="en-US" sz="2400" dirty="0" smtClean="0"/>
              <a:t> depicts sincerity, compassion, giving, charity, welcome, and offering. The left arm is usually bent with the palm facing upward in which the fingers are often bent.</a:t>
            </a:r>
          </a:p>
          <a:p>
            <a:endParaRPr lang="en-US" sz="2400" dirty="0" smtClean="0"/>
          </a:p>
          <a:p>
            <a:endParaRPr lang="en-US" sz="2400" dirty="0" smtClean="0"/>
          </a:p>
          <a:p>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Varada</a:t>
            </a:r>
            <a:r>
              <a:rPr lang="en-US" dirty="0" smtClean="0"/>
              <a:t> </a:t>
            </a:r>
            <a:r>
              <a:rPr lang="en-US" dirty="0" err="1" smtClean="0"/>
              <a:t>Mudrā</a:t>
            </a:r>
            <a:endParaRPr lang="en-US" dirty="0"/>
          </a:p>
        </p:txBody>
      </p:sp>
      <p:sp>
        <p:nvSpPr>
          <p:cNvPr id="5" name="Content Placeholder 4"/>
          <p:cNvSpPr>
            <a:spLocks noGrp="1"/>
          </p:cNvSpPr>
          <p:nvPr>
            <p:ph sz="half" idx="2"/>
          </p:nvPr>
        </p:nvSpPr>
        <p:spPr>
          <a:xfrm>
            <a:off x="3925363" y="1981200"/>
            <a:ext cx="4563545" cy="4495800"/>
          </a:xfrm>
        </p:spPr>
        <p:txBody>
          <a:bodyPr>
            <a:normAutofit fontScale="92500" lnSpcReduction="10000"/>
          </a:bodyPr>
          <a:lstStyle/>
          <a:p>
            <a:r>
              <a:rPr lang="en-US" dirty="0" err="1" smtClean="0"/>
              <a:t>Amoghapasha</a:t>
            </a:r>
            <a:r>
              <a:rPr lang="en-US" dirty="0" smtClean="0"/>
              <a:t> </a:t>
            </a:r>
            <a:r>
              <a:rPr lang="en-US" dirty="0" err="1" smtClean="0"/>
              <a:t>Lokeshvara</a:t>
            </a:r>
            <a:r>
              <a:rPr lang="en-US" dirty="0" smtClean="0"/>
              <a:t> is a bodhisattva who embodies compassion and is a form of </a:t>
            </a:r>
            <a:r>
              <a:rPr lang="en-US" dirty="0" err="1" smtClean="0"/>
              <a:t>Avolokiteshvara</a:t>
            </a:r>
            <a:r>
              <a:rPr lang="en-US" dirty="0" smtClean="0"/>
              <a:t>.</a:t>
            </a:r>
          </a:p>
          <a:p>
            <a:r>
              <a:rPr lang="en-US" dirty="0" err="1" smtClean="0"/>
              <a:t>Amoghapasha</a:t>
            </a:r>
            <a:r>
              <a:rPr lang="en-US" dirty="0" smtClean="0"/>
              <a:t> has six heads and an image of </a:t>
            </a:r>
            <a:r>
              <a:rPr lang="en-US" dirty="0" err="1" smtClean="0"/>
              <a:t>Amitabha</a:t>
            </a:r>
            <a:r>
              <a:rPr lang="en-US" dirty="0" smtClean="0"/>
              <a:t> Buddha in his head.</a:t>
            </a:r>
          </a:p>
          <a:p>
            <a:r>
              <a:rPr lang="en-US" dirty="0" err="1" smtClean="0"/>
              <a:t>Amoghapasha’s</a:t>
            </a:r>
            <a:r>
              <a:rPr lang="en-US" dirty="0" smtClean="0"/>
              <a:t> right hand is in the </a:t>
            </a:r>
            <a:r>
              <a:rPr lang="en-US" dirty="0" err="1" smtClean="0"/>
              <a:t>varada</a:t>
            </a:r>
            <a:r>
              <a:rPr lang="en-US" dirty="0" smtClean="0"/>
              <a:t> </a:t>
            </a:r>
            <a:r>
              <a:rPr lang="en-US" dirty="0" err="1" smtClean="0"/>
              <a:t>mudra</a:t>
            </a:r>
            <a:r>
              <a:rPr lang="en-US" dirty="0" smtClean="0"/>
              <a:t> and his left hand holds the stalk of the lotus.  The upper hands hold recitation beads and an adamantine noose which is a symbol of attraction.</a:t>
            </a:r>
          </a:p>
          <a:p>
            <a:r>
              <a:rPr lang="en-US" dirty="0" smtClean="0"/>
              <a:t>In the middle right hand is a </a:t>
            </a:r>
            <a:r>
              <a:rPr lang="en-US" dirty="0" err="1" smtClean="0"/>
              <a:t>chintamani</a:t>
            </a:r>
            <a:r>
              <a:rPr lang="en-US" dirty="0" smtClean="0"/>
              <a:t> which is a wish granting gem</a:t>
            </a:r>
          </a:p>
          <a:p>
            <a:r>
              <a:rPr lang="en-US" dirty="0" smtClean="0"/>
              <a:t>In the lower left hand is a flask which is used for rituals in an ascetic lifestyle</a:t>
            </a:r>
          </a:p>
        </p:txBody>
      </p:sp>
      <p:pic>
        <p:nvPicPr>
          <p:cNvPr id="8" name="Content Placeholder 7" descr="amoghapashalokeshvaracob186crop.jpg"/>
          <p:cNvPicPr>
            <a:picLocks noGrp="1" noChangeAspect="1"/>
          </p:cNvPicPr>
          <p:nvPr>
            <p:ph sz="half" idx="1"/>
          </p:nvPr>
        </p:nvPicPr>
        <p:blipFill>
          <a:blip r:embed="rId2"/>
          <a:stretch>
            <a:fillRect/>
          </a:stretch>
        </p:blipFill>
        <p:spPr>
          <a:xfrm>
            <a:off x="457200" y="838200"/>
            <a:ext cx="3267127" cy="5365111"/>
          </a:xfr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amoghapashalokeshvaracob186crophand.jpg"/>
          <p:cNvPicPr>
            <a:picLocks noGrp="1" noChangeAspect="1"/>
          </p:cNvPicPr>
          <p:nvPr>
            <p:ph sz="half" idx="1"/>
          </p:nvPr>
        </p:nvPicPr>
        <p:blipFill>
          <a:blip r:embed="rId2"/>
          <a:stretch>
            <a:fillRect/>
          </a:stretch>
        </p:blipFill>
        <p:spPr>
          <a:xfrm>
            <a:off x="626849" y="685800"/>
            <a:ext cx="7635447" cy="5265551"/>
          </a:xfrm>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Karanda</a:t>
            </a:r>
            <a:r>
              <a:rPr lang="en-US" dirty="0" smtClean="0"/>
              <a:t> </a:t>
            </a:r>
            <a:r>
              <a:rPr lang="en-US" dirty="0" err="1" smtClean="0"/>
              <a:t>mudrā</a:t>
            </a:r>
            <a:endParaRPr lang="en-US" dirty="0"/>
          </a:p>
        </p:txBody>
      </p:sp>
      <p:pic>
        <p:nvPicPr>
          <p:cNvPr id="5" name="Content Placeholder 4" descr="bohisattvavajrapaniwith vajraanucharacobcrop201.jpg"/>
          <p:cNvPicPr>
            <a:picLocks noGrp="1" noChangeAspect="1"/>
          </p:cNvPicPr>
          <p:nvPr>
            <p:ph sz="half" idx="1"/>
          </p:nvPr>
        </p:nvPicPr>
        <p:blipFill>
          <a:blip r:embed="rId2"/>
          <a:stretch>
            <a:fillRect/>
          </a:stretch>
        </p:blipFill>
        <p:spPr>
          <a:xfrm>
            <a:off x="457200" y="838200"/>
            <a:ext cx="3523600" cy="5287963"/>
          </a:xfrm>
        </p:spPr>
      </p:pic>
      <p:sp>
        <p:nvSpPr>
          <p:cNvPr id="4" name="Content Placeholder 3"/>
          <p:cNvSpPr>
            <a:spLocks noGrp="1"/>
          </p:cNvSpPr>
          <p:nvPr>
            <p:ph sz="half" idx="2"/>
          </p:nvPr>
        </p:nvSpPr>
        <p:spPr>
          <a:xfrm>
            <a:off x="4343400" y="2286000"/>
            <a:ext cx="4145508" cy="3840163"/>
          </a:xfrm>
        </p:spPr>
        <p:txBody>
          <a:bodyPr>
            <a:normAutofit/>
          </a:bodyPr>
          <a:lstStyle/>
          <a:p>
            <a:r>
              <a:rPr lang="en-US" dirty="0" err="1" smtClean="0"/>
              <a:t>Bodhisatttva</a:t>
            </a:r>
            <a:r>
              <a:rPr lang="en-US" dirty="0" smtClean="0"/>
              <a:t> </a:t>
            </a:r>
            <a:r>
              <a:rPr lang="en-US" dirty="0" err="1" smtClean="0"/>
              <a:t>Vajrapani</a:t>
            </a:r>
            <a:r>
              <a:rPr lang="en-US" dirty="0" smtClean="0"/>
              <a:t> with </a:t>
            </a:r>
            <a:r>
              <a:rPr lang="en-US" dirty="0" err="1" smtClean="0"/>
              <a:t>Vajra</a:t>
            </a:r>
            <a:r>
              <a:rPr lang="en-US" dirty="0" smtClean="0"/>
              <a:t> </a:t>
            </a:r>
            <a:r>
              <a:rPr lang="en-US" dirty="0" err="1" smtClean="0"/>
              <a:t>Anuchara</a:t>
            </a:r>
            <a:r>
              <a:rPr lang="en-US" dirty="0" smtClean="0"/>
              <a:t>, India, </a:t>
            </a:r>
            <a:r>
              <a:rPr lang="en-US" dirty="0" err="1" smtClean="0"/>
              <a:t>c</a:t>
            </a:r>
            <a:r>
              <a:rPr lang="en-US" dirty="0" smtClean="0"/>
              <a:t>. 7</a:t>
            </a:r>
            <a:r>
              <a:rPr lang="en-US" baseline="30000" dirty="0" smtClean="0"/>
              <a:t>th</a:t>
            </a:r>
            <a:r>
              <a:rPr lang="en-US" dirty="0" smtClean="0"/>
              <a:t> or early 8</a:t>
            </a:r>
            <a:r>
              <a:rPr lang="en-US" baseline="30000" dirty="0" smtClean="0"/>
              <a:t>th</a:t>
            </a:r>
            <a:r>
              <a:rPr lang="en-US" dirty="0" smtClean="0"/>
              <a:t> century.</a:t>
            </a:r>
          </a:p>
          <a:p>
            <a:r>
              <a:rPr lang="en-US" dirty="0" smtClean="0"/>
              <a:t>This </a:t>
            </a:r>
            <a:r>
              <a:rPr lang="en-US" dirty="0" err="1" smtClean="0"/>
              <a:t>mudra</a:t>
            </a:r>
            <a:r>
              <a:rPr lang="en-US" dirty="0" smtClean="0"/>
              <a:t> symbolizes the expulsion of demons and removes </a:t>
            </a:r>
            <a:r>
              <a:rPr lang="en-US" dirty="0" err="1" smtClean="0"/>
              <a:t>obstables</a:t>
            </a:r>
            <a:r>
              <a:rPr lang="en-US" dirty="0" smtClean="0"/>
              <a:t> such as sickness and negative thoughts. It is made by raising the index and the little finger, and folding the other fingers.  </a:t>
            </a:r>
          </a:p>
          <a:p>
            <a:pPr>
              <a:buNone/>
            </a:pPr>
            <a:r>
              <a:rPr lang="en-US" dirty="0" smtClean="0"/>
              <a:t>	</a:t>
            </a:r>
          </a:p>
          <a:p>
            <a:endParaRPr lang="en-US" dirty="0" smtClean="0"/>
          </a:p>
          <a:p>
            <a:pPr>
              <a:buNone/>
            </a:pPr>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Codex">
  <a:themeElements>
    <a:clrScheme name="Codex">
      <a:dk1>
        <a:sysClr val="windowText" lastClr="000000"/>
      </a:dk1>
      <a:lt1>
        <a:sysClr val="window" lastClr="FFFFFF"/>
      </a:lt1>
      <a:dk2>
        <a:srgbClr val="59564B"/>
      </a:dk2>
      <a:lt2>
        <a:srgbClr val="DFDAC7"/>
      </a:lt2>
      <a:accent1>
        <a:srgbClr val="990000"/>
      </a:accent1>
      <a:accent2>
        <a:srgbClr val="EFAB16"/>
      </a:accent2>
      <a:accent3>
        <a:srgbClr val="78AC35"/>
      </a:accent3>
      <a:accent4>
        <a:srgbClr val="35ACA2"/>
      </a:accent4>
      <a:accent5>
        <a:srgbClr val="4083CF"/>
      </a:accent5>
      <a:accent6>
        <a:srgbClr val="0D335E"/>
      </a:accent6>
      <a:hlink>
        <a:srgbClr val="EF8E1C"/>
      </a:hlink>
      <a:folHlink>
        <a:srgbClr val="FEC60B"/>
      </a:folHlink>
    </a:clrScheme>
    <a:fontScheme name="Codex">
      <a:majorFont>
        <a:latin typeface="Calisto MT"/>
        <a:ea typeface=""/>
        <a:cs typeface=""/>
        <a:font script="Jpan" typeface="ＭＳ 明朝"/>
      </a:majorFont>
      <a:minorFont>
        <a:latin typeface="Calisto MT"/>
        <a:ea typeface=""/>
        <a:cs typeface=""/>
        <a:font script="Jpan" typeface="ＭＳ 明朝"/>
      </a:minorFont>
    </a:fontScheme>
    <a:fmtScheme name="Codex">
      <a:fillStyleLst>
        <a:solidFill>
          <a:schemeClr val="phClr"/>
        </a:solidFill>
        <a:gradFill rotWithShape="1">
          <a:gsLst>
            <a:gs pos="0">
              <a:schemeClr val="phClr">
                <a:tint val="100000"/>
                <a:shade val="60000"/>
                <a:satMod val="135000"/>
              </a:schemeClr>
            </a:gs>
            <a:gs pos="100000">
              <a:schemeClr val="phClr">
                <a:tint val="100000"/>
                <a:shade val="94000"/>
                <a:satMod val="135000"/>
              </a:schemeClr>
            </a:gs>
          </a:gsLst>
          <a:lin ang="16200000" scaled="1"/>
        </a:gradFill>
        <a:gradFill rotWithShape="1">
          <a:gsLst>
            <a:gs pos="0">
              <a:schemeClr val="phClr">
                <a:shade val="51000"/>
                <a:alpha val="90000"/>
                <a:satMod val="115000"/>
              </a:schemeClr>
            </a:gs>
            <a:gs pos="100000">
              <a:schemeClr val="phClr">
                <a:shade val="94000"/>
                <a:alpha val="90000"/>
                <a:satMod val="135000"/>
              </a:schemeClr>
            </a:gs>
          </a:gsLst>
          <a:lin ang="5400000" scaled="1"/>
        </a:gradFill>
      </a:fillStyleLst>
      <a:lnStyleLst>
        <a:ln w="15875" cap="flat" cmpd="sng" algn="ctr">
          <a:solidFill>
            <a:schemeClr val="phClr">
              <a:shade val="95000"/>
              <a:satMod val="105000"/>
            </a:schemeClr>
          </a:solidFill>
          <a:prstDash val="solid"/>
        </a:ln>
        <a:ln w="34925" cap="flat" cmpd="sng" algn="ctr">
          <a:solidFill>
            <a:schemeClr val="phClr"/>
          </a:solidFill>
          <a:prstDash val="solid"/>
        </a:ln>
        <a:ln w="34925" cap="flat" cmpd="sng" algn="ctr">
          <a:solidFill>
            <a:schemeClr val="phClr"/>
          </a:solidFill>
          <a:prstDash val="solid"/>
        </a:ln>
      </a:lnStyleLst>
      <a:effectStyleLst>
        <a:effectStyle>
          <a:effectLst/>
        </a:effectStyle>
        <a:effectStyle>
          <a:effectLst/>
        </a:effectStyle>
        <a:effectStyle>
          <a:effectLst>
            <a:outerShdw blurRad="50800" dist="12700" dir="5400000" rotWithShape="0">
              <a:srgbClr val="525252">
                <a:alpha val="85000"/>
              </a:srgbClr>
            </a:outerShdw>
          </a:effectLst>
          <a:scene3d>
            <a:camera prst="orthographicFront">
              <a:rot lat="0" lon="0" rev="0"/>
            </a:camera>
            <a:lightRig rig="sunrise" dir="t">
              <a:rot lat="0" lon="0" rev="6000000"/>
            </a:lightRig>
          </a:scene3d>
          <a:sp3d prstMaterial="matte">
            <a:bevelT w="50800" h="44450" prst="angle"/>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Codex.thmx</Template>
  <TotalTime>431</TotalTime>
  <Words>1586</Words>
  <Application>Microsoft Macintosh PowerPoint</Application>
  <PresentationFormat>On-screen Show (4:3)</PresentationFormat>
  <Paragraphs>78</Paragraphs>
  <Slides>33</Slides>
  <Notes>0</Notes>
  <HiddenSlides>0</HiddenSlides>
  <MMClips>0</MMClips>
  <ScaleCrop>false</ScaleCrop>
  <HeadingPairs>
    <vt:vector size="4" baseType="variant">
      <vt:variant>
        <vt:lpstr>Design Template</vt:lpstr>
      </vt:variant>
      <vt:variant>
        <vt:i4>1</vt:i4>
      </vt:variant>
      <vt:variant>
        <vt:lpstr>Slide Titles</vt:lpstr>
      </vt:variant>
      <vt:variant>
        <vt:i4>33</vt:i4>
      </vt:variant>
    </vt:vector>
  </HeadingPairs>
  <TitlesOfParts>
    <vt:vector size="34" baseType="lpstr">
      <vt:lpstr>Codex</vt:lpstr>
      <vt:lpstr>Mudrā</vt:lpstr>
      <vt:lpstr>What is a mudrā?</vt:lpstr>
      <vt:lpstr>Dhyāna Mudrā</vt:lpstr>
      <vt:lpstr>What  is a Dhyāna Mudrā?</vt:lpstr>
      <vt:lpstr>Slide 5</vt:lpstr>
      <vt:lpstr>Varada Mudrā</vt:lpstr>
      <vt:lpstr>Varada Mudrā</vt:lpstr>
      <vt:lpstr>Slide 8</vt:lpstr>
      <vt:lpstr>Karanda mudrā</vt:lpstr>
      <vt:lpstr>Karanda mudrā</vt:lpstr>
      <vt:lpstr>Slide 11</vt:lpstr>
      <vt:lpstr>Slide 12</vt:lpstr>
      <vt:lpstr>Vitarka Mudrā</vt:lpstr>
      <vt:lpstr>Vitarka Mudrā</vt:lpstr>
      <vt:lpstr>Slide 15</vt:lpstr>
      <vt:lpstr>Abhaya Mudrā</vt:lpstr>
      <vt:lpstr>Abhaya Mudrā</vt:lpstr>
      <vt:lpstr>Slide 18</vt:lpstr>
      <vt:lpstr>Bhumisparsha Mudrā</vt:lpstr>
      <vt:lpstr>Bhumisparsha Mudrā</vt:lpstr>
      <vt:lpstr>Slide 21</vt:lpstr>
      <vt:lpstr>Dharmachakra Mudrā</vt:lpstr>
      <vt:lpstr>Dharmachakra Mudrā</vt:lpstr>
      <vt:lpstr>Slide 24</vt:lpstr>
      <vt:lpstr>Vajra Mudrā</vt:lpstr>
      <vt:lpstr>Slide 26</vt:lpstr>
      <vt:lpstr>Slide 27</vt:lpstr>
      <vt:lpstr>Slide 28</vt:lpstr>
      <vt:lpstr>Slide 29</vt:lpstr>
      <vt:lpstr>Slide 30</vt:lpstr>
      <vt:lpstr>Slide 31</vt:lpstr>
      <vt:lpstr>Slide 32</vt:lpstr>
      <vt:lpstr>Slide 33</vt:lpstr>
    </vt:vector>
  </TitlesOfParts>
  <Company>Holy Cross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keywords/>
  <cp:lastModifiedBy>Administrator</cp:lastModifiedBy>
  <cp:revision>57</cp:revision>
  <dcterms:created xsi:type="dcterms:W3CDTF">2008-07-31T03:17:08Z</dcterms:created>
  <dcterms:modified xsi:type="dcterms:W3CDTF">2008-07-31T03:27:59Z</dcterms:modified>
</cp:coreProperties>
</file>