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9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01465-46C3-4625-963F-D6A4F2EF1DBD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19DBC-5FFF-4078-AD55-4A8E6B974C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9DBC-5FFF-4078-AD55-4A8E6B974C05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56037-2477-4B63-8532-8EA882CDF1E0}" type="datetimeFigureOut">
              <a:rPr lang="en-US" smtClean="0"/>
              <a:pPr/>
              <a:t>7/29/2008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DAE99-60C9-4F87-81F3-0AA2BD6A16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Kunlun_Mountains" TargetMode="External"/><Relationship Id="rId13" Type="http://schemas.openxmlformats.org/officeDocument/2006/relationships/hyperlink" Target="http://en.wikipedia.org/wiki/Afghanistan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://en.wikipedia.org/wiki/Karakoram" TargetMode="External"/><Relationship Id="rId12" Type="http://schemas.openxmlformats.org/officeDocument/2006/relationships/hyperlink" Target="http://en.wikipedia.org/wiki/Kyrgyzsta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Tian_Shan" TargetMode="External"/><Relationship Id="rId11" Type="http://schemas.openxmlformats.org/officeDocument/2006/relationships/hyperlink" Target="http://en.wikipedia.org/wiki/Gorno-Badakhshan_Autonomous_Province" TargetMode="External"/><Relationship Id="rId5" Type="http://schemas.openxmlformats.org/officeDocument/2006/relationships/hyperlink" Target="http://en.wikipedia.org/wiki/Knot" TargetMode="External"/><Relationship Id="rId10" Type="http://schemas.openxmlformats.org/officeDocument/2006/relationships/hyperlink" Target="http://en.wikipedia.org/wiki/Tajikistan" TargetMode="External"/><Relationship Id="rId4" Type="http://schemas.openxmlformats.org/officeDocument/2006/relationships/hyperlink" Target="http://en.wikipedia.org/wiki/Central_Asia" TargetMode="External"/><Relationship Id="rId9" Type="http://schemas.openxmlformats.org/officeDocument/2006/relationships/hyperlink" Target="http://en.wikipedia.org/wiki/Hindu_Kush" TargetMode="External"/><Relationship Id="rId14" Type="http://schemas.openxmlformats.org/officeDocument/2006/relationships/hyperlink" Target="http://en.wikipedia.org/wiki/Pakista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k 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914400"/>
            <a:ext cx="3476625" cy="476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5800" y="148471"/>
            <a:ext cx="3810000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Papyrus" pitchFamily="66" charset="0"/>
                <a:cs typeface="Arabic Typesetting" pitchFamily="66" charset="-78"/>
              </a:rPr>
              <a:t>A Visual Journey Along the Silk Road</a:t>
            </a:r>
          </a:p>
          <a:p>
            <a:pPr algn="ctr"/>
            <a:r>
              <a:rPr lang="en-US" sz="6000" dirty="0" smtClean="0">
                <a:latin typeface="Papyrus" pitchFamily="66" charset="0"/>
                <a:cs typeface="Arabic Typesetting" pitchFamily="66" charset="-78"/>
              </a:rPr>
              <a:t>Part 1:</a:t>
            </a:r>
          </a:p>
          <a:p>
            <a:pPr algn="ctr"/>
            <a:r>
              <a:rPr lang="en-US" sz="6000" dirty="0" smtClean="0">
                <a:latin typeface="Papyrus" pitchFamily="66" charset="0"/>
                <a:cs typeface="Arabic Typesetting" pitchFamily="66" charset="-78"/>
              </a:rPr>
              <a:t>Chapters 1-9</a:t>
            </a:r>
          </a:p>
          <a:p>
            <a:pPr algn="ctr"/>
            <a:endParaRPr lang="en-US" dirty="0"/>
          </a:p>
          <a:p>
            <a:pPr algn="ctr"/>
            <a:r>
              <a:rPr lang="en-US" sz="2800" dirty="0" smtClean="0">
                <a:latin typeface="Traditional Arabic" pitchFamily="2" charset="-78"/>
                <a:cs typeface="Traditional Arabic" pitchFamily="2" charset="-78"/>
              </a:rPr>
              <a:t>Designed by</a:t>
            </a:r>
          </a:p>
          <a:p>
            <a:pPr algn="ctr"/>
            <a:r>
              <a:rPr lang="en-US" sz="2800" dirty="0" smtClean="0">
                <a:latin typeface="Traditional Arabic" pitchFamily="2" charset="-78"/>
                <a:cs typeface="Traditional Arabic" pitchFamily="2" charset="-78"/>
              </a:rPr>
              <a:t>Tamara Anderson</a:t>
            </a:r>
          </a:p>
          <a:p>
            <a:pPr algn="ctr"/>
            <a:r>
              <a:rPr lang="en-US" sz="2800" dirty="0" smtClean="0">
                <a:latin typeface="Traditional Arabic" pitchFamily="2" charset="-78"/>
                <a:cs typeface="Traditional Arabic" pitchFamily="2" charset="-78"/>
              </a:rPr>
              <a:t>Rundlett Middle School</a:t>
            </a:r>
          </a:p>
          <a:p>
            <a:pPr algn="ctr"/>
            <a:r>
              <a:rPr lang="en-US" sz="2800" dirty="0" smtClean="0">
                <a:latin typeface="Traditional Arabic" pitchFamily="2" charset="-78"/>
                <a:cs typeface="Traditional Arabic" pitchFamily="2" charset="-78"/>
              </a:rPr>
              <a:t>Concord, NH</a:t>
            </a:r>
            <a:endParaRPr lang="en-US" sz="2800" dirty="0">
              <a:latin typeface="Traditional Arabic" pitchFamily="2" charset="-78"/>
              <a:cs typeface="Traditional Arabic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pyrus" pitchFamily="66" charset="0"/>
              </a:rPr>
              <a:t>Peasant farmers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Content Placeholder 3" descr="chinese_peasants.bm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7529" y="1600201"/>
            <a:ext cx="678894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Papyrus" pitchFamily="66" charset="0"/>
              </a:rPr>
              <a:t>This army of Terracotta Warriors are probably dressed similarly </a:t>
            </a:r>
            <a:br>
              <a:rPr lang="en-US" sz="4000" dirty="0" smtClean="0">
                <a:latin typeface="Papyrus" pitchFamily="66" charset="0"/>
              </a:rPr>
            </a:br>
            <a:r>
              <a:rPr lang="en-US" sz="4000" dirty="0" smtClean="0">
                <a:latin typeface="Papyrus" pitchFamily="66" charset="0"/>
              </a:rPr>
              <a:t>to the soldiers in the story</a:t>
            </a:r>
            <a:r>
              <a:rPr lang="en-US" sz="3600" dirty="0" smtClean="0">
                <a:latin typeface="Papyrus" pitchFamily="66" charset="0"/>
              </a:rPr>
              <a:t>.</a:t>
            </a:r>
            <a:endParaRPr lang="en-US" sz="3600" dirty="0">
              <a:latin typeface="Papyrus" pitchFamily="66" charset="0"/>
            </a:endParaRPr>
          </a:p>
        </p:txBody>
      </p:sp>
      <p:pic>
        <p:nvPicPr>
          <p:cNvPr id="4" name="Content Placeholder 3" descr="terracotta_soldier_arm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201" y="2133601"/>
            <a:ext cx="603461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apyrus" pitchFamily="66" charset="0"/>
              </a:rPr>
              <a:t>Chinese homes would have altars similar to this one for worshipping, or paying respect to, </a:t>
            </a:r>
            <a:br>
              <a:rPr lang="en-US" sz="2800" dirty="0" smtClean="0">
                <a:latin typeface="Papyrus" pitchFamily="66" charset="0"/>
              </a:rPr>
            </a:br>
            <a:r>
              <a:rPr lang="en-US" sz="2800" dirty="0" smtClean="0">
                <a:latin typeface="Papyrus" pitchFamily="66" charset="0"/>
              </a:rPr>
              <a:t>their dead ancestors.</a:t>
            </a:r>
            <a:endParaRPr lang="en-US" sz="2800" dirty="0">
              <a:latin typeface="Papyrus" pitchFamily="66" charset="0"/>
            </a:endParaRPr>
          </a:p>
        </p:txBody>
      </p:sp>
      <p:pic>
        <p:nvPicPr>
          <p:cNvPr id="4" name="Content Placeholder 3" descr="ancestor_worship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2" y="1981200"/>
            <a:ext cx="6053959" cy="438912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pyrus" pitchFamily="66" charset="0"/>
              </a:rPr>
              <a:t>Silk Weaving Loom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Content Placeholder 3" descr="silk_weaving_loo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1" y="1905000"/>
            <a:ext cx="6875188" cy="4572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pyrus" pitchFamily="66" charset="0"/>
              </a:rPr>
              <a:t>Silk with embroidered dragons </a:t>
            </a:r>
            <a:br>
              <a:rPr lang="en-US" dirty="0" smtClean="0">
                <a:latin typeface="Papyrus" pitchFamily="66" charset="0"/>
              </a:rPr>
            </a:br>
            <a:r>
              <a:rPr lang="en-US" dirty="0" smtClean="0">
                <a:latin typeface="Papyrus" pitchFamily="66" charset="0"/>
              </a:rPr>
              <a:t>for good fortune.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Content Placeholder 3" descr="brocade_silk_drago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905001"/>
            <a:ext cx="6228389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Papyrus" pitchFamily="66" charset="0"/>
              </a:rPr>
              <a:t>Two-humped camels, called Bactrian Camels were used in caravans along the Silk Road.</a:t>
            </a:r>
            <a:endParaRPr lang="en-US" sz="3200" dirty="0">
              <a:latin typeface="Papyrus" pitchFamily="66" charset="0"/>
            </a:endParaRPr>
          </a:p>
        </p:txBody>
      </p:sp>
      <p:pic>
        <p:nvPicPr>
          <p:cNvPr id="4" name="Content Placeholder 3" descr="Bactrian_Camel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4693" y="1600201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Papyrus" pitchFamily="66" charset="0"/>
              </a:rPr>
              <a:t>A typical caravan would have consisted of many people and animals, usually camels.  Among the travelers would be merchants, guides, caravan leaders, camel drivers, and cooks and their assistants.</a:t>
            </a:r>
            <a:endParaRPr lang="en-US" sz="3200" dirty="0">
              <a:latin typeface="Papyrus" pitchFamily="66" charset="0"/>
            </a:endParaRPr>
          </a:p>
        </p:txBody>
      </p:sp>
      <p:pic>
        <p:nvPicPr>
          <p:cNvPr id="8" name="Content Placeholder 7" descr="bactrian_camel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3048000"/>
            <a:ext cx="4394200" cy="3295650"/>
          </a:xfrm>
        </p:spPr>
      </p:pic>
      <p:pic>
        <p:nvPicPr>
          <p:cNvPr id="10" name="Picture 9" descr="camel_caravan_peop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048000"/>
            <a:ext cx="4091223" cy="32064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pyrus" pitchFamily="66" charset="0"/>
              </a:rPr>
              <a:t>Chinese Farming Tools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Content Placeholder 3" descr="Chinese_farming_tool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600200"/>
            <a:ext cx="6223716" cy="466368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pyrus" pitchFamily="66" charset="0"/>
              </a:rPr>
              <a:t>The Great Wall of China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6" name="Content Placeholder 5" descr="Great_Wall_of_China_00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47800"/>
            <a:ext cx="7474744" cy="49831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Papyrus" pitchFamily="66" charset="0"/>
              </a:rPr>
              <a:t>The Garrisons, or watch towers, where soldiers stood watch for invaders.</a:t>
            </a:r>
            <a:endParaRPr lang="en-US" sz="3600" dirty="0">
              <a:latin typeface="Papyrus" pitchFamily="66" charset="0"/>
            </a:endParaRPr>
          </a:p>
        </p:txBody>
      </p:sp>
      <p:pic>
        <p:nvPicPr>
          <p:cNvPr id="6" name="Content Placeholder 5" descr="GW_Garriso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905000"/>
            <a:ext cx="3196461" cy="4525963"/>
          </a:xfrm>
        </p:spPr>
      </p:pic>
      <p:pic>
        <p:nvPicPr>
          <p:cNvPr id="7" name="Picture 6" descr="GW_garriso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2552649"/>
            <a:ext cx="5257800" cy="34671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670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latin typeface="Papyrus" pitchFamily="66" charset="0"/>
            </a:endParaRPr>
          </a:p>
          <a:p>
            <a:pPr algn="ctr"/>
            <a:endParaRPr lang="en-US" sz="3600" dirty="0">
              <a:latin typeface="Papyrus" pitchFamily="66" charset="0"/>
            </a:endParaRPr>
          </a:p>
          <a:p>
            <a:pPr algn="ctr"/>
            <a:r>
              <a:rPr lang="en-US" sz="3600" dirty="0" smtClean="0">
                <a:latin typeface="Papyrus" pitchFamily="66" charset="0"/>
              </a:rPr>
              <a:t>Part 1</a:t>
            </a:r>
          </a:p>
          <a:p>
            <a:pPr algn="ctr"/>
            <a:endParaRPr lang="en-US" sz="3600" dirty="0" smtClean="0">
              <a:latin typeface="Papyrus" pitchFamily="66" charset="0"/>
            </a:endParaRPr>
          </a:p>
          <a:p>
            <a:pPr algn="ctr"/>
            <a:endParaRPr lang="en-US" sz="3600" dirty="0" smtClean="0">
              <a:latin typeface="Papyrus" pitchFamily="66" charset="0"/>
            </a:endParaRPr>
          </a:p>
          <a:p>
            <a:pPr algn="ctr"/>
            <a:r>
              <a:rPr lang="en-US" sz="3600" dirty="0" smtClean="0">
                <a:latin typeface="Papyrus" pitchFamily="66" charset="0"/>
              </a:rPr>
              <a:t>“The Blue Silk Travels from Changan to Merv”</a:t>
            </a:r>
            <a:endParaRPr lang="en-US" sz="36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apyrus" pitchFamily="66" charset="0"/>
              </a:rPr>
              <a:t>The meat of sheep is called “mutton”.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Content Placeholder 3" descr="Sheep_mutto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588" y="1600200"/>
            <a:ext cx="6786824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Papyrus" pitchFamily="66" charset="0"/>
              </a:rPr>
              <a:t>This Buddhist monk is dressed similarly to the monk Han Tzu encountered on his journey.</a:t>
            </a:r>
            <a:endParaRPr lang="en-US" sz="3200" dirty="0">
              <a:latin typeface="Papyrus" pitchFamily="66" charset="0"/>
            </a:endParaRPr>
          </a:p>
        </p:txBody>
      </p:sp>
      <p:pic>
        <p:nvPicPr>
          <p:cNvPr id="6" name="Content Placeholder 5" descr="buddhist_monk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1" y="1600200"/>
            <a:ext cx="3332268" cy="501564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Papyrus" pitchFamily="66" charset="0"/>
              </a:rPr>
              <a:t>Buddha’s Life</a:t>
            </a:r>
            <a:br>
              <a:rPr lang="en-US" sz="4000" dirty="0" smtClean="0">
                <a:latin typeface="Papyrus" pitchFamily="66" charset="0"/>
              </a:rPr>
            </a:br>
            <a:r>
              <a:rPr lang="en-US" sz="3600" dirty="0" smtClean="0">
                <a:latin typeface="Papyrus" pitchFamily="66" charset="0"/>
              </a:rPr>
              <a:t>The Three Forms of Suffering: Poverty, Sickness, and Death</a:t>
            </a:r>
            <a:endParaRPr lang="en-US" sz="3600" dirty="0">
              <a:latin typeface="Papyrus" pitchFamily="66" charset="0"/>
            </a:endParaRPr>
          </a:p>
        </p:txBody>
      </p:sp>
      <p:pic>
        <p:nvPicPr>
          <p:cNvPr id="8" name="Picture 7" descr="buddha_bodh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76400"/>
            <a:ext cx="3459556" cy="5001768"/>
          </a:xfrm>
          <a:prstGeom prst="rect">
            <a:avLst/>
          </a:prstGeom>
        </p:spPr>
      </p:pic>
      <p:pic>
        <p:nvPicPr>
          <p:cNvPr id="14" name="Content Placeholder 13" descr="buddhas_life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000" y="1676400"/>
            <a:ext cx="3709645" cy="500176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Papyrus" pitchFamily="66" charset="0"/>
              </a:rPr>
              <a:t>Buddha and a monk </a:t>
            </a:r>
            <a:br>
              <a:rPr lang="en-US" sz="4000" dirty="0" smtClean="0">
                <a:latin typeface="Papyrus" pitchFamily="66" charset="0"/>
              </a:rPr>
            </a:br>
            <a:r>
              <a:rPr lang="en-US" sz="4000" dirty="0" smtClean="0">
                <a:latin typeface="Papyrus" pitchFamily="66" charset="0"/>
              </a:rPr>
              <a:t>in meditation posture.</a:t>
            </a:r>
            <a:endParaRPr lang="en-US" sz="4000" dirty="0">
              <a:latin typeface="Papyrus" pitchFamily="66" charset="0"/>
            </a:endParaRPr>
          </a:p>
        </p:txBody>
      </p:sp>
      <p:pic>
        <p:nvPicPr>
          <p:cNvPr id="4" name="Content Placeholder 3" descr="meditating_monk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828800"/>
            <a:ext cx="3394472" cy="4525963"/>
          </a:xfrm>
        </p:spPr>
      </p:pic>
      <p:pic>
        <p:nvPicPr>
          <p:cNvPr id="8" name="Picture 7" descr="IMG_1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752600"/>
            <a:ext cx="339471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pyrus" pitchFamily="66" charset="0"/>
              </a:rPr>
              <a:t>Aerial View of Lop Nor area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Content Placeholder 3" descr="lop_no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ndsto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82296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1524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pyrus" pitchFamily="66" charset="0"/>
              </a:rPr>
              <a:t>A Sandstorm in Iraq</a:t>
            </a:r>
            <a:endParaRPr lang="en-US" sz="32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storm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2286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pyrus" pitchFamily="66" charset="0"/>
              </a:rPr>
              <a:t>Doomsday in the city!</a:t>
            </a:r>
            <a:endParaRPr lang="en-US" sz="32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ert_oasis_town.jpg"/>
          <p:cNvPicPr>
            <a:picLocks noChangeAspect="1"/>
          </p:cNvPicPr>
          <p:nvPr/>
        </p:nvPicPr>
        <p:blipFill>
          <a:blip r:embed="rId3">
            <a:lum bright="-10000" contrast="40000"/>
          </a:blip>
          <a:stretch>
            <a:fillRect/>
          </a:stretch>
        </p:blipFill>
        <p:spPr>
          <a:xfrm>
            <a:off x="990600" y="1066800"/>
            <a:ext cx="73152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286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Papyrus" pitchFamily="66" charset="0"/>
              </a:rPr>
              <a:t>Desert Oasis Town </a:t>
            </a:r>
            <a:endParaRPr lang="en-US" sz="44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avan_pamirs.jpg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1295400" y="1676400"/>
            <a:ext cx="6244186" cy="484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pyrus" pitchFamily="66" charset="0"/>
              </a:rPr>
              <a:t>Small caravan entering the Pamir Mountains, </a:t>
            </a:r>
          </a:p>
          <a:p>
            <a:pPr algn="ctr"/>
            <a:r>
              <a:rPr lang="en-US" sz="2800" dirty="0" smtClean="0">
                <a:latin typeface="Papyrus" pitchFamily="66" charset="0"/>
              </a:rPr>
              <a:t>one of the highest and least-accessible </a:t>
            </a:r>
          </a:p>
          <a:p>
            <a:pPr algn="ctr"/>
            <a:r>
              <a:rPr lang="en-US" sz="2800" dirty="0" smtClean="0">
                <a:latin typeface="Papyrus" pitchFamily="66" charset="0"/>
              </a:rPr>
              <a:t>mountain ranges in the world.</a:t>
            </a:r>
            <a:endParaRPr lang="en-US" sz="28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mirs_location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09800"/>
            <a:ext cx="8650365" cy="4206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304800"/>
            <a:ext cx="792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b="1" dirty="0" smtClean="0"/>
              <a:t>Pamir Mountains</a:t>
            </a:r>
            <a:r>
              <a:rPr lang="en-US" sz="2000" dirty="0" smtClean="0"/>
              <a:t> are located in </a:t>
            </a:r>
            <a:r>
              <a:rPr lang="en-US" sz="2000" dirty="0" smtClean="0">
                <a:hlinkClick r:id="rId4" action="ppaction://hlinkfile" tooltip="Central Asia"/>
              </a:rPr>
              <a:t>Central Asia</a:t>
            </a:r>
            <a:r>
              <a:rPr lang="en-US" sz="2000" dirty="0" smtClean="0"/>
              <a:t> and are formed by the junction or </a:t>
            </a:r>
            <a:r>
              <a:rPr lang="en-US" sz="2000" dirty="0" smtClean="0">
                <a:hlinkClick r:id="rId5" action="ppaction://hlinkfile" tooltip="Knot"/>
              </a:rPr>
              <a:t>knot</a:t>
            </a:r>
            <a:r>
              <a:rPr lang="en-US" sz="2000" dirty="0" smtClean="0"/>
              <a:t> of the </a:t>
            </a:r>
            <a:r>
              <a:rPr lang="en-US" sz="2000" dirty="0" smtClean="0">
                <a:hlinkClick r:id="rId6" action="ppaction://hlinkfile" tooltip="Tian Shan"/>
              </a:rPr>
              <a:t>Tian Shan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7" action="ppaction://hlinkfile" tooltip="Karakoram"/>
              </a:rPr>
              <a:t>Karakoram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8" action="ppaction://hlinkfile" tooltip="Kunlun Mountains"/>
              </a:rPr>
              <a:t>Kunlun</a:t>
            </a:r>
            <a:r>
              <a:rPr lang="en-US" sz="2000" dirty="0" smtClean="0"/>
              <a:t>, and </a:t>
            </a:r>
            <a:r>
              <a:rPr lang="en-US" sz="2000" dirty="0" smtClean="0">
                <a:hlinkClick r:id="rId9" action="ppaction://hlinkfile" tooltip="Hindu Kush"/>
              </a:rPr>
              <a:t>Hindu Kush</a:t>
            </a:r>
            <a:r>
              <a:rPr lang="en-US" sz="2000" dirty="0" smtClean="0"/>
              <a:t> ranges.</a:t>
            </a:r>
          </a:p>
          <a:p>
            <a:r>
              <a:rPr lang="en-US" sz="2000" dirty="0" smtClean="0"/>
              <a:t>The Pamir region is centered in the </a:t>
            </a:r>
            <a:r>
              <a:rPr lang="en-US" sz="2000" dirty="0" smtClean="0">
                <a:hlinkClick r:id="rId10" action="ppaction://hlinkfile" tooltip="Tajikistan"/>
              </a:rPr>
              <a:t>Tajikistani</a:t>
            </a:r>
            <a:r>
              <a:rPr lang="en-US" sz="2000" dirty="0" smtClean="0"/>
              <a:t> region of </a:t>
            </a:r>
            <a:r>
              <a:rPr lang="en-US" sz="2000" dirty="0" smtClean="0">
                <a:hlinkClick r:id="rId11" action="ppaction://hlinkfile" tooltip="Gorno-Badakhshan Autonomous Province"/>
              </a:rPr>
              <a:t>Gorno-Badakhshan</a:t>
            </a:r>
            <a:r>
              <a:rPr lang="en-US" sz="2000" dirty="0" smtClean="0"/>
              <a:t>. Parts of the Pamir also lie in the countries of </a:t>
            </a:r>
            <a:r>
              <a:rPr lang="en-US" sz="2000" dirty="0" smtClean="0">
                <a:hlinkClick r:id="rId12" action="ppaction://hlinkfile" tooltip="Kyrgyzstan"/>
              </a:rPr>
              <a:t>Kyrgyzstan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13" action="ppaction://hlinkfile" tooltip="Afghanistan"/>
              </a:rPr>
              <a:t>Afghanistan</a:t>
            </a:r>
            <a:r>
              <a:rPr lang="en-US" sz="2000" dirty="0" smtClean="0"/>
              <a:t>, and </a:t>
            </a:r>
            <a:r>
              <a:rPr lang="en-US" sz="2000" dirty="0" smtClean="0">
                <a:hlinkClick r:id="rId14" action="ppaction://hlinkfile" tooltip="Pakistan"/>
              </a:rPr>
              <a:t>Pakistan</a:t>
            </a:r>
            <a:r>
              <a:rPr lang="en-US" sz="2000" dirty="0" smtClean="0"/>
              <a:t>.</a:t>
            </a:r>
          </a:p>
          <a:p>
            <a:r>
              <a:rPr lang="en-US" dirty="0" smtClean="0"/>
              <a:t>		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8600" y="6477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Source:  Wikipedia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pyrus" pitchFamily="66" charset="0"/>
              </a:rPr>
              <a:t>Chapter 1</a:t>
            </a:r>
            <a:endParaRPr lang="en-US" dirty="0">
              <a:latin typeface="Papyrus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Papyrus" pitchFamily="66" charset="0"/>
              </a:rPr>
              <a:t>These coins would be similar to the coins given to Han Tzu by Yin Li.	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7" name="Content Placeholder 6" descr="Chinese coin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1" y="2637598"/>
            <a:ext cx="4040188" cy="302584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Papyrus" pitchFamily="66" charset="0"/>
              </a:rPr>
              <a:t>The scroll that Yin Li held may have been similar to this one.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8" name="Content Placeholder 7" descr="Chinese scroll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181600" y="2514600"/>
            <a:ext cx="2963467" cy="395128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ghan_br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191000"/>
            <a:ext cx="1715484" cy="2286000"/>
          </a:xfrm>
          <a:prstGeom prst="rect">
            <a:avLst/>
          </a:prstGeom>
        </p:spPr>
      </p:pic>
      <p:pic>
        <p:nvPicPr>
          <p:cNvPr id="3" name="Picture 2" descr="afghan_m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533400"/>
            <a:ext cx="3655503" cy="2743200"/>
          </a:xfrm>
          <a:prstGeom prst="rect">
            <a:avLst/>
          </a:prstGeom>
        </p:spPr>
      </p:pic>
      <p:pic>
        <p:nvPicPr>
          <p:cNvPr id="4" name="Picture 3" descr="pasteural_women_pamir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672" y="3733800"/>
            <a:ext cx="4094328" cy="2743200"/>
          </a:xfrm>
          <a:prstGeom prst="rect">
            <a:avLst/>
          </a:prstGeom>
        </p:spPr>
      </p:pic>
      <p:pic>
        <p:nvPicPr>
          <p:cNvPr id="6" name="Picture 5" descr="childre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91000"/>
            <a:ext cx="2988235" cy="2286000"/>
          </a:xfrm>
          <a:prstGeom prst="rect">
            <a:avLst/>
          </a:prstGeom>
        </p:spPr>
      </p:pic>
      <p:pic>
        <p:nvPicPr>
          <p:cNvPr id="7" name="Picture 6" descr="pasteural_childre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533400"/>
            <a:ext cx="1956816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0" y="533400"/>
            <a:ext cx="243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Papyrus" pitchFamily="66" charset="0"/>
              </a:rPr>
              <a:t>People of the Pamir Region</a:t>
            </a:r>
            <a:endParaRPr lang="en-US" sz="44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mir_p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225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pamir_panoram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39184"/>
            <a:ext cx="9144000" cy="2718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8600" y="457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pyrus" pitchFamily="66" charset="0"/>
              </a:rPr>
              <a:t>Panoramic view of a Mountain Pass in the Pamirs</a:t>
            </a:r>
            <a:endParaRPr lang="en-US" sz="2800" dirty="0">
              <a:latin typeface="Papyru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pyrus" pitchFamily="66" charset="0"/>
              </a:rPr>
              <a:t>Panoramic view of the Pamirs from a plains region</a:t>
            </a:r>
            <a:endParaRPr lang="en-US" sz="28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rthian_empire_mer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850586" cy="548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Merv, Han Tzu’s final destination, was located in the Parthian Empire west of the Pamir Mountains, in the region of modern-day Turkmenistan near Iran. </a:t>
            </a:r>
          </a:p>
          <a:p>
            <a:pPr algn="ctr"/>
            <a:r>
              <a:rPr lang="en-US" dirty="0" smtClean="0"/>
              <a:t>“There are the ruins of a Buddhist temple, a mosque, and what may have been </a:t>
            </a:r>
          </a:p>
          <a:p>
            <a:pPr algn="ctr"/>
            <a:r>
              <a:rPr lang="en-US" dirty="0" smtClean="0"/>
              <a:t>an early Christian church within walking distance of one another…”     </a:t>
            </a:r>
          </a:p>
          <a:p>
            <a:r>
              <a:rPr lang="en-US" dirty="0" smtClean="0"/>
              <a:t>						Source:  Suite101.com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thian_coi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82" y="990600"/>
            <a:ext cx="7360636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28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Papyrus" pitchFamily="66" charset="0"/>
              </a:rPr>
              <a:t>Parthian Coins</a:t>
            </a:r>
            <a:endParaRPr lang="en-US" sz="40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anian_crow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600"/>
            <a:ext cx="2404990" cy="3200400"/>
          </a:xfrm>
          <a:prstGeom prst="rect">
            <a:avLst/>
          </a:prstGeom>
        </p:spPr>
      </p:pic>
      <p:pic>
        <p:nvPicPr>
          <p:cNvPr id="5" name="Picture 4" descr="merv_nomadic_yu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4267200" cy="3200400"/>
          </a:xfrm>
          <a:prstGeom prst="rect">
            <a:avLst/>
          </a:prstGeom>
        </p:spPr>
      </p:pic>
      <p:pic>
        <p:nvPicPr>
          <p:cNvPr id="6" name="Picture 5" descr="parthian_gir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838200"/>
            <a:ext cx="518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Papyrus" pitchFamily="66" charset="0"/>
              </a:rPr>
              <a:t>The people </a:t>
            </a:r>
          </a:p>
          <a:p>
            <a:pPr algn="ctr"/>
            <a:r>
              <a:rPr lang="en-US" sz="4400" dirty="0" smtClean="0">
                <a:latin typeface="Papyrus" pitchFamily="66" charset="0"/>
              </a:rPr>
              <a:t>of the region.</a:t>
            </a:r>
            <a:endParaRPr lang="en-US" sz="44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avanser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8595360" cy="5711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Papyrus" pitchFamily="66" charset="0"/>
              </a:rPr>
              <a:t>Caravanserai were a bit like hotels where weary travelers could stay for the night to rest and seek medical attention if necessary.</a:t>
            </a:r>
            <a:endParaRPr lang="en-US" sz="24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0"/>
            <a:ext cx="4040188" cy="171767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apyrus" pitchFamily="66" charset="0"/>
              </a:rPr>
              <a:t>Han Tsu may have looked something like this man.</a:t>
            </a:r>
            <a:endParaRPr lang="en-US" sz="2800" dirty="0">
              <a:latin typeface="Papyrus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76200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Papyrus" pitchFamily="66" charset="0"/>
              </a:rPr>
              <a:t>This may be what </a:t>
            </a:r>
          </a:p>
          <a:p>
            <a:pPr algn="ctr"/>
            <a:r>
              <a:rPr lang="en-US" sz="2800" dirty="0" smtClean="0">
                <a:latin typeface="Papyrus" pitchFamily="66" charset="0"/>
              </a:rPr>
              <a:t>Yin Li looked like.</a:t>
            </a:r>
            <a:endParaRPr lang="en-US" sz="2800" dirty="0">
              <a:latin typeface="Papyrus" pitchFamily="66" charset="0"/>
            </a:endParaRPr>
          </a:p>
        </p:txBody>
      </p:sp>
      <p:pic>
        <p:nvPicPr>
          <p:cNvPr id="7" name="Content Placeholder 6" descr="yin_li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24400" y="1981201"/>
            <a:ext cx="4047808" cy="3332321"/>
          </a:xfrm>
        </p:spPr>
      </p:pic>
      <p:pic>
        <p:nvPicPr>
          <p:cNvPr id="8" name="Content Placeholder 7" descr="young_chinese_male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3400" y="1981200"/>
            <a:ext cx="3184878" cy="332841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628900"/>
            <a:ext cx="4927600" cy="3695700"/>
          </a:xfrm>
          <a:prstGeom prst="rect">
            <a:avLst/>
          </a:prstGeom>
        </p:spPr>
      </p:pic>
      <p:pic>
        <p:nvPicPr>
          <p:cNvPr id="8" name="Picture 7" descr="Ostri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990600"/>
            <a:ext cx="2388316" cy="5336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28601"/>
            <a:ext cx="4876800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Papyrus" pitchFamily="66" charset="0"/>
              </a:rPr>
              <a:t>When Han Tzu describes the birds he has seen in the marketplace in Merv, he is referring to peacocks and probably ostriches.</a:t>
            </a:r>
            <a:endParaRPr lang="en-US" sz="2800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nze Mirr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00200"/>
            <a:ext cx="2590800" cy="2266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Bronze Mirror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Picture 3" descr="lacquerware_tr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1600200"/>
            <a:ext cx="3023616" cy="2267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1219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Lacquerware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6" name="Picture 5" descr="jade_bracel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1" y="1600200"/>
            <a:ext cx="2780337" cy="2267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121920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Jade Bracelet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8" name="Picture 7" descr="old_jade_carving,_Shanghai_Museu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4419600"/>
            <a:ext cx="3023616" cy="2267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396240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Jade Carving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11" name="Picture 10" descr="DSCN045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178552" y="4041648"/>
            <a:ext cx="2267712" cy="30236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000" y="3962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Bolts of Silk</a:t>
            </a:r>
            <a:endParaRPr lang="en-US" dirty="0">
              <a:latin typeface="Papyru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304801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Papyrus" pitchFamily="66" charset="0"/>
              </a:rPr>
              <a:t>The items that would travel with Han Tzu </a:t>
            </a:r>
          </a:p>
          <a:p>
            <a:pPr algn="ctr"/>
            <a:r>
              <a:rPr lang="en-US" sz="2800" b="1" dirty="0" smtClean="0">
                <a:latin typeface="Papyrus" pitchFamily="66" charset="0"/>
              </a:rPr>
              <a:t>from Changan to Merv</a:t>
            </a:r>
            <a:endParaRPr lang="en-US" sz="2800" b="1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6400"/>
            <a:ext cx="2743200" cy="175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Gold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5" name="Picture 4" descr="raw_ja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676400"/>
            <a:ext cx="3023616" cy="2267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800" y="1295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Raw Jade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7" name="Picture 6" descr="amber_ston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419601"/>
            <a:ext cx="1828800" cy="2280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Amber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9" name="Picture 8" descr="persian_ru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1" y="4419600"/>
            <a:ext cx="3399140" cy="2267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52800" y="4038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Rugs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11" name="Picture 10" descr="turquoi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1676400"/>
            <a:ext cx="2267712" cy="22677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0" y="12192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Gems such as turquoise</a:t>
            </a:r>
            <a:endParaRPr lang="en-US" dirty="0">
              <a:latin typeface="Papyru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Han Tzu was commissioned to bring back valuable items from Merv.  These items would have come from places as far away as Rome through various traders along the Silk Road.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14" name="Picture 13" descr="hors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4419600"/>
            <a:ext cx="3023616" cy="22677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3200" y="4038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pyrus" pitchFamily="66" charset="0"/>
              </a:rPr>
              <a:t>Horses</a:t>
            </a:r>
            <a:endParaRPr lang="en-US" dirty="0"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43840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Insert Map Here</a:t>
            </a:r>
            <a:endParaRPr lang="en-US" sz="4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apyrus" pitchFamily="66" charset="0"/>
              </a:rPr>
              <a:t>A copper pot similar to what Wei Chien would have cooked in.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6" name="Content Placeholder 5" descr="Copper_pot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4601" y="2057401"/>
            <a:ext cx="4025900" cy="42164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570</Words>
  <Application>Microsoft Office PowerPoint</Application>
  <PresentationFormat>On-screen Show (4:3)</PresentationFormat>
  <Paragraphs>108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Chapter 1</vt:lpstr>
      <vt:lpstr>Slide 4</vt:lpstr>
      <vt:lpstr>Slide 5</vt:lpstr>
      <vt:lpstr>Slide 6</vt:lpstr>
      <vt:lpstr>Slide 7</vt:lpstr>
      <vt:lpstr>Slide 8</vt:lpstr>
      <vt:lpstr>A copper pot similar to what Wei Chien would have cooked in.</vt:lpstr>
      <vt:lpstr>Peasant farmers</vt:lpstr>
      <vt:lpstr>This army of Terracotta Warriors are probably dressed similarly  to the soldiers in the story.</vt:lpstr>
      <vt:lpstr>Chinese homes would have altars similar to this one for worshipping, or paying respect to,  their dead ancestors.</vt:lpstr>
      <vt:lpstr>Silk Weaving Loom</vt:lpstr>
      <vt:lpstr>Silk with embroidered dragons  for good fortune.</vt:lpstr>
      <vt:lpstr>Two-humped camels, called Bactrian Camels were used in caravans along the Silk Road.</vt:lpstr>
      <vt:lpstr>A typical caravan would have consisted of many people and animals, usually camels.  Among the travelers would be merchants, guides, caravan leaders, camel drivers, and cooks and their assistants.</vt:lpstr>
      <vt:lpstr>Chinese Farming Tools</vt:lpstr>
      <vt:lpstr>The Great Wall of China</vt:lpstr>
      <vt:lpstr>The Garrisons, or watch towers, where soldiers stood watch for invaders.</vt:lpstr>
      <vt:lpstr>The meat of sheep is called “mutton”.</vt:lpstr>
      <vt:lpstr>This Buddhist monk is dressed similarly to the monk Han Tzu encountered on his journey.</vt:lpstr>
      <vt:lpstr>Buddha’s Life The Three Forms of Suffering: Poverty, Sickness, and Death</vt:lpstr>
      <vt:lpstr>Buddha and a monk  in meditation posture.</vt:lpstr>
      <vt:lpstr>Aerial View of Lop Nor area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Tamy</dc:creator>
  <cp:lastModifiedBy>Holy Cross</cp:lastModifiedBy>
  <cp:revision>31</cp:revision>
  <dcterms:created xsi:type="dcterms:W3CDTF">2008-07-24T00:17:46Z</dcterms:created>
  <dcterms:modified xsi:type="dcterms:W3CDTF">2008-07-30T01:19:52Z</dcterms:modified>
</cp:coreProperties>
</file>