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6" r:id="rId11"/>
    <p:sldId id="272" r:id="rId12"/>
    <p:sldId id="273" r:id="rId13"/>
    <p:sldId id="271" r:id="rId14"/>
    <p:sldId id="270" r:id="rId15"/>
    <p:sldId id="274" r:id="rId16"/>
    <p:sldId id="275" r:id="rId17"/>
    <p:sldId id="276" r:id="rId18"/>
    <p:sldId id="277" r:id="rId19"/>
    <p:sldId id="278" r:id="rId20"/>
    <p:sldId id="279" r:id="rId21"/>
    <p:sldId id="280" r:id="rId22"/>
    <p:sldId id="284" r:id="rId23"/>
    <p:sldId id="283" r:id="rId24"/>
    <p:sldId id="285" r:id="rId25"/>
    <p:sldId id="281" r:id="rId26"/>
    <p:sldId id="286" r:id="rId27"/>
    <p:sldId id="296" r:id="rId28"/>
    <p:sldId id="297" r:id="rId29"/>
    <p:sldId id="298" r:id="rId30"/>
    <p:sldId id="287" r:id="rId31"/>
    <p:sldId id="282" r:id="rId32"/>
    <p:sldId id="288" r:id="rId33"/>
    <p:sldId id="289" r:id="rId34"/>
    <p:sldId id="299" r:id="rId35"/>
    <p:sldId id="291" r:id="rId36"/>
    <p:sldId id="269" r:id="rId37"/>
    <p:sldId id="294" r:id="rId38"/>
    <p:sldId id="295" r:id="rId39"/>
    <p:sldId id="29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75" d="100"/>
          <a:sy n="75" d="100"/>
        </p:scale>
        <p:origin x="-1080" y="-18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372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68C3AA-91E2-3C47-89FA-CDADD5094456}" type="datetimeFigureOut">
              <a:rPr lang="en-US" smtClean="0"/>
              <a:t>7/21/11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63EF74-720F-B542-A9BF-2C0FDB8E009A}" type="slidenum">
              <a:rPr lang="en-US" smtClean="0"/>
              <a:t>‹#›</a:t>
            </a:fld>
            <a:endParaRPr lang="en-US" dirty="0"/>
          </a:p>
        </p:txBody>
      </p:sp>
    </p:spTree>
    <p:extLst>
      <p:ext uri="{BB962C8B-B14F-4D97-AF65-F5344CB8AC3E}">
        <p14:creationId xmlns:p14="http://schemas.microsoft.com/office/powerpoint/2010/main" val="31105591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Hevajra" TargetMode="External"/><Relationship Id="rId4" Type="http://schemas.openxmlformats.org/officeDocument/2006/relationships/hyperlink" Target="http://en.wikipedia.org/wiki/Yogi" TargetMode="External"/><Relationship Id="rId5" Type="http://schemas.openxmlformats.org/officeDocument/2006/relationships/hyperlink" Target="http://en.wikipedia.org/wiki/Yogini"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Sumatra" TargetMode="External"/><Relationship Id="rId4" Type="http://schemas.openxmlformats.org/officeDocument/2006/relationships/hyperlink" Target="http://en.wikipedia.org/w/index.php?title=Suvarnadvipi_Dharmakirti&amp;action=edit&amp;redlink=1" TargetMode="External"/><Relationship Id="rId5" Type="http://schemas.openxmlformats.org/officeDocument/2006/relationships/hyperlink" Target="http://en.wikipedia.org/wiki/Dharmarakshita_(Sumatran)" TargetMode="External"/><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Lhasa" TargetMode="External"/><Relationship Id="rId4" Type="http://schemas.openxmlformats.org/officeDocument/2006/relationships/hyperlink" Target="http://en.wikipedia.org/wiki/Atisha%23cite_note-4" TargetMode="External"/><Relationship Id="rId5" Type="http://schemas.openxmlformats.org/officeDocument/2006/relationships/hyperlink" Target="http://en.wikipedia.org/wiki/Dhaka" TargetMode="External"/><Relationship Id="rId6" Type="http://schemas.openxmlformats.org/officeDocument/2006/relationships/hyperlink" Target="http://en.wikipedia.org/wiki/Bangladesh" TargetMode="External"/><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Xuanzang" TargetMode="External"/><Relationship Id="rId4" Type="http://schemas.openxmlformats.org/officeDocument/2006/relationships/hyperlink" Target="http://en.wikipedia.org/wiki/N%C4%81ga" TargetMode="External"/><Relationship Id="rId5" Type="http://schemas.openxmlformats.org/officeDocument/2006/relationships/hyperlink" Target="http://en.wikipedia.org/wiki/Shakyamuni_Buddha"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Xuanzang" TargetMode="External"/><Relationship Id="rId4" Type="http://schemas.openxmlformats.org/officeDocument/2006/relationships/hyperlink" Target="http://en.wikipedia.org/wiki/N%C4%81ga" TargetMode="External"/><Relationship Id="rId5" Type="http://schemas.openxmlformats.org/officeDocument/2006/relationships/hyperlink" Target="http://en.wikipedia.org/wiki/Shakyamuni_Buddha"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en.wikipedia.org/wiki/Human_natur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14</a:t>
            </a:r>
            <a:r>
              <a:rPr lang="en-US" baseline="30000" dirty="0" smtClean="0"/>
              <a:t>th</a:t>
            </a:r>
            <a:r>
              <a:rPr lang="en-US" dirty="0" smtClean="0"/>
              <a:t> Dalai Lama is from the Geluk school</a:t>
            </a:r>
            <a:endParaRPr lang="en-US" dirty="0"/>
          </a:p>
        </p:txBody>
      </p:sp>
      <p:sp>
        <p:nvSpPr>
          <p:cNvPr id="4" name="Slide Number Placeholder 3"/>
          <p:cNvSpPr>
            <a:spLocks noGrp="1"/>
          </p:cNvSpPr>
          <p:nvPr>
            <p:ph type="sldNum" sz="quarter" idx="10"/>
          </p:nvPr>
        </p:nvSpPr>
        <p:spPr/>
        <p:txBody>
          <a:bodyPr/>
          <a:lstStyle/>
          <a:p>
            <a:fld id="{8B63EF74-720F-B542-A9BF-2C0FDB8E009A}" type="slidenum">
              <a:rPr lang="en-US" smtClean="0"/>
              <a:t>3</a:t>
            </a:fld>
            <a:endParaRPr lang="en-US" dirty="0"/>
          </a:p>
        </p:txBody>
      </p:sp>
    </p:spTree>
    <p:extLst>
      <p:ext uri="{BB962C8B-B14F-4D97-AF65-F5344CB8AC3E}">
        <p14:creationId xmlns:p14="http://schemas.microsoft.com/office/powerpoint/2010/main" val="1809064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he cast a lightening bolt in Atisha's direction as he first approached. He then granted the prince thirteen days of instruction, teaching him the </a:t>
            </a:r>
            <a:r>
              <a:rPr lang="en-US" dirty="0" smtClean="0">
                <a:hlinkClick r:id="rId3" tooltip="Hevajra"/>
              </a:rPr>
              <a:t>Hevajra</a:t>
            </a:r>
            <a:r>
              <a:rPr lang="en-US" dirty="0" smtClean="0"/>
              <a:t> lineage and bestowing him with the code name Indestructible Wisdom. Finally, the Black Mountain Yogi insisted that before Atisha continue in his studies that he gain permission from his parents to be formally acquitted of royal responsibility, summoning eight naked </a:t>
            </a:r>
            <a:r>
              <a:rPr lang="en-US" dirty="0" smtClean="0">
                <a:hlinkClick r:id="rId4" tooltip="Yogi"/>
              </a:rPr>
              <a:t>yogis</a:t>
            </a:r>
            <a:r>
              <a:rPr lang="en-US" dirty="0" smtClean="0"/>
              <a:t> and </a:t>
            </a:r>
            <a:r>
              <a:rPr lang="en-US" dirty="0" smtClean="0">
                <a:hlinkClick r:id="rId5" tooltip="Yogini"/>
              </a:rPr>
              <a:t>yoginis</a:t>
            </a:r>
            <a:r>
              <a:rPr lang="en-US" dirty="0" smtClean="0"/>
              <a:t> to escort the prince back to Vikramapura.</a:t>
            </a:r>
            <a:endParaRPr lang="en-US" dirty="0"/>
          </a:p>
        </p:txBody>
      </p:sp>
      <p:sp>
        <p:nvSpPr>
          <p:cNvPr id="4" name="Slide Number Placeholder 3"/>
          <p:cNvSpPr>
            <a:spLocks noGrp="1"/>
          </p:cNvSpPr>
          <p:nvPr>
            <p:ph type="sldNum" sz="quarter" idx="10"/>
          </p:nvPr>
        </p:nvSpPr>
        <p:spPr/>
        <p:txBody>
          <a:bodyPr/>
          <a:lstStyle/>
          <a:p>
            <a:fld id="{8B63EF74-720F-B542-A9BF-2C0FDB8E009A}" type="slidenum">
              <a:rPr lang="en-US" smtClean="0"/>
              <a:t>17</a:t>
            </a:fld>
            <a:endParaRPr lang="en-US" dirty="0"/>
          </a:p>
        </p:txBody>
      </p:sp>
    </p:spTree>
    <p:extLst>
      <p:ext uri="{BB962C8B-B14F-4D97-AF65-F5344CB8AC3E}">
        <p14:creationId xmlns:p14="http://schemas.microsoft.com/office/powerpoint/2010/main" val="3137621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Returning to the royal palace, Atisha's parents and subjects believed he had gone mad during his jungle refuge. He explained to his parents, however, that his pursuit of Dharma was for the greater benefit of all sentient beings and that "if [he] had become a king [he] would be with [them] only for this life. In future lives [they] would never meet, and this life, for all its luxury and wealth would have been for nothing" . Essentially, Atisha's motivation in renouncing the wealth and luxury in his life was to repay his parents and fellow beings. In understanding his reasons and remembering the religious signs that accompanied the prince's birth, Atisha's mother willingly gave her consent and approved her son's decision to pursue the Dharma. Atisha's father, on the other hand, was much harder to convince and, like the Shakyamuni Buddha's own father, only conceded after multiple requests.</a:t>
            </a:r>
          </a:p>
          <a:p>
            <a:r>
              <a:rPr lang="en-US" dirty="0" smtClean="0"/>
              <a:t>Driven forth by his parent's approval, Atisha went back to Avadhutipa to continue his studies</a:t>
            </a:r>
          </a:p>
          <a:p>
            <a:endParaRPr lang="en-US" dirty="0"/>
          </a:p>
        </p:txBody>
      </p:sp>
      <p:sp>
        <p:nvSpPr>
          <p:cNvPr id="4" name="Slide Number Placeholder 3"/>
          <p:cNvSpPr>
            <a:spLocks noGrp="1"/>
          </p:cNvSpPr>
          <p:nvPr>
            <p:ph type="sldNum" sz="quarter" idx="10"/>
          </p:nvPr>
        </p:nvSpPr>
        <p:spPr/>
        <p:txBody>
          <a:bodyPr/>
          <a:lstStyle/>
          <a:p>
            <a:fld id="{8B63EF74-720F-B542-A9BF-2C0FDB8E009A}" type="slidenum">
              <a:rPr lang="en-US" smtClean="0"/>
              <a:t>18</a:t>
            </a:fld>
            <a:endParaRPr lang="en-US" dirty="0"/>
          </a:p>
        </p:txBody>
      </p:sp>
    </p:spTree>
    <p:extLst>
      <p:ext uri="{BB962C8B-B14F-4D97-AF65-F5344CB8AC3E}">
        <p14:creationId xmlns:p14="http://schemas.microsoft.com/office/powerpoint/2010/main" val="4236853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the age of thirty-one, the monk arranged for a perilous journey, traveling for thirteen months to </a:t>
            </a:r>
            <a:r>
              <a:rPr lang="en-US" dirty="0" smtClean="0">
                <a:hlinkClick r:id="rId3" tooltip="Sumatra"/>
              </a:rPr>
              <a:t>Sumatra</a:t>
            </a:r>
            <a:r>
              <a:rPr lang="en-US" dirty="0" smtClean="0"/>
              <a:t> in order to study under the reputable </a:t>
            </a:r>
            <a:r>
              <a:rPr lang="en-US" dirty="0" smtClean="0">
                <a:hlinkClick r:id="rId4" tooltip="Suvarnadvipi Dharmakirti (page does not exist)"/>
              </a:rPr>
              <a:t>Suvarnadvipi Dharmakirti</a:t>
            </a:r>
            <a:r>
              <a:rPr lang="en-US" dirty="0" smtClean="0"/>
              <a:t>, sometimes called </a:t>
            </a:r>
            <a:r>
              <a:rPr lang="en-US" dirty="0" smtClean="0">
                <a:hlinkClick r:id="rId5" tooltip="Dharmarakshita (Sumatran)"/>
              </a:rPr>
              <a:t>Dharmarakshita</a:t>
            </a:r>
            <a:r>
              <a:rPr lang="en-US" dirty="0" smtClean="0"/>
              <a:t> and known in Tibetan as </a:t>
            </a:r>
            <a:r>
              <a:rPr lang="en-US" i="1" dirty="0" smtClean="0"/>
              <a:t>Serlingpa</a:t>
            </a:r>
            <a:r>
              <a:rPr lang="en-US" dirty="0" smtClean="0"/>
              <a:t> (Wylie:</a:t>
            </a:r>
            <a:r>
              <a:rPr lang="en-US" i="1" dirty="0" smtClean="0"/>
              <a:t>Gser-gling-pa</a:t>
            </a:r>
            <a:r>
              <a:rPr lang="en-US" dirty="0" smtClean="0"/>
              <a:t>), a supposed master of bodhichitta. Under the guidance of Dharmarakshita, Atisha remained on the island of Sumatra for twelve years studying bodhichitta and exclusive mind training techniques of oral origination. Finally, after over a decade of intensive training, Dharmarakshita advised Atisha to "go to the north. In the north is the Land of Snows." </a:t>
            </a:r>
          </a:p>
          <a:p>
            <a:endParaRPr lang="en-US" dirty="0"/>
          </a:p>
        </p:txBody>
      </p:sp>
      <p:sp>
        <p:nvSpPr>
          <p:cNvPr id="4" name="Slide Number Placeholder 3"/>
          <p:cNvSpPr>
            <a:spLocks noGrp="1"/>
          </p:cNvSpPr>
          <p:nvPr>
            <p:ph type="sldNum" sz="quarter" idx="10"/>
          </p:nvPr>
        </p:nvSpPr>
        <p:spPr/>
        <p:txBody>
          <a:bodyPr/>
          <a:lstStyle/>
          <a:p>
            <a:fld id="{8B63EF74-720F-B542-A9BF-2C0FDB8E009A}" type="slidenum">
              <a:rPr lang="en-US" smtClean="0"/>
              <a:t>21</a:t>
            </a:fld>
            <a:endParaRPr lang="en-US" dirty="0"/>
          </a:p>
        </p:txBody>
      </p:sp>
    </p:spTree>
    <p:extLst>
      <p:ext uri="{BB962C8B-B14F-4D97-AF65-F5344CB8AC3E}">
        <p14:creationId xmlns:p14="http://schemas.microsoft.com/office/powerpoint/2010/main" val="647783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 received a vision in which his tutelary guide Tara informed him that his trip to Tibet would be very successful: not only would he greatly honour and assist the Tibetans, but he would also find a dedicated disciple and further contribute to the spread of Dharma. In exchange for these benefits, however, he would only live to seventy-two years.</a:t>
            </a:r>
          </a:p>
          <a:p>
            <a:endParaRPr lang="en-US" dirty="0"/>
          </a:p>
        </p:txBody>
      </p:sp>
      <p:sp>
        <p:nvSpPr>
          <p:cNvPr id="4" name="Slide Number Placeholder 3"/>
          <p:cNvSpPr>
            <a:spLocks noGrp="1"/>
          </p:cNvSpPr>
          <p:nvPr>
            <p:ph type="sldNum" sz="quarter" idx="10"/>
          </p:nvPr>
        </p:nvSpPr>
        <p:spPr/>
        <p:txBody>
          <a:bodyPr/>
          <a:lstStyle/>
          <a:p>
            <a:fld id="{8B63EF74-720F-B542-A9BF-2C0FDB8E009A}" type="slidenum">
              <a:rPr lang="en-US" smtClean="0"/>
              <a:t>22</a:t>
            </a:fld>
            <a:endParaRPr lang="en-US" dirty="0"/>
          </a:p>
        </p:txBody>
      </p:sp>
    </p:spTree>
    <p:extLst>
      <p:ext uri="{BB962C8B-B14F-4D97-AF65-F5344CB8AC3E}">
        <p14:creationId xmlns:p14="http://schemas.microsoft.com/office/powerpoint/2010/main" val="2119218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staying for thirteen years in Tibet, Atisha died in 1052 CE in a village called Lethan, near </a:t>
            </a:r>
            <a:r>
              <a:rPr lang="en-US" dirty="0" smtClean="0">
                <a:hlinkClick r:id="rId3" tooltip="Lhasa"/>
              </a:rPr>
              <a:t>Lhasa</a:t>
            </a:r>
            <a:r>
              <a:rPr lang="en-US" dirty="0" smtClean="0"/>
              <a:t>.</a:t>
            </a:r>
            <a:r>
              <a:rPr lang="en-US" baseline="30000" dirty="0" smtClean="0">
                <a:hlinkClick r:id="rId4"/>
              </a:rPr>
              <a:t>[5]</a:t>
            </a:r>
            <a:r>
              <a:rPr lang="en-US" dirty="0" smtClean="0"/>
              <a:t> The site of his last rites at Lethan has turned into a shrine. His ashes were brought to </a:t>
            </a:r>
            <a:r>
              <a:rPr lang="en-US" dirty="0" smtClean="0">
                <a:hlinkClick r:id="rId5" tooltip="Dhaka"/>
              </a:rPr>
              <a:t>Dhaka</a:t>
            </a:r>
            <a:r>
              <a:rPr lang="en-US" dirty="0" smtClean="0"/>
              <a:t> (modern-day </a:t>
            </a:r>
            <a:r>
              <a:rPr lang="en-US" dirty="0" smtClean="0">
                <a:hlinkClick r:id="rId6" tooltip="Bangladesh"/>
              </a:rPr>
              <a:t>Bangladesh</a:t>
            </a:r>
            <a:r>
              <a:rPr lang="en-US" dirty="0" smtClean="0"/>
              <a:t>) on 28 June 1978 and placed in Dharmarajika </a:t>
            </a:r>
            <a:r>
              <a:rPr lang="en-US" dirty="0" smtClean="0"/>
              <a:t>Buddha </a:t>
            </a:r>
            <a:r>
              <a:rPr lang="en-US" dirty="0" smtClean="0"/>
              <a:t>Vihara.</a:t>
            </a:r>
            <a:endParaRPr lang="en-US" dirty="0"/>
          </a:p>
        </p:txBody>
      </p:sp>
      <p:sp>
        <p:nvSpPr>
          <p:cNvPr id="4" name="Slide Number Placeholder 3"/>
          <p:cNvSpPr>
            <a:spLocks noGrp="1"/>
          </p:cNvSpPr>
          <p:nvPr>
            <p:ph type="sldNum" sz="quarter" idx="10"/>
          </p:nvPr>
        </p:nvSpPr>
        <p:spPr/>
        <p:txBody>
          <a:bodyPr/>
          <a:lstStyle/>
          <a:p>
            <a:fld id="{8B63EF74-720F-B542-A9BF-2C0FDB8E009A}" type="slidenum">
              <a:rPr lang="en-US" smtClean="0"/>
              <a:t>32</a:t>
            </a:fld>
            <a:endParaRPr lang="en-US" dirty="0"/>
          </a:p>
        </p:txBody>
      </p:sp>
    </p:spTree>
    <p:extLst>
      <p:ext uri="{BB962C8B-B14F-4D97-AF65-F5344CB8AC3E}">
        <p14:creationId xmlns:p14="http://schemas.microsoft.com/office/powerpoint/2010/main" val="2171544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 father was the king of Bengal known as Kalyana Shri, and his mother was Shri Prabhavati. One of three royal brothers, Atisha went by the name of Chandragarbha during the first part of his life. In fact, it was not until he traveled to Tibet and encountered the king Jangchub Ö (Byang Chub Od) that he was given the name of Atisha, a Tibetan reference to peace.</a:t>
            </a:r>
            <a:endParaRPr lang="en-US" dirty="0"/>
          </a:p>
        </p:txBody>
      </p:sp>
      <p:sp>
        <p:nvSpPr>
          <p:cNvPr id="4" name="Slide Number Placeholder 3"/>
          <p:cNvSpPr>
            <a:spLocks noGrp="1"/>
          </p:cNvSpPr>
          <p:nvPr>
            <p:ph type="sldNum" sz="quarter" idx="10"/>
          </p:nvPr>
        </p:nvSpPr>
        <p:spPr/>
        <p:txBody>
          <a:bodyPr/>
          <a:lstStyle/>
          <a:p>
            <a:fld id="{8B63EF74-720F-B542-A9BF-2C0FDB8E009A}" type="slidenum">
              <a:rPr lang="en-US" smtClean="0"/>
              <a:t>5</a:t>
            </a:fld>
            <a:endParaRPr lang="en-US" dirty="0"/>
          </a:p>
        </p:txBody>
      </p:sp>
    </p:spTree>
    <p:extLst>
      <p:ext uri="{BB962C8B-B14F-4D97-AF65-F5344CB8AC3E}">
        <p14:creationId xmlns:p14="http://schemas.microsoft.com/office/powerpoint/2010/main" val="3897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didn’t receive the name </a:t>
            </a:r>
            <a:r>
              <a:rPr lang="en-US" dirty="0" smtClean="0"/>
              <a:t>Arish </a:t>
            </a:r>
            <a:r>
              <a:rPr lang="en-US" dirty="0" smtClean="0"/>
              <a:t>until his ordination</a:t>
            </a:r>
            <a:endParaRPr lang="en-US" dirty="0"/>
          </a:p>
        </p:txBody>
      </p:sp>
      <p:sp>
        <p:nvSpPr>
          <p:cNvPr id="4" name="Slide Number Placeholder 3"/>
          <p:cNvSpPr>
            <a:spLocks noGrp="1"/>
          </p:cNvSpPr>
          <p:nvPr>
            <p:ph type="sldNum" sz="quarter" idx="10"/>
          </p:nvPr>
        </p:nvSpPr>
        <p:spPr/>
        <p:txBody>
          <a:bodyPr/>
          <a:lstStyle/>
          <a:p>
            <a:fld id="{8B63EF74-720F-B542-A9BF-2C0FDB8E009A}" type="slidenum">
              <a:rPr lang="en-US" smtClean="0"/>
              <a:t>8</a:t>
            </a:fld>
            <a:endParaRPr lang="en-US" dirty="0"/>
          </a:p>
        </p:txBody>
      </p:sp>
    </p:spTree>
    <p:extLst>
      <p:ext uri="{BB962C8B-B14F-4D97-AF65-F5344CB8AC3E}">
        <p14:creationId xmlns:p14="http://schemas.microsoft.com/office/powerpoint/2010/main" val="46194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Atisha learned from his parents of the crowd's status as his own subjects, he prayed that they may "be possessed of merit like that of [his] parents, rule kingdoms that reach the summit of prosperity, be reborn as sons of kings [and] be sustained by holy and virtuous deeds."</a:t>
            </a:r>
            <a:endParaRPr lang="en-US" dirty="0"/>
          </a:p>
        </p:txBody>
      </p:sp>
      <p:sp>
        <p:nvSpPr>
          <p:cNvPr id="4" name="Slide Number Placeholder 3"/>
          <p:cNvSpPr>
            <a:spLocks noGrp="1"/>
          </p:cNvSpPr>
          <p:nvPr>
            <p:ph type="sldNum" sz="quarter" idx="10"/>
          </p:nvPr>
        </p:nvSpPr>
        <p:spPr/>
        <p:txBody>
          <a:bodyPr/>
          <a:lstStyle/>
          <a:p>
            <a:fld id="{8B63EF74-720F-B542-A9BF-2C0FDB8E009A}" type="slidenum">
              <a:rPr lang="en-US" smtClean="0"/>
              <a:t>9</a:t>
            </a:fld>
            <a:endParaRPr lang="en-US" dirty="0"/>
          </a:p>
        </p:txBody>
      </p:sp>
    </p:spTree>
    <p:extLst>
      <p:ext uri="{BB962C8B-B14F-4D97-AF65-F5344CB8AC3E}">
        <p14:creationId xmlns:p14="http://schemas.microsoft.com/office/powerpoint/2010/main" val="169969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He did one other thing, Jatari encouraged him to go to Narlanda</a:t>
            </a:r>
          </a:p>
          <a:p>
            <a:endParaRPr lang="en-US" dirty="0"/>
          </a:p>
        </p:txBody>
      </p:sp>
      <p:sp>
        <p:nvSpPr>
          <p:cNvPr id="4" name="Slide Number Placeholder 3"/>
          <p:cNvSpPr>
            <a:spLocks noGrp="1"/>
          </p:cNvSpPr>
          <p:nvPr>
            <p:ph type="sldNum" sz="quarter" idx="10"/>
          </p:nvPr>
        </p:nvSpPr>
        <p:spPr/>
        <p:txBody>
          <a:bodyPr/>
          <a:lstStyle/>
          <a:p>
            <a:fld id="{8B63EF74-720F-B542-A9BF-2C0FDB8E009A}" type="slidenum">
              <a:rPr lang="en-US" smtClean="0"/>
              <a:t>11</a:t>
            </a:fld>
            <a:endParaRPr lang="en-US" dirty="0"/>
          </a:p>
        </p:txBody>
      </p:sp>
    </p:spTree>
    <p:extLst>
      <p:ext uri="{BB962C8B-B14F-4D97-AF65-F5344CB8AC3E}">
        <p14:creationId xmlns:p14="http://schemas.microsoft.com/office/powerpoint/2010/main" val="2293513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Jatari encouraged him to go to Narlanda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63EF74-720F-B542-A9BF-2C0FDB8E009A}" type="slidenum">
              <a:rPr lang="en-US" smtClean="0"/>
              <a:t>12</a:t>
            </a:fld>
            <a:endParaRPr lang="en-US" dirty="0"/>
          </a:p>
        </p:txBody>
      </p:sp>
    </p:spTree>
    <p:extLst>
      <p:ext uri="{BB962C8B-B14F-4D97-AF65-F5344CB8AC3E}">
        <p14:creationId xmlns:p14="http://schemas.microsoft.com/office/powerpoint/2010/main" val="1830650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Nalanda means "insatiable in giving.”c.</a:t>
            </a:r>
          </a:p>
          <a:p>
            <a:endParaRPr lang="en-US" baseline="30000" dirty="0" smtClean="0"/>
          </a:p>
          <a:p>
            <a:r>
              <a:rPr lang="en-US" dirty="0" smtClean="0"/>
              <a:t> The Chinese pilgrim-monk </a:t>
            </a:r>
            <a:r>
              <a:rPr lang="en-US" dirty="0" smtClean="0">
                <a:hlinkClick r:id="rId3" tooltip="Xuanzang"/>
              </a:rPr>
              <a:t>Xuanzang</a:t>
            </a:r>
            <a:r>
              <a:rPr lang="en-US" dirty="0" smtClean="0"/>
              <a:t> gives several explanations of the name Nālandā. One is that it was named after the </a:t>
            </a:r>
            <a:r>
              <a:rPr lang="en-US" dirty="0" smtClean="0">
                <a:hlinkClick r:id="rId4" tooltip="Nāga"/>
              </a:rPr>
              <a:t>Nāga</a:t>
            </a:r>
            <a:r>
              <a:rPr lang="en-US" dirty="0" smtClean="0"/>
              <a:t> who lived in a tank in the middle of the mango grove. Another – the one he accepted – is that </a:t>
            </a:r>
            <a:r>
              <a:rPr lang="en-US" dirty="0" smtClean="0">
                <a:hlinkClick r:id="rId5" tooltip="Shakyamuni Buddha"/>
              </a:rPr>
              <a:t>Shakyamuni Buddha</a:t>
            </a:r>
            <a:r>
              <a:rPr lang="en-US" dirty="0" smtClean="0"/>
              <a:t> once had his capital here and gave "alms without intermission", hence the name.</a:t>
            </a:r>
          </a:p>
          <a:p>
            <a:endParaRPr lang="en-US" dirty="0"/>
          </a:p>
        </p:txBody>
      </p:sp>
      <p:sp>
        <p:nvSpPr>
          <p:cNvPr id="4" name="Slide Number Placeholder 3"/>
          <p:cNvSpPr>
            <a:spLocks noGrp="1"/>
          </p:cNvSpPr>
          <p:nvPr>
            <p:ph type="sldNum" sz="quarter" idx="10"/>
          </p:nvPr>
        </p:nvSpPr>
        <p:spPr/>
        <p:txBody>
          <a:bodyPr/>
          <a:lstStyle/>
          <a:p>
            <a:fld id="{8B63EF74-720F-B542-A9BF-2C0FDB8E009A}" type="slidenum">
              <a:rPr lang="en-US" smtClean="0"/>
              <a:t>13</a:t>
            </a:fld>
            <a:endParaRPr lang="en-US" dirty="0"/>
          </a:p>
        </p:txBody>
      </p:sp>
    </p:spTree>
    <p:extLst>
      <p:ext uri="{BB962C8B-B14F-4D97-AF65-F5344CB8AC3E}">
        <p14:creationId xmlns:p14="http://schemas.microsoft.com/office/powerpoint/2010/main" val="1249798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Nalanda means "insatiable in giving.”c.</a:t>
            </a:r>
          </a:p>
          <a:p>
            <a:endParaRPr lang="en-US" baseline="30000" dirty="0" smtClean="0"/>
          </a:p>
          <a:p>
            <a:r>
              <a:rPr lang="en-US" dirty="0" smtClean="0"/>
              <a:t> The Chinese pilgrim-monk </a:t>
            </a:r>
            <a:r>
              <a:rPr lang="en-US" dirty="0" smtClean="0">
                <a:hlinkClick r:id="rId3" tooltip="Xuanzang"/>
              </a:rPr>
              <a:t>Xuanzang</a:t>
            </a:r>
            <a:r>
              <a:rPr lang="en-US" dirty="0" smtClean="0"/>
              <a:t> gives several explanations of the name Nālandā. One is that it was named after the </a:t>
            </a:r>
            <a:r>
              <a:rPr lang="en-US" dirty="0" smtClean="0">
                <a:hlinkClick r:id="rId4" tooltip="Nāga"/>
              </a:rPr>
              <a:t>Nāga</a:t>
            </a:r>
            <a:r>
              <a:rPr lang="en-US" dirty="0" smtClean="0"/>
              <a:t> who lived in a tank in the middle of the mango grove. Another – the one he accepted – is that </a:t>
            </a:r>
            <a:r>
              <a:rPr lang="en-US" dirty="0" smtClean="0">
                <a:hlinkClick r:id="rId5" tooltip="Shakyamuni Buddha"/>
              </a:rPr>
              <a:t>Shakyamuni Buddha</a:t>
            </a:r>
            <a:r>
              <a:rPr lang="en-US" dirty="0" smtClean="0"/>
              <a:t> once had his capital here and gave "alms without intermission", hence the name.</a:t>
            </a:r>
          </a:p>
          <a:p>
            <a:endParaRPr lang="en-US" dirty="0"/>
          </a:p>
        </p:txBody>
      </p:sp>
      <p:sp>
        <p:nvSpPr>
          <p:cNvPr id="4" name="Slide Number Placeholder 3"/>
          <p:cNvSpPr>
            <a:spLocks noGrp="1"/>
          </p:cNvSpPr>
          <p:nvPr>
            <p:ph type="sldNum" sz="quarter" idx="10"/>
          </p:nvPr>
        </p:nvSpPr>
        <p:spPr/>
        <p:txBody>
          <a:bodyPr/>
          <a:lstStyle/>
          <a:p>
            <a:fld id="{8B63EF74-720F-B542-A9BF-2C0FDB8E009A}" type="slidenum">
              <a:rPr lang="en-US" smtClean="0"/>
              <a:t>14</a:t>
            </a:fld>
            <a:endParaRPr lang="en-US" dirty="0"/>
          </a:p>
        </p:txBody>
      </p:sp>
    </p:spTree>
    <p:extLst>
      <p:ext uri="{BB962C8B-B14F-4D97-AF65-F5344CB8AC3E}">
        <p14:creationId xmlns:p14="http://schemas.microsoft.com/office/powerpoint/2010/main" val="1249798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Atisha's acquisition of the wisdom to perceive emptiness is particularly significant. It is during this stage of study that Atisha became aware of pure </a:t>
            </a:r>
            <a:r>
              <a:rPr lang="en-US" dirty="0" smtClean="0">
                <a:hlinkClick r:id="rId3" tooltip="Human nature"/>
              </a:rPr>
              <a:t>human nature</a:t>
            </a:r>
            <a:r>
              <a:rPr lang="en-US" dirty="0" smtClean="0"/>
              <a:t> and the fundamental freedom inherent to every sentient being's existence; a freedom exclusive of physical attachments and mental bondage. </a:t>
            </a:r>
            <a:endParaRPr lang="en-US" dirty="0"/>
          </a:p>
        </p:txBody>
      </p:sp>
      <p:sp>
        <p:nvSpPr>
          <p:cNvPr id="4" name="Slide Number Placeholder 3"/>
          <p:cNvSpPr>
            <a:spLocks noGrp="1"/>
          </p:cNvSpPr>
          <p:nvPr>
            <p:ph type="sldNum" sz="quarter" idx="10"/>
          </p:nvPr>
        </p:nvSpPr>
        <p:spPr/>
        <p:txBody>
          <a:bodyPr/>
          <a:lstStyle/>
          <a:p>
            <a:fld id="{8B63EF74-720F-B542-A9BF-2C0FDB8E009A}" type="slidenum">
              <a:rPr lang="en-US" smtClean="0"/>
              <a:t>15</a:t>
            </a:fld>
            <a:endParaRPr lang="en-US" dirty="0"/>
          </a:p>
        </p:txBody>
      </p:sp>
    </p:spTree>
    <p:extLst>
      <p:ext uri="{BB962C8B-B14F-4D97-AF65-F5344CB8AC3E}">
        <p14:creationId xmlns:p14="http://schemas.microsoft.com/office/powerpoint/2010/main" val="1249798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7/21/11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7/21/11</a:t>
            </a:fld>
            <a:endParaRPr lang="en-US" dirty="0"/>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t>7/21/11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t>7/21/11</a:t>
            </a:fld>
            <a:endParaRPr lang="en-US" dirty="0"/>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dirty="0"/>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7/21/11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7/21/11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dirty="0"/>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7/21/11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7/21/11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7/21/11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7/21/11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t>7/21/11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C7E049-B585-4EE6-96C0-EEB30EAA14F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t>7/21/11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dirty="0"/>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t>7/21/11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C7E049-B585-4EE6-96C0-EEB30EAA14F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7/21/11</a:t>
            </a:fld>
            <a:endParaRPr lang="en-US" dirty="0"/>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dirty="0"/>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t>7/21/11</a:t>
            </a:fld>
            <a:endParaRPr lang="en-US" dirty="0"/>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Tara_(Buddhist)" TargetMode="Externa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Brahmin" TargetMode="External"/><Relationship Id="rId4" Type="http://schemas.openxmlformats.org/officeDocument/2006/relationships/hyperlink" Target="http://en.wikipedia.org/w/index.php?title=Jetari&amp;action=edit&amp;redlink=1" TargetMode="External"/><Relationship Id="rId5" Type="http://schemas.openxmlformats.org/officeDocument/2006/relationships/hyperlink" Target="http://en.wikipedia.org/wiki/Three_Jewels" TargetMode="External"/><Relationship Id="rId6"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Bodhichitta" TargetMode="External"/><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China" TargetMode="External"/><Relationship Id="rId4" Type="http://schemas.openxmlformats.org/officeDocument/2006/relationships/hyperlink" Target="http://en.wikipedia.org/wiki/Greece" TargetMode="External"/><Relationship Id="rId5" Type="http://schemas.openxmlformats.org/officeDocument/2006/relationships/hyperlink" Target="http://en.wikipedia.org/wiki/Persia" TargetMode="External"/><Relationship Id="rId6"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Yogi" TargetMode="External"/><Relationship Id="rId4" Type="http://schemas.openxmlformats.org/officeDocument/2006/relationships/hyperlink" Target="http://en.wikipedia.org/wiki/Yogini" TargetMode="External"/><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Buddhist" TargetMode="External"/><Relationship Id="rId4" Type="http://schemas.openxmlformats.org/officeDocument/2006/relationships/hyperlink" Target="http://en.wikipedia.org/wiki/Bengal" TargetMode="External"/><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hyperlink" Target="http://en.wikipedia.org/wiki/Middle_Kingdoms_of_India"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Stupa" TargetMode="External"/><Relationship Id="rId4"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hyperlink" Target="http://en.wikipedia.org/wiki/Bodhgay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Sumatra" TargetMode="External"/><Relationship Id="rId4" Type="http://schemas.openxmlformats.org/officeDocument/2006/relationships/hyperlink" Target="http://en.wikipedia.org/w/index.php?title=Suvarnadvipi_Dharmakirti&amp;action=edit&amp;redlink=1" TargetMode="External"/><Relationship Id="rId5"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Tibet" TargetMode="External"/><Relationship Id="rId4" Type="http://schemas.openxmlformats.org/officeDocument/2006/relationships/hyperlink" Target="http://en.wikipedia.org/wiki/Guge" TargetMode="External"/><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hyperlink" Target="http://en.wikipedia.org/wiki/Blue_Annal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Dromtonpa" TargetMode="External"/><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hyperlink" Target="http://en.wikipedia.org/wiki/Ngari"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Tibetan_Buddhism" TargetMode="External"/><Relationship Id="rId4" Type="http://schemas.openxmlformats.org/officeDocument/2006/relationships/hyperlink" Target="http://en.wikipedia.org/wiki/Kagyu" TargetMode="External"/><Relationship Id="rId5" Type="http://schemas.openxmlformats.org/officeDocument/2006/relationships/hyperlink" Target="http://en.wikipedia.org/wiki/Sakya" TargetMode="External"/><Relationship Id="rId6" Type="http://schemas.openxmlformats.org/officeDocument/2006/relationships/hyperlink" Target="http://en.wikipedia.org/wiki/Kadam_(Tibetan_Buddhism)" TargetMode="External"/><Relationship Id="rId7" Type="http://schemas.openxmlformats.org/officeDocument/2006/relationships/hyperlink" Target="http://en.wikipedia.org/wiki/Geluk" TargetMode="External"/><Relationship Id="rId8" Type="http://schemas.openxmlformats.org/officeDocument/2006/relationships/hyperlink" Target="http://en.wikipedia.org/wiki/Nyingma" TargetMode="External"/><Relationship Id="rId9"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Samye" TargetMode="External"/><Relationship Id="rId3"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Vishnu" TargetMode="External"/><Relationship Id="rId4" Type="http://schemas.openxmlformats.org/officeDocument/2006/relationships/hyperlink" Target="http://en.wikipedia.org/wiki/Shiva" TargetMode="External"/><Relationship Id="rId5" Type="http://schemas.openxmlformats.org/officeDocument/2006/relationships/image" Target="../media/image29.jpg"/><Relationship Id="rId1" Type="http://schemas.openxmlformats.org/officeDocument/2006/relationships/slideLayout" Target="../slideLayouts/slideLayout2.xml"/><Relationship Id="rId2" Type="http://schemas.openxmlformats.org/officeDocument/2006/relationships/hyperlink" Target="http://en.wikipedia.org/wiki/Mahasamghika"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Nyetang" TargetMode="External"/><Relationship Id="rId4" Type="http://schemas.openxmlformats.org/officeDocument/2006/relationships/hyperlink" Target="http://en.wikipedia.org/wiki/Lhasa" TargetMode="External"/><Relationship Id="rId5" Type="http://schemas.openxmlformats.org/officeDocument/2006/relationships/hyperlink" Target="http://en.wikipedia.org/wiki/Tibetan_language" TargetMode="External"/><Relationship Id="rId6"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29.jpg"/><Relationship Id="rId5"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Kadam_(Tibetan_Buddhism)" TargetMode="External"/><Relationship Id="rId4" Type="http://schemas.openxmlformats.org/officeDocument/2006/relationships/hyperlink" Target="http://en.wikipedia.org/wiki/Gelug" TargetMode="External"/><Relationship Id="rId5" Type="http://schemas.openxmlformats.org/officeDocument/2006/relationships/hyperlink" Target="http://en.wikipedia.org/wiki/Nyingma" TargetMode="External"/><Relationship Id="rId6" Type="http://schemas.openxmlformats.org/officeDocument/2006/relationships/hyperlink" Target="http://en.wikipedia.org/wiki/Kagyu" TargetMode="External"/><Relationship Id="rId7" Type="http://schemas.openxmlformats.org/officeDocument/2006/relationships/hyperlink" Target="http://en.wikipedia.org/wiki/Sakya" TargetMode="External"/><Relationship Id="rId8" Type="http://schemas.openxmlformats.org/officeDocument/2006/relationships/image" Target="../media/image30.jpg"/><Relationship Id="rId9" Type="http://schemas.openxmlformats.org/officeDocument/2006/relationships/image" Target="../media/image31.jpg"/><Relationship Id="rId10" Type="http://schemas.openxmlformats.org/officeDocument/2006/relationships/image" Target="../media/image29.jpg"/><Relationship Id="rId11"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hyperlink" Target="http://en.wikipedia.org/wiki/Langdarma"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Tibetan_people%23Medicine" TargetMode="External"/><Relationship Id="rId3" Type="http://schemas.openxmlformats.org/officeDocument/2006/relationships/image" Target="../media/image32.jpg"/></Relationships>
</file>

<file path=ppt/slides/_rels/slide36.xml.rels><?xml version="1.0" encoding="UTF-8" standalone="yes"?>
<Relationships xmlns="http://schemas.openxmlformats.org/package/2006/relationships"><Relationship Id="rId3" Type="http://schemas.openxmlformats.org/officeDocument/2006/relationships/hyperlink" Target="http://dataprocessingcenter.blogspot.com/2009/12/training-slogans-of-" TargetMode="External"/><Relationship Id="rId4" Type="http://schemas.openxmlformats.org/officeDocument/2006/relationships/hyperlink" Target="http://www.bodhipath.org/index.php?id=136" TargetMode="External"/><Relationship Id="rId5" Type="http://schemas.openxmlformats.org/officeDocument/2006/relationships/hyperlink" Target="http://www.baronet4tibet.com/ritual_objects.html" TargetMode="External"/><Relationship Id="rId6" Type="http://schemas.openxmlformats.org/officeDocument/2006/relationships/hyperlink" Target="http://dharmagallery.blogspot.com/2009/06/three-jewels-of-buddhism.html" TargetMode="External"/><Relationship Id="rId7" Type="http://schemas.openxmlformats.org/officeDocument/2006/relationships/hyperlink" Target="http://www.indiadivine.org/audarya/sanskrit-forum/24114-bodhichitta-sanskirt.html" TargetMode="External"/><Relationship Id="rId1" Type="http://schemas.openxmlformats.org/officeDocument/2006/relationships/slideLayout" Target="../slideLayouts/slideLayout2.xml"/><Relationship Id="rId2" Type="http://schemas.openxmlformats.org/officeDocument/2006/relationships/hyperlink" Target="http://www.tharpa.com/us/art-Atisha-623.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en.wikipedia.org/wiki/Nalanda" TargetMode="External"/><Relationship Id="rId4" Type="http://schemas.openxmlformats.org/officeDocument/2006/relationships/hyperlink" Target="http://lunadauhnn.wordpress.com/category/dieties/" TargetMode="External"/><Relationship Id="rId1" Type="http://schemas.openxmlformats.org/officeDocument/2006/relationships/slideLayout" Target="../slideLayouts/slideLayout2.xml"/><Relationship Id="rId2" Type="http://schemas.openxmlformats.org/officeDocument/2006/relationships/hyperlink" Target="http://en.wikipedia.org/wiki/File:India_Bihar_locator_map.sv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arpa.com/us/art-Atisha-623.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metmuseum.org/toah/hd/tibu/ho_1993.479.htm" TargetMode="External"/><Relationship Id="rId4" Type="http://schemas.openxmlformats.org/officeDocument/2006/relationships/hyperlink" Target="http://en.wikipedia.org/wiki/Blue_Annals" TargetMode="External"/><Relationship Id="rId1" Type="http://schemas.openxmlformats.org/officeDocument/2006/relationships/slideLayout" Target="../slideLayouts/slideLayout2.xml"/><Relationship Id="rId2" Type="http://schemas.openxmlformats.org/officeDocument/2006/relationships/hyperlink" Target="http://en.wikipedia.org/wiki/Atish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Bengal" TargetMode="External"/><Relationship Id="rId4" Type="http://schemas.openxmlformats.org/officeDocument/2006/relationships/hyperlink" Target="http://en.wikipedia.org/wiki/Bangladesh" TargetMode="External"/><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en.wikipedia.org/wiki/Bikrampu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Vikramapura" TargetMode="External"/><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Bodhisattva" TargetMode="Externa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Sanskrit" TargetMode="External"/><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800" b="1" dirty="0" smtClean="0">
                <a:latin typeface="+mn-lt"/>
                <a:cs typeface="Perpetua"/>
              </a:rPr>
              <a:t>Ati</a:t>
            </a:r>
            <a:r>
              <a:rPr lang="en-US" sz="8800" b="1" dirty="0" smtClean="0">
                <a:latin typeface="+mn-lt"/>
              </a:rPr>
              <a:t>sh</a:t>
            </a:r>
            <a:r>
              <a:rPr lang="en-US" sz="8800" b="1" dirty="0" smtClean="0">
                <a:latin typeface="+mn-lt"/>
                <a:cs typeface="Perpetua"/>
              </a:rPr>
              <a:t>a</a:t>
            </a:r>
            <a:endParaRPr lang="en-US" sz="8800" dirty="0">
              <a:latin typeface="+mn-lt"/>
            </a:endParaRPr>
          </a:p>
        </p:txBody>
      </p:sp>
      <p:sp>
        <p:nvSpPr>
          <p:cNvPr id="3" name="Subtitle 2"/>
          <p:cNvSpPr>
            <a:spLocks noGrp="1"/>
          </p:cNvSpPr>
          <p:nvPr>
            <p:ph type="subTitle" idx="1"/>
          </p:nvPr>
        </p:nvSpPr>
        <p:spPr/>
        <p:txBody>
          <a:bodyPr>
            <a:normAutofit/>
          </a:bodyPr>
          <a:lstStyle/>
          <a:p>
            <a:r>
              <a:rPr lang="en-US" sz="3600" b="1" dirty="0"/>
              <a:t>Atiśa Dipankara Shrijnana</a:t>
            </a:r>
            <a:endParaRPr lang="en-US" sz="3600" dirty="0"/>
          </a:p>
        </p:txBody>
      </p:sp>
      <p:sp>
        <p:nvSpPr>
          <p:cNvPr id="4" name="TextBox 3"/>
          <p:cNvSpPr txBox="1"/>
          <p:nvPr/>
        </p:nvSpPr>
        <p:spPr>
          <a:xfrm>
            <a:off x="224107" y="5230906"/>
            <a:ext cx="8702790" cy="1477328"/>
          </a:xfrm>
          <a:prstGeom prst="rect">
            <a:avLst/>
          </a:prstGeom>
          <a:noFill/>
        </p:spPr>
        <p:txBody>
          <a:bodyPr wrap="square" rtlCol="0">
            <a:spAutoFit/>
          </a:bodyPr>
          <a:lstStyle/>
          <a:p>
            <a:pPr algn="ctr"/>
            <a:r>
              <a:rPr lang="en-US" dirty="0" smtClean="0"/>
              <a:t>Carol Lynne Tombers</a:t>
            </a:r>
          </a:p>
          <a:p>
            <a:pPr algn="ctr"/>
            <a:r>
              <a:rPr lang="en-US" dirty="0" smtClean="0"/>
              <a:t>Visual Art Department</a:t>
            </a:r>
          </a:p>
          <a:p>
            <a:pPr algn="ctr"/>
            <a:r>
              <a:rPr lang="en-US" dirty="0" smtClean="0"/>
              <a:t>The Blake School</a:t>
            </a:r>
          </a:p>
          <a:p>
            <a:pPr algn="ctr"/>
            <a:endParaRPr lang="en-US" dirty="0" smtClean="0"/>
          </a:p>
          <a:p>
            <a:pPr algn="ctr"/>
            <a:r>
              <a:rPr lang="en-US" dirty="0" smtClean="0"/>
              <a:t>www.blakeschool.org</a:t>
            </a:r>
            <a:endParaRPr lang="en-US" dirty="0"/>
          </a:p>
        </p:txBody>
      </p:sp>
    </p:spTree>
    <p:extLst>
      <p:ext uri="{BB962C8B-B14F-4D97-AF65-F5344CB8AC3E}">
        <p14:creationId xmlns:p14="http://schemas.microsoft.com/office/powerpoint/2010/main" val="294923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First vision of </a:t>
            </a:r>
            <a:r>
              <a:rPr lang="en-US" sz="3600" dirty="0" smtClean="0"/>
              <a:t>Tara</a:t>
            </a:r>
            <a:endParaRPr lang="en-US" sz="3600" dirty="0"/>
          </a:p>
        </p:txBody>
      </p:sp>
      <p:sp>
        <p:nvSpPr>
          <p:cNvPr id="3" name="Content Placeholder 2"/>
          <p:cNvSpPr>
            <a:spLocks noGrp="1"/>
          </p:cNvSpPr>
          <p:nvPr>
            <p:ph idx="1"/>
          </p:nvPr>
        </p:nvSpPr>
        <p:spPr>
          <a:xfrm>
            <a:off x="779463" y="1828800"/>
            <a:ext cx="3081337" cy="4297363"/>
          </a:xfrm>
        </p:spPr>
        <p:txBody>
          <a:bodyPr>
            <a:normAutofit fontScale="77500" lnSpcReduction="20000"/>
          </a:bodyPr>
          <a:lstStyle/>
          <a:p>
            <a:r>
              <a:rPr lang="en-US" dirty="0"/>
              <a:t>H</a:t>
            </a:r>
            <a:r>
              <a:rPr lang="en-US" dirty="0" smtClean="0"/>
              <a:t>is </a:t>
            </a:r>
            <a:r>
              <a:rPr lang="en-US" dirty="0"/>
              <a:t>parents identified him as the brightest of their sons and natural successor to power and Atisha's parents commenced matrimonial </a:t>
            </a:r>
            <a:r>
              <a:rPr lang="en-US" dirty="0" smtClean="0"/>
              <a:t>preparations on his behalf.</a:t>
            </a:r>
          </a:p>
          <a:p>
            <a:r>
              <a:rPr lang="en-US" dirty="0"/>
              <a:t>On the eve of his wedding, Atisha experienced a momentous encounter with the Vajrayana goddess </a:t>
            </a:r>
            <a:r>
              <a:rPr lang="en-US" dirty="0">
                <a:hlinkClick r:id="rId2" tooltip="Tara (Buddhist)"/>
              </a:rPr>
              <a:t>Tara</a:t>
            </a:r>
            <a:r>
              <a:rPr lang="en-US" dirty="0"/>
              <a:t>, who would continue with him as a guiding spirit until the end of his life.</a:t>
            </a:r>
          </a:p>
          <a:p>
            <a:endParaRPr lang="en-US" dirty="0"/>
          </a:p>
          <a:p>
            <a:endParaRPr lang="en-US" dirty="0"/>
          </a:p>
        </p:txBody>
      </p:sp>
      <p:pic>
        <p:nvPicPr>
          <p:cNvPr id="5" name="Picture 4" descr="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700" y="1608667"/>
            <a:ext cx="3290147" cy="4910667"/>
          </a:xfrm>
          <a:prstGeom prst="rect">
            <a:avLst/>
          </a:prstGeom>
        </p:spPr>
      </p:pic>
      <p:sp>
        <p:nvSpPr>
          <p:cNvPr id="6" name="TextBox 5"/>
          <p:cNvSpPr txBox="1"/>
          <p:nvPr/>
        </p:nvSpPr>
        <p:spPr>
          <a:xfrm>
            <a:off x="7796900" y="6305877"/>
            <a:ext cx="250038" cy="246221"/>
          </a:xfrm>
          <a:prstGeom prst="rect">
            <a:avLst/>
          </a:prstGeom>
          <a:noFill/>
        </p:spPr>
        <p:txBody>
          <a:bodyPr wrap="none" rtlCol="0">
            <a:spAutoFit/>
          </a:bodyPr>
          <a:lstStyle/>
          <a:p>
            <a:r>
              <a:rPr lang="en-US" sz="1000" dirty="0"/>
              <a:t>7</a:t>
            </a:r>
          </a:p>
        </p:txBody>
      </p:sp>
    </p:spTree>
    <p:extLst>
      <p:ext uri="{BB962C8B-B14F-4D97-AF65-F5344CB8AC3E}">
        <p14:creationId xmlns:p14="http://schemas.microsoft.com/office/powerpoint/2010/main" val="740493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refuge</a:t>
            </a:r>
            <a:endParaRPr lang="en-US" dirty="0"/>
          </a:p>
        </p:txBody>
      </p:sp>
      <p:sp>
        <p:nvSpPr>
          <p:cNvPr id="3" name="Content Placeholder 2"/>
          <p:cNvSpPr>
            <a:spLocks noGrp="1"/>
          </p:cNvSpPr>
          <p:nvPr>
            <p:ph idx="1"/>
          </p:nvPr>
        </p:nvSpPr>
        <p:spPr>
          <a:xfrm>
            <a:off x="779463" y="1828800"/>
            <a:ext cx="2912004" cy="5029200"/>
          </a:xfrm>
        </p:spPr>
        <p:txBody>
          <a:bodyPr>
            <a:normAutofit fontScale="85000" lnSpcReduction="10000"/>
          </a:bodyPr>
          <a:lstStyle/>
          <a:p>
            <a:r>
              <a:rPr lang="en-US" dirty="0"/>
              <a:t>W</a:t>
            </a:r>
            <a:r>
              <a:rPr lang="en-US" dirty="0" smtClean="0"/>
              <a:t>hile </a:t>
            </a:r>
            <a:r>
              <a:rPr lang="en-US" dirty="0"/>
              <a:t>feigning a hunting trip, </a:t>
            </a:r>
            <a:r>
              <a:rPr lang="en-US" dirty="0" smtClean="0"/>
              <a:t>in order to avoid marriage, Atisha </a:t>
            </a:r>
            <a:r>
              <a:rPr lang="en-US" dirty="0"/>
              <a:t>made the acquaintance of the </a:t>
            </a:r>
            <a:r>
              <a:rPr lang="en-US" dirty="0">
                <a:hlinkClick r:id="rId3" tooltip="Brahmin"/>
              </a:rPr>
              <a:t>brahmin</a:t>
            </a:r>
            <a:r>
              <a:rPr lang="en-US" dirty="0"/>
              <a:t> </a:t>
            </a:r>
            <a:r>
              <a:rPr lang="en-US" dirty="0">
                <a:hlinkClick r:id="rId4" tooltip="Jetari (page does not exist)"/>
              </a:rPr>
              <a:t>Jetari</a:t>
            </a:r>
            <a:r>
              <a:rPr lang="en-US" dirty="0"/>
              <a:t>, a Buddhist recluse and renowned </a:t>
            </a:r>
            <a:r>
              <a:rPr lang="en-US" dirty="0" smtClean="0"/>
              <a:t>teacher.</a:t>
            </a:r>
          </a:p>
          <a:p>
            <a:r>
              <a:rPr lang="en-US" dirty="0" smtClean="0"/>
              <a:t>Jetari </a:t>
            </a:r>
            <a:r>
              <a:rPr lang="en-US" dirty="0"/>
              <a:t>taught the young man taking refuge in the </a:t>
            </a:r>
            <a:r>
              <a:rPr lang="en-US" dirty="0">
                <a:hlinkClick r:id="rId5" tooltip="Three Jewels"/>
              </a:rPr>
              <a:t>Three </a:t>
            </a:r>
            <a:r>
              <a:rPr lang="en-US" dirty="0" smtClean="0">
                <a:hlinkClick r:id="rId5" tooltip="Three Jewels"/>
              </a:rPr>
              <a:t>Jewels</a:t>
            </a:r>
            <a:r>
              <a:rPr lang="en-US" dirty="0"/>
              <a:t> </a:t>
            </a:r>
          </a:p>
          <a:p>
            <a:pPr lvl="1"/>
            <a:r>
              <a:rPr lang="en-US" dirty="0" smtClean="0"/>
              <a:t>The </a:t>
            </a:r>
            <a:r>
              <a:rPr lang="en-US" dirty="0" smtClean="0"/>
              <a:t>Buddha</a:t>
            </a:r>
            <a:endParaRPr lang="en-US" dirty="0" smtClean="0"/>
          </a:p>
          <a:p>
            <a:pPr lvl="1"/>
            <a:r>
              <a:rPr lang="en-US" dirty="0" smtClean="0"/>
              <a:t>The </a:t>
            </a:r>
            <a:r>
              <a:rPr lang="en-US" dirty="0" smtClean="0"/>
              <a:t>dharma</a:t>
            </a:r>
            <a:endParaRPr lang="en-US" dirty="0" smtClean="0"/>
          </a:p>
          <a:p>
            <a:pPr lvl="1"/>
            <a:r>
              <a:rPr lang="en-US" dirty="0" smtClean="0"/>
              <a:t>The sangha</a:t>
            </a:r>
          </a:p>
          <a:p>
            <a:pPr marL="282575" lvl="1" indent="0">
              <a:buNone/>
            </a:pPr>
            <a:endParaRPr lang="en-US" dirty="0" smtClean="0"/>
          </a:p>
          <a:p>
            <a:pPr marL="282575" lvl="1" indent="0">
              <a:buNone/>
            </a:pPr>
            <a:endParaRPr lang="en-US" dirty="0"/>
          </a:p>
          <a:p>
            <a:pPr marL="282575" lvl="1" indent="0">
              <a:buNone/>
            </a:pPr>
            <a:endParaRPr lang="en-US" dirty="0" smtClean="0"/>
          </a:p>
        </p:txBody>
      </p:sp>
      <p:pic>
        <p:nvPicPr>
          <p:cNvPr id="4" name="Picture 3" descr="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2397" y="1769528"/>
            <a:ext cx="4318001" cy="4721015"/>
          </a:xfrm>
          <a:prstGeom prst="rect">
            <a:avLst/>
          </a:prstGeom>
        </p:spPr>
      </p:pic>
      <p:sp>
        <p:nvSpPr>
          <p:cNvPr id="6" name="TextBox 5"/>
          <p:cNvSpPr txBox="1"/>
          <p:nvPr/>
        </p:nvSpPr>
        <p:spPr>
          <a:xfrm>
            <a:off x="8322733" y="6287154"/>
            <a:ext cx="250038" cy="246221"/>
          </a:xfrm>
          <a:prstGeom prst="rect">
            <a:avLst/>
          </a:prstGeom>
          <a:noFill/>
        </p:spPr>
        <p:txBody>
          <a:bodyPr wrap="none" rtlCol="0">
            <a:spAutoFit/>
          </a:bodyPr>
          <a:lstStyle/>
          <a:p>
            <a:r>
              <a:rPr lang="en-US" sz="1000" dirty="0" smtClean="0"/>
              <a:t>8</a:t>
            </a:r>
            <a:endParaRPr lang="en-US" sz="1000" dirty="0"/>
          </a:p>
        </p:txBody>
      </p:sp>
    </p:spTree>
    <p:extLst>
      <p:ext uri="{BB962C8B-B14F-4D97-AF65-F5344CB8AC3E}">
        <p14:creationId xmlns:p14="http://schemas.microsoft.com/office/powerpoint/2010/main" val="1231336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Atisha’s teacher Jatari</a:t>
            </a:r>
            <a:endParaRPr lang="en-US" sz="3600" dirty="0"/>
          </a:p>
        </p:txBody>
      </p:sp>
      <p:sp>
        <p:nvSpPr>
          <p:cNvPr id="3" name="Content Placeholder 2"/>
          <p:cNvSpPr>
            <a:spLocks noGrp="1"/>
          </p:cNvSpPr>
          <p:nvPr>
            <p:ph idx="1"/>
          </p:nvPr>
        </p:nvSpPr>
        <p:spPr>
          <a:xfrm>
            <a:off x="779463" y="1828800"/>
            <a:ext cx="2488670" cy="4297363"/>
          </a:xfrm>
        </p:spPr>
        <p:txBody>
          <a:bodyPr>
            <a:normAutofit fontScale="92500" lnSpcReduction="10000"/>
          </a:bodyPr>
          <a:lstStyle/>
          <a:p>
            <a:r>
              <a:rPr lang="en-US" sz="2200" dirty="0" smtClean="0"/>
              <a:t>Educated young </a:t>
            </a:r>
            <a:r>
              <a:rPr lang="en-US" sz="2200" dirty="0"/>
              <a:t>Atisha in the basic principles of Mahayana </a:t>
            </a:r>
            <a:r>
              <a:rPr lang="en-US" sz="2200" dirty="0" smtClean="0"/>
              <a:t>Buddhism.</a:t>
            </a:r>
          </a:p>
          <a:p>
            <a:pPr marL="282575" lvl="1" indent="-282575">
              <a:spcBef>
                <a:spcPts val="2000"/>
              </a:spcBef>
              <a:buClrTx/>
            </a:pPr>
            <a:r>
              <a:rPr lang="en-US" dirty="0"/>
              <a:t>T</a:t>
            </a:r>
            <a:r>
              <a:rPr lang="en-US" dirty="0" smtClean="0"/>
              <a:t>aught </a:t>
            </a:r>
            <a:r>
              <a:rPr lang="en-US" dirty="0"/>
              <a:t>him </a:t>
            </a:r>
            <a:r>
              <a:rPr lang="en-US" dirty="0">
                <a:hlinkClick r:id="rId3" tooltip="Bodhichitta"/>
              </a:rPr>
              <a:t>bodhichitta</a:t>
            </a:r>
            <a:r>
              <a:rPr lang="en-US" dirty="0"/>
              <a:t>; the mind-oriented aspiration towards enlightenment with the intent of benefiting all sentient beings</a:t>
            </a:r>
            <a:r>
              <a:rPr lang="en-US" dirty="0" smtClean="0"/>
              <a:t>.</a:t>
            </a:r>
          </a:p>
          <a:p>
            <a:pPr marL="282575" lvl="2" indent="0">
              <a:spcBef>
                <a:spcPts val="2000"/>
              </a:spcBef>
              <a:buNone/>
            </a:pPr>
            <a:endParaRPr lang="en-US" sz="2200" dirty="0" smtClean="0"/>
          </a:p>
          <a:p>
            <a:endParaRPr lang="en-US" dirty="0"/>
          </a:p>
        </p:txBody>
      </p:sp>
      <p:pic>
        <p:nvPicPr>
          <p:cNvPr id="5" name="Picture 4" descr="1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8133" y="2106082"/>
            <a:ext cx="5621866" cy="1756833"/>
          </a:xfrm>
          <a:prstGeom prst="rect">
            <a:avLst/>
          </a:prstGeom>
        </p:spPr>
      </p:pic>
      <p:sp>
        <p:nvSpPr>
          <p:cNvPr id="6" name="TextBox 5"/>
          <p:cNvSpPr txBox="1"/>
          <p:nvPr/>
        </p:nvSpPr>
        <p:spPr>
          <a:xfrm>
            <a:off x="8910896" y="3657239"/>
            <a:ext cx="250038" cy="246221"/>
          </a:xfrm>
          <a:prstGeom prst="rect">
            <a:avLst/>
          </a:prstGeom>
          <a:noFill/>
        </p:spPr>
        <p:txBody>
          <a:bodyPr wrap="none" rtlCol="0">
            <a:spAutoFit/>
          </a:bodyPr>
          <a:lstStyle/>
          <a:p>
            <a:r>
              <a:rPr lang="en-US" sz="1000" dirty="0" smtClean="0"/>
              <a:t>9</a:t>
            </a:r>
            <a:endParaRPr lang="en-US" sz="1000" dirty="0"/>
          </a:p>
        </p:txBody>
      </p:sp>
    </p:spTree>
    <p:extLst>
      <p:ext uri="{BB962C8B-B14F-4D97-AF65-F5344CB8AC3E}">
        <p14:creationId xmlns:p14="http://schemas.microsoft.com/office/powerpoint/2010/main" val="3026869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Narlanda University</a:t>
            </a:r>
            <a:br>
              <a:rPr lang="en-US" sz="3600" dirty="0" smtClean="0"/>
            </a:br>
            <a:r>
              <a:rPr lang="en-US" sz="3600" dirty="0">
                <a:latin typeface="Perpetua"/>
                <a:cs typeface="Perpetua"/>
              </a:rPr>
              <a:t>c</a:t>
            </a:r>
            <a:r>
              <a:rPr lang="en-US" sz="3600" dirty="0" smtClean="0">
                <a:latin typeface="Perpetua"/>
                <a:cs typeface="Perpetua"/>
              </a:rPr>
              <a:t>. </a:t>
            </a:r>
            <a:r>
              <a:rPr lang="en-US" sz="3600" dirty="0" smtClean="0"/>
              <a:t>600-1197 ce.</a:t>
            </a:r>
            <a:endParaRPr lang="en-US" sz="3600" dirty="0"/>
          </a:p>
        </p:txBody>
      </p:sp>
      <p:pic>
        <p:nvPicPr>
          <p:cNvPr id="4" name="Picture 3" descr="2Nalanda_University_India_rui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493" y="1955801"/>
            <a:ext cx="5560482" cy="4170362"/>
          </a:xfrm>
          <a:prstGeom prst="rect">
            <a:avLst/>
          </a:prstGeom>
        </p:spPr>
      </p:pic>
      <p:pic>
        <p:nvPicPr>
          <p:cNvPr id="9" name="Picture 8" descr="543px-India_Bihar_locator_map.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788" y="1976964"/>
            <a:ext cx="2649537" cy="2927665"/>
          </a:xfrm>
          <a:prstGeom prst="rect">
            <a:avLst/>
          </a:prstGeom>
        </p:spPr>
      </p:pic>
      <p:sp>
        <p:nvSpPr>
          <p:cNvPr id="5" name="TextBox 4"/>
          <p:cNvSpPr txBox="1"/>
          <p:nvPr/>
        </p:nvSpPr>
        <p:spPr>
          <a:xfrm>
            <a:off x="8798975" y="5903552"/>
            <a:ext cx="315411" cy="246221"/>
          </a:xfrm>
          <a:prstGeom prst="rect">
            <a:avLst/>
          </a:prstGeom>
          <a:noFill/>
        </p:spPr>
        <p:txBody>
          <a:bodyPr wrap="none" rtlCol="0">
            <a:spAutoFit/>
          </a:bodyPr>
          <a:lstStyle/>
          <a:p>
            <a:r>
              <a:rPr lang="en-US" sz="1000" dirty="0" smtClean="0"/>
              <a:t>10</a:t>
            </a:r>
            <a:endParaRPr lang="en-US" sz="1000" dirty="0"/>
          </a:p>
        </p:txBody>
      </p:sp>
    </p:spTree>
    <p:extLst>
      <p:ext uri="{BB962C8B-B14F-4D97-AF65-F5344CB8AC3E}">
        <p14:creationId xmlns:p14="http://schemas.microsoft.com/office/powerpoint/2010/main" val="230610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Narlanda University</a:t>
            </a:r>
            <a:br>
              <a:rPr lang="en-US" sz="3600" dirty="0" smtClean="0"/>
            </a:br>
            <a:r>
              <a:rPr lang="en-US" sz="3600" dirty="0">
                <a:latin typeface="Perpetua"/>
                <a:cs typeface="Perpetua"/>
              </a:rPr>
              <a:t>c</a:t>
            </a:r>
            <a:r>
              <a:rPr lang="en-US" sz="3600" dirty="0" smtClean="0">
                <a:latin typeface="Perpetua"/>
                <a:cs typeface="Perpetua"/>
              </a:rPr>
              <a:t>. </a:t>
            </a:r>
            <a:r>
              <a:rPr lang="en-US" sz="3600" dirty="0" smtClean="0"/>
              <a:t>600-1197 ce.</a:t>
            </a:r>
            <a:endParaRPr lang="en-US" sz="3600" dirty="0"/>
          </a:p>
        </p:txBody>
      </p:sp>
      <p:sp>
        <p:nvSpPr>
          <p:cNvPr id="3" name="Content Placeholder 2"/>
          <p:cNvSpPr>
            <a:spLocks noGrp="1"/>
          </p:cNvSpPr>
          <p:nvPr>
            <p:ph idx="1"/>
          </p:nvPr>
        </p:nvSpPr>
        <p:spPr>
          <a:xfrm>
            <a:off x="313788" y="2019303"/>
            <a:ext cx="2586038" cy="4297363"/>
          </a:xfrm>
        </p:spPr>
        <p:txBody>
          <a:bodyPr>
            <a:normAutofit/>
          </a:bodyPr>
          <a:lstStyle/>
          <a:p>
            <a:r>
              <a:rPr lang="en-US" dirty="0"/>
              <a:t>At its peak, </a:t>
            </a:r>
            <a:r>
              <a:rPr lang="en-US" dirty="0" smtClean="0"/>
              <a:t>this Buddhist center for learning </a:t>
            </a:r>
            <a:r>
              <a:rPr lang="en-US" dirty="0"/>
              <a:t>attracted scholars and students from as far away as </a:t>
            </a:r>
            <a:r>
              <a:rPr lang="en-US" dirty="0">
                <a:hlinkClick r:id="rId3" tooltip="China"/>
              </a:rPr>
              <a:t>China</a:t>
            </a:r>
            <a:r>
              <a:rPr lang="en-US" dirty="0"/>
              <a:t>, </a:t>
            </a:r>
            <a:r>
              <a:rPr lang="en-US" dirty="0">
                <a:hlinkClick r:id="rId4" tooltip="Greece"/>
              </a:rPr>
              <a:t>Greece</a:t>
            </a:r>
            <a:r>
              <a:rPr lang="en-US" dirty="0"/>
              <a:t>, and </a:t>
            </a:r>
            <a:r>
              <a:rPr lang="en-US" dirty="0">
                <a:hlinkClick r:id="rId5" tooltip="Persia"/>
              </a:rPr>
              <a:t>Persia</a:t>
            </a:r>
            <a:r>
              <a:rPr lang="en-US" dirty="0" smtClean="0"/>
              <a:t>.</a:t>
            </a:r>
          </a:p>
          <a:p>
            <a:endParaRPr lang="en-US" dirty="0"/>
          </a:p>
        </p:txBody>
      </p:sp>
      <p:pic>
        <p:nvPicPr>
          <p:cNvPr id="4" name="Picture 3" descr="2Nalanda_University_India_ruin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8493" y="1955801"/>
            <a:ext cx="5560482" cy="4170362"/>
          </a:xfrm>
          <a:prstGeom prst="rect">
            <a:avLst/>
          </a:prstGeom>
        </p:spPr>
      </p:pic>
      <p:sp>
        <p:nvSpPr>
          <p:cNvPr id="6" name="TextBox 5"/>
          <p:cNvSpPr txBox="1"/>
          <p:nvPr/>
        </p:nvSpPr>
        <p:spPr>
          <a:xfrm>
            <a:off x="8798975" y="5903552"/>
            <a:ext cx="315411" cy="246221"/>
          </a:xfrm>
          <a:prstGeom prst="rect">
            <a:avLst/>
          </a:prstGeom>
          <a:noFill/>
        </p:spPr>
        <p:txBody>
          <a:bodyPr wrap="none" rtlCol="0">
            <a:spAutoFit/>
          </a:bodyPr>
          <a:lstStyle/>
          <a:p>
            <a:r>
              <a:rPr lang="en-US" sz="1000" dirty="0" smtClean="0"/>
              <a:t>10</a:t>
            </a:r>
            <a:endParaRPr lang="en-US" sz="1000" dirty="0"/>
          </a:p>
        </p:txBody>
      </p:sp>
    </p:spTree>
    <p:extLst>
      <p:ext uri="{BB962C8B-B14F-4D97-AF65-F5344CB8AC3E}">
        <p14:creationId xmlns:p14="http://schemas.microsoft.com/office/powerpoint/2010/main" val="4231349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Narlanda University</a:t>
            </a:r>
            <a:br>
              <a:rPr lang="en-US" sz="3600" dirty="0" smtClean="0"/>
            </a:br>
            <a:r>
              <a:rPr lang="en-US" sz="3600" dirty="0">
                <a:latin typeface="Perpetua"/>
                <a:cs typeface="Perpetua"/>
              </a:rPr>
              <a:t>c</a:t>
            </a:r>
            <a:r>
              <a:rPr lang="en-US" sz="3600" dirty="0" smtClean="0">
                <a:latin typeface="Perpetua"/>
                <a:cs typeface="Perpetua"/>
              </a:rPr>
              <a:t>. </a:t>
            </a:r>
            <a:r>
              <a:rPr lang="en-US" sz="3600" dirty="0" smtClean="0"/>
              <a:t>600-1197 ce.</a:t>
            </a:r>
            <a:endParaRPr lang="en-US" sz="3600" dirty="0"/>
          </a:p>
        </p:txBody>
      </p:sp>
      <p:sp>
        <p:nvSpPr>
          <p:cNvPr id="3" name="Content Placeholder 2"/>
          <p:cNvSpPr>
            <a:spLocks noGrp="1"/>
          </p:cNvSpPr>
          <p:nvPr>
            <p:ph idx="1"/>
          </p:nvPr>
        </p:nvSpPr>
        <p:spPr>
          <a:xfrm>
            <a:off x="313788" y="2019303"/>
            <a:ext cx="2586038" cy="4297363"/>
          </a:xfrm>
        </p:spPr>
        <p:txBody>
          <a:bodyPr>
            <a:normAutofit/>
          </a:bodyPr>
          <a:lstStyle/>
          <a:p>
            <a:r>
              <a:rPr lang="en-US" dirty="0"/>
              <a:t>Atisha received </a:t>
            </a:r>
            <a:r>
              <a:rPr lang="en-US" dirty="0" smtClean="0"/>
              <a:t>instruction </a:t>
            </a:r>
            <a:r>
              <a:rPr lang="en-US" dirty="0"/>
              <a:t>regarding the Bodhisattva vows </a:t>
            </a:r>
            <a:r>
              <a:rPr lang="en-US" dirty="0" smtClean="0"/>
              <a:t>and the </a:t>
            </a:r>
            <a:r>
              <a:rPr lang="en-US" dirty="0"/>
              <a:t>meditation of perceiving emptiness .</a:t>
            </a:r>
            <a:endParaRPr lang="en-US" dirty="0" smtClean="0"/>
          </a:p>
          <a:p>
            <a:endParaRPr lang="en-US" dirty="0"/>
          </a:p>
        </p:txBody>
      </p:sp>
      <p:pic>
        <p:nvPicPr>
          <p:cNvPr id="4" name="Picture 3" descr="2Nalanda_University_India_rui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493" y="1955801"/>
            <a:ext cx="5560482" cy="4170362"/>
          </a:xfrm>
          <a:prstGeom prst="rect">
            <a:avLst/>
          </a:prstGeom>
        </p:spPr>
      </p:pic>
      <p:sp>
        <p:nvSpPr>
          <p:cNvPr id="5" name="TextBox 4"/>
          <p:cNvSpPr txBox="1"/>
          <p:nvPr/>
        </p:nvSpPr>
        <p:spPr>
          <a:xfrm>
            <a:off x="8798975" y="5903552"/>
            <a:ext cx="315411" cy="246221"/>
          </a:xfrm>
          <a:prstGeom prst="rect">
            <a:avLst/>
          </a:prstGeom>
          <a:noFill/>
        </p:spPr>
        <p:txBody>
          <a:bodyPr wrap="none" rtlCol="0">
            <a:spAutoFit/>
          </a:bodyPr>
          <a:lstStyle/>
          <a:p>
            <a:r>
              <a:rPr lang="en-US" sz="1000" dirty="0" smtClean="0"/>
              <a:t>10</a:t>
            </a:r>
            <a:endParaRPr lang="en-US" sz="1000" dirty="0"/>
          </a:p>
        </p:txBody>
      </p:sp>
    </p:spTree>
    <p:extLst>
      <p:ext uri="{BB962C8B-B14F-4D97-AF65-F5344CB8AC3E}">
        <p14:creationId xmlns:p14="http://schemas.microsoft.com/office/powerpoint/2010/main" val="3967079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Atisha </a:t>
            </a:r>
            <a:r>
              <a:rPr lang="en-US" sz="2800" dirty="0" smtClean="0"/>
              <a:t>meets a </a:t>
            </a:r>
            <a:r>
              <a:rPr lang="en-US" sz="2800" dirty="0"/>
              <a:t>woman alternately crying and </a:t>
            </a:r>
            <a:r>
              <a:rPr lang="en-US" sz="2800" dirty="0" smtClean="0"/>
              <a:t>laughing</a:t>
            </a:r>
            <a:r>
              <a:rPr lang="en-US" sz="3600" dirty="0"/>
              <a:t>.</a:t>
            </a:r>
          </a:p>
        </p:txBody>
      </p:sp>
      <p:sp>
        <p:nvSpPr>
          <p:cNvPr id="3" name="Content Placeholder 2"/>
          <p:cNvSpPr>
            <a:spLocks noGrp="1"/>
          </p:cNvSpPr>
          <p:nvPr>
            <p:ph idx="1"/>
          </p:nvPr>
        </p:nvSpPr>
        <p:spPr/>
        <p:txBody>
          <a:bodyPr/>
          <a:lstStyle/>
          <a:p>
            <a:r>
              <a:rPr lang="en-US" dirty="0" smtClean="0"/>
              <a:t>Confused </a:t>
            </a:r>
            <a:r>
              <a:rPr lang="en-US" dirty="0"/>
              <a:t>with her behaviour, he inquires about her condition, and she responds</a:t>
            </a:r>
            <a:r>
              <a:rPr lang="en-US" dirty="0" smtClean="0"/>
              <a:t>:</a:t>
            </a:r>
          </a:p>
          <a:p>
            <a:pPr marL="0" indent="0">
              <a:buNone/>
            </a:pPr>
            <a:r>
              <a:rPr lang="en-US" dirty="0" smtClean="0"/>
              <a:t> </a:t>
            </a:r>
            <a:r>
              <a:rPr lang="en-US" dirty="0"/>
              <a:t>"[O]ne's own mind has been a Buddha from beginning less time. By not knowing this, great complications follow from such a small base of error for hundreds of thousands of sentient beings…. Not being able to bear the suffering for so many beings, I cry. And then, I laugh because when this small basis of error is known—when one knows one's own mind—one is freed." </a:t>
            </a:r>
          </a:p>
        </p:txBody>
      </p:sp>
    </p:spTree>
    <p:extLst>
      <p:ext uri="{BB962C8B-B14F-4D97-AF65-F5344CB8AC3E}">
        <p14:creationId xmlns:p14="http://schemas.microsoft.com/office/powerpoint/2010/main" val="907633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further training </a:t>
            </a:r>
            <a:br>
              <a:rPr lang="en-US" sz="3600" dirty="0" smtClean="0"/>
            </a:br>
            <a:r>
              <a:rPr lang="en-US" sz="3600" dirty="0" smtClean="0"/>
              <a:t>of atisa</a:t>
            </a:r>
            <a:endParaRPr lang="en-US" sz="3600" dirty="0"/>
          </a:p>
        </p:txBody>
      </p:sp>
      <p:sp>
        <p:nvSpPr>
          <p:cNvPr id="3" name="Content Placeholder 2"/>
          <p:cNvSpPr>
            <a:spLocks noGrp="1"/>
          </p:cNvSpPr>
          <p:nvPr>
            <p:ph idx="1"/>
          </p:nvPr>
        </p:nvSpPr>
        <p:spPr>
          <a:xfrm>
            <a:off x="779463" y="1828800"/>
            <a:ext cx="3098270" cy="4297363"/>
          </a:xfrm>
        </p:spPr>
        <p:txBody>
          <a:bodyPr>
            <a:normAutofit fontScale="85000" lnSpcReduction="10000"/>
          </a:bodyPr>
          <a:lstStyle/>
          <a:p>
            <a:r>
              <a:rPr lang="en-US" dirty="0" smtClean="0"/>
              <a:t>Atisa studied with several gurus including the </a:t>
            </a:r>
            <a:r>
              <a:rPr lang="en-US" dirty="0"/>
              <a:t>Black Mountain </a:t>
            </a:r>
            <a:r>
              <a:rPr lang="en-US" dirty="0" smtClean="0"/>
              <a:t>Yogi who cast a lightening bolt at Atisa as he first approached and tested </a:t>
            </a:r>
            <a:r>
              <a:rPr lang="en-US" dirty="0"/>
              <a:t>Atisha in numerous ways</a:t>
            </a:r>
            <a:r>
              <a:rPr lang="en-US" dirty="0" smtClean="0"/>
              <a:t>.</a:t>
            </a:r>
          </a:p>
          <a:p>
            <a:r>
              <a:rPr lang="en-US" dirty="0" smtClean="0"/>
              <a:t>The Black Mountian Yogi insists that Atisa gain permission from his parents before continuing to study the dharma.</a:t>
            </a:r>
            <a:endParaRPr lang="en-US" dirty="0"/>
          </a:p>
        </p:txBody>
      </p:sp>
      <p:pic>
        <p:nvPicPr>
          <p:cNvPr id="5" name="Picture 4" descr="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3996" y="1718732"/>
            <a:ext cx="4233334" cy="4690675"/>
          </a:xfrm>
          <a:prstGeom prst="rect">
            <a:avLst/>
          </a:prstGeom>
        </p:spPr>
      </p:pic>
      <p:sp>
        <p:nvSpPr>
          <p:cNvPr id="6" name="TextBox 5"/>
          <p:cNvSpPr txBox="1"/>
          <p:nvPr/>
        </p:nvSpPr>
        <p:spPr>
          <a:xfrm>
            <a:off x="8337550" y="6163186"/>
            <a:ext cx="315411" cy="246221"/>
          </a:xfrm>
          <a:prstGeom prst="rect">
            <a:avLst/>
          </a:prstGeom>
          <a:noFill/>
        </p:spPr>
        <p:txBody>
          <a:bodyPr wrap="none" rtlCol="0">
            <a:spAutoFit/>
          </a:bodyPr>
          <a:lstStyle/>
          <a:p>
            <a:r>
              <a:rPr lang="en-US" sz="1000" dirty="0" smtClean="0"/>
              <a:t>11</a:t>
            </a:r>
            <a:endParaRPr lang="en-US" sz="1000" dirty="0"/>
          </a:p>
        </p:txBody>
      </p:sp>
    </p:spTree>
    <p:extLst>
      <p:ext uri="{BB962C8B-B14F-4D97-AF65-F5344CB8AC3E}">
        <p14:creationId xmlns:p14="http://schemas.microsoft.com/office/powerpoint/2010/main" val="1124584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Atisa returns home</a:t>
            </a:r>
            <a:endParaRPr lang="en-US" sz="3600" dirty="0"/>
          </a:p>
        </p:txBody>
      </p:sp>
      <p:sp>
        <p:nvSpPr>
          <p:cNvPr id="3" name="Content Placeholder 2"/>
          <p:cNvSpPr>
            <a:spLocks noGrp="1"/>
          </p:cNvSpPr>
          <p:nvPr>
            <p:ph idx="1"/>
          </p:nvPr>
        </p:nvSpPr>
        <p:spPr>
          <a:xfrm>
            <a:off x="626533" y="1828800"/>
            <a:ext cx="2167467" cy="4297363"/>
          </a:xfrm>
        </p:spPr>
        <p:txBody>
          <a:bodyPr>
            <a:normAutofit fontScale="92500" lnSpcReduction="10000"/>
          </a:bodyPr>
          <a:lstStyle/>
          <a:p>
            <a:r>
              <a:rPr lang="en-US" dirty="0" smtClean="0"/>
              <a:t>Eight </a:t>
            </a:r>
            <a:r>
              <a:rPr lang="en-US" dirty="0"/>
              <a:t>naked </a:t>
            </a:r>
            <a:r>
              <a:rPr lang="en-US" dirty="0">
                <a:hlinkClick r:id="rId3" tooltip="Yogi"/>
              </a:rPr>
              <a:t>yogis</a:t>
            </a:r>
            <a:r>
              <a:rPr lang="en-US" dirty="0"/>
              <a:t> and </a:t>
            </a:r>
            <a:r>
              <a:rPr lang="en-US" dirty="0">
                <a:hlinkClick r:id="rId4" tooltip="Yogini"/>
              </a:rPr>
              <a:t>yoginis</a:t>
            </a:r>
            <a:r>
              <a:rPr lang="en-US" dirty="0"/>
              <a:t> </a:t>
            </a:r>
            <a:r>
              <a:rPr lang="en-US" dirty="0" smtClean="0"/>
              <a:t>escorted </a:t>
            </a:r>
            <a:r>
              <a:rPr lang="en-US" dirty="0"/>
              <a:t>the prince back to Vikramapura</a:t>
            </a:r>
            <a:r>
              <a:rPr lang="en-US" dirty="0" smtClean="0"/>
              <a:t>.</a:t>
            </a:r>
          </a:p>
          <a:p>
            <a:r>
              <a:rPr lang="en-US" dirty="0"/>
              <a:t>Atisha's parents and subjects believed he had gone mad during his jungle refuge. </a:t>
            </a:r>
          </a:p>
        </p:txBody>
      </p:sp>
      <p:sp>
        <p:nvSpPr>
          <p:cNvPr id="4" name="Rectangle 3"/>
          <p:cNvSpPr/>
          <p:nvPr/>
        </p:nvSpPr>
        <p:spPr>
          <a:xfrm>
            <a:off x="3824806" y="6275523"/>
            <a:ext cx="5403849" cy="461665"/>
          </a:xfrm>
          <a:prstGeom prst="rect">
            <a:avLst/>
          </a:prstGeom>
        </p:spPr>
        <p:txBody>
          <a:bodyPr wrap="square">
            <a:spAutoFit/>
          </a:bodyPr>
          <a:lstStyle/>
          <a:p>
            <a:r>
              <a:rPr lang="en-US" sz="1200" dirty="0" smtClean="0">
                <a:solidFill>
                  <a:schemeClr val="bg2"/>
                </a:solidFill>
              </a:rPr>
              <a:t>Other Yogini Temples of India</a:t>
            </a:r>
          </a:p>
          <a:p>
            <a:r>
              <a:rPr lang="en-US" sz="1200" dirty="0" smtClean="0"/>
              <a:t>http</a:t>
            </a:r>
            <a:r>
              <a:rPr lang="en-US" sz="1200" dirty="0"/>
              <a:t>://www.indiasite.com/archaeology/hirapur.html</a:t>
            </a:r>
          </a:p>
        </p:txBody>
      </p:sp>
      <p:pic>
        <p:nvPicPr>
          <p:cNvPr id="6" name="Picture 5" descr="1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3500" y="1591734"/>
            <a:ext cx="3404945" cy="4534429"/>
          </a:xfrm>
          <a:prstGeom prst="rect">
            <a:avLst/>
          </a:prstGeom>
        </p:spPr>
      </p:pic>
      <p:sp>
        <p:nvSpPr>
          <p:cNvPr id="7" name="TextBox 6"/>
          <p:cNvSpPr txBox="1"/>
          <p:nvPr/>
        </p:nvSpPr>
        <p:spPr>
          <a:xfrm>
            <a:off x="7278445" y="5879942"/>
            <a:ext cx="315411" cy="246221"/>
          </a:xfrm>
          <a:prstGeom prst="rect">
            <a:avLst/>
          </a:prstGeom>
          <a:noFill/>
        </p:spPr>
        <p:txBody>
          <a:bodyPr wrap="none" rtlCol="0">
            <a:spAutoFit/>
          </a:bodyPr>
          <a:lstStyle/>
          <a:p>
            <a:r>
              <a:rPr lang="en-US" sz="1000" dirty="0" smtClean="0"/>
              <a:t>12</a:t>
            </a:r>
            <a:endParaRPr lang="en-US" sz="1000" dirty="0"/>
          </a:p>
        </p:txBody>
      </p:sp>
    </p:spTree>
    <p:extLst>
      <p:ext uri="{BB962C8B-B14F-4D97-AF65-F5344CB8AC3E}">
        <p14:creationId xmlns:p14="http://schemas.microsoft.com/office/powerpoint/2010/main" val="2152179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Monastic life</a:t>
            </a:r>
            <a:endParaRPr lang="en-US" dirty="0"/>
          </a:p>
        </p:txBody>
      </p:sp>
      <p:sp>
        <p:nvSpPr>
          <p:cNvPr id="3" name="Content Placeholder 2"/>
          <p:cNvSpPr>
            <a:spLocks noGrp="1"/>
          </p:cNvSpPr>
          <p:nvPr>
            <p:ph idx="1"/>
          </p:nvPr>
        </p:nvSpPr>
        <p:spPr>
          <a:xfrm>
            <a:off x="779463" y="1828800"/>
            <a:ext cx="2861204" cy="4297363"/>
          </a:xfrm>
        </p:spPr>
        <p:txBody>
          <a:bodyPr>
            <a:normAutofit fontScale="92500" lnSpcReduction="10000"/>
          </a:bodyPr>
          <a:lstStyle/>
          <a:p>
            <a:r>
              <a:rPr lang="en-US" dirty="0" smtClean="0"/>
              <a:t>In </a:t>
            </a:r>
            <a:r>
              <a:rPr lang="en-US" dirty="0"/>
              <a:t>his twenty-ninth year, Atisha was formally declared a monk under an ordination of the great Shilarakshita, and given the new name of Dipamkara Srijnana, meaning "He Whose Deep Awareness Acts as a Lamp."</a:t>
            </a:r>
          </a:p>
        </p:txBody>
      </p:sp>
      <p:pic>
        <p:nvPicPr>
          <p:cNvPr id="4" name="Picture 3" descr="16.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4317" y="1735666"/>
            <a:ext cx="3621523" cy="4699000"/>
          </a:xfrm>
          <a:prstGeom prst="rect">
            <a:avLst/>
          </a:prstGeom>
        </p:spPr>
      </p:pic>
      <p:sp>
        <p:nvSpPr>
          <p:cNvPr id="5" name="TextBox 4"/>
          <p:cNvSpPr txBox="1"/>
          <p:nvPr/>
        </p:nvSpPr>
        <p:spPr>
          <a:xfrm>
            <a:off x="8075840" y="6190730"/>
            <a:ext cx="315411" cy="246221"/>
          </a:xfrm>
          <a:prstGeom prst="rect">
            <a:avLst/>
          </a:prstGeom>
          <a:noFill/>
        </p:spPr>
        <p:txBody>
          <a:bodyPr wrap="none" rtlCol="0">
            <a:spAutoFit/>
          </a:bodyPr>
          <a:lstStyle/>
          <a:p>
            <a:r>
              <a:rPr lang="en-US" sz="1000" dirty="0" smtClean="0"/>
              <a:t>13</a:t>
            </a:r>
            <a:endParaRPr lang="en-US" sz="1000" dirty="0"/>
          </a:p>
        </p:txBody>
      </p:sp>
    </p:spTree>
    <p:extLst>
      <p:ext uri="{BB962C8B-B14F-4D97-AF65-F5344CB8AC3E}">
        <p14:creationId xmlns:p14="http://schemas.microsoft.com/office/powerpoint/2010/main" val="408483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a:t>
            </a:r>
            <a:r>
              <a:rPr lang="en-US" sz="3600" dirty="0" smtClean="0"/>
              <a:t> </a:t>
            </a:r>
            <a:r>
              <a:rPr lang="en-US" sz="3600" dirty="0" smtClean="0"/>
              <a:t>Buddhist </a:t>
            </a:r>
            <a:r>
              <a:rPr lang="en-US" sz="3600" dirty="0"/>
              <a:t>teacher </a:t>
            </a:r>
            <a:r>
              <a:rPr lang="en-US" sz="3600" dirty="0" smtClean="0"/>
              <a:t/>
            </a:r>
            <a:br>
              <a:rPr lang="en-US" sz="3600" dirty="0" smtClean="0"/>
            </a:br>
            <a:r>
              <a:rPr lang="en-US" sz="3600" dirty="0" smtClean="0"/>
              <a:t>from </a:t>
            </a:r>
            <a:r>
              <a:rPr lang="en-US" sz="3600" dirty="0"/>
              <a:t>the </a:t>
            </a:r>
            <a:r>
              <a:rPr lang="en-US" sz="3600" dirty="0" smtClean="0"/>
              <a:t>pala empire</a:t>
            </a:r>
            <a:endParaRPr lang="en-US" sz="3600" dirty="0"/>
          </a:p>
        </p:txBody>
      </p:sp>
      <p:sp>
        <p:nvSpPr>
          <p:cNvPr id="3" name="Content Placeholder 2"/>
          <p:cNvSpPr>
            <a:spLocks noGrp="1"/>
          </p:cNvSpPr>
          <p:nvPr>
            <p:ph idx="1"/>
          </p:nvPr>
        </p:nvSpPr>
        <p:spPr>
          <a:xfrm>
            <a:off x="779463" y="1828800"/>
            <a:ext cx="2707805" cy="4297363"/>
          </a:xfrm>
        </p:spPr>
        <p:txBody>
          <a:bodyPr>
            <a:normAutofit fontScale="92500" lnSpcReduction="20000"/>
          </a:bodyPr>
          <a:lstStyle/>
          <a:p>
            <a:r>
              <a:rPr lang="en-US" dirty="0"/>
              <a:t>c</a:t>
            </a:r>
            <a:r>
              <a:rPr lang="en-US" dirty="0" smtClean="0"/>
              <a:t>. 980</a:t>
            </a:r>
            <a:r>
              <a:rPr lang="en-US" dirty="0"/>
              <a:t>–1054 </a:t>
            </a:r>
            <a:r>
              <a:rPr lang="en-US" dirty="0" smtClean="0"/>
              <a:t>CE</a:t>
            </a:r>
          </a:p>
          <a:p>
            <a:r>
              <a:rPr lang="en-US" dirty="0"/>
              <a:t>The </a:t>
            </a:r>
            <a:r>
              <a:rPr lang="en-US" b="1" dirty="0"/>
              <a:t>Pāla Empire</a:t>
            </a:r>
            <a:r>
              <a:rPr lang="en-US" dirty="0"/>
              <a:t> was one of the major </a:t>
            </a:r>
            <a:r>
              <a:rPr lang="en-US" dirty="0">
                <a:hlinkClick r:id="rId2" tooltip="Middle Kingdoms of India"/>
              </a:rPr>
              <a:t>middle kingdoms of India</a:t>
            </a:r>
            <a:r>
              <a:rPr lang="en-US" dirty="0"/>
              <a:t> existed from 750–1174 CE</a:t>
            </a:r>
            <a:r>
              <a:rPr lang="en-US" dirty="0" smtClean="0"/>
              <a:t>.</a:t>
            </a:r>
          </a:p>
          <a:p>
            <a:r>
              <a:rPr lang="en-US" dirty="0" smtClean="0"/>
              <a:t> Ruled </a:t>
            </a:r>
            <a:r>
              <a:rPr lang="en-US" dirty="0"/>
              <a:t>by a </a:t>
            </a:r>
            <a:r>
              <a:rPr lang="en-US" dirty="0">
                <a:hlinkClick r:id="rId3" tooltip="Buddhist"/>
              </a:rPr>
              <a:t>Buddhist</a:t>
            </a:r>
            <a:r>
              <a:rPr lang="en-US" dirty="0"/>
              <a:t> dynasty from </a:t>
            </a:r>
            <a:r>
              <a:rPr lang="en-US" dirty="0">
                <a:hlinkClick r:id="rId4" tooltip="Bengal"/>
              </a:rPr>
              <a:t>Bengal</a:t>
            </a:r>
            <a:r>
              <a:rPr lang="en-US" dirty="0"/>
              <a:t> in the eastern region </a:t>
            </a:r>
            <a:r>
              <a:rPr lang="en-US" dirty="0" smtClean="0"/>
              <a:t>of India. </a:t>
            </a:r>
            <a:endParaRPr lang="en-US" dirty="0"/>
          </a:p>
        </p:txBody>
      </p:sp>
      <p:pic>
        <p:nvPicPr>
          <p:cNvPr id="6" name="Picture 5" descr="1atish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1741" y="1676399"/>
            <a:ext cx="3793192" cy="4948008"/>
          </a:xfrm>
          <a:prstGeom prst="rect">
            <a:avLst/>
          </a:prstGeom>
        </p:spPr>
      </p:pic>
      <p:sp>
        <p:nvSpPr>
          <p:cNvPr id="4" name="TextBox 3"/>
          <p:cNvSpPr txBox="1"/>
          <p:nvPr/>
        </p:nvSpPr>
        <p:spPr>
          <a:xfrm>
            <a:off x="8211783" y="6415948"/>
            <a:ext cx="250038" cy="246221"/>
          </a:xfrm>
          <a:prstGeom prst="rect">
            <a:avLst/>
          </a:prstGeom>
          <a:noFill/>
        </p:spPr>
        <p:txBody>
          <a:bodyPr wrap="none" rtlCol="0">
            <a:spAutoFit/>
          </a:bodyPr>
          <a:lstStyle/>
          <a:p>
            <a:r>
              <a:rPr lang="en-US" sz="1000" dirty="0" smtClean="0"/>
              <a:t>1</a:t>
            </a:r>
            <a:endParaRPr lang="en-US" sz="1000" dirty="0"/>
          </a:p>
        </p:txBody>
      </p:sp>
    </p:spTree>
    <p:extLst>
      <p:ext uri="{BB962C8B-B14F-4D97-AF65-F5344CB8AC3E}">
        <p14:creationId xmlns:p14="http://schemas.microsoft.com/office/powerpoint/2010/main" val="879816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Visions of </a:t>
            </a:r>
            <a:r>
              <a:rPr lang="en-US" dirty="0" smtClean="0"/>
              <a:t>Tara</a:t>
            </a:r>
            <a:endParaRPr lang="en-US" dirty="0"/>
          </a:p>
        </p:txBody>
      </p:sp>
      <p:sp>
        <p:nvSpPr>
          <p:cNvPr id="3" name="Content Placeholder 2"/>
          <p:cNvSpPr>
            <a:spLocks noGrp="1"/>
          </p:cNvSpPr>
          <p:nvPr>
            <p:ph idx="1"/>
          </p:nvPr>
        </p:nvSpPr>
        <p:spPr>
          <a:xfrm>
            <a:off x="423870" y="1828800"/>
            <a:ext cx="2116137" cy="4297363"/>
          </a:xfrm>
        </p:spPr>
        <p:txBody>
          <a:bodyPr>
            <a:normAutofit fontScale="55000" lnSpcReduction="20000"/>
          </a:bodyPr>
          <a:lstStyle/>
          <a:p>
            <a:r>
              <a:rPr lang="en-US" dirty="0"/>
              <a:t>He made a pilgrimage to </a:t>
            </a:r>
            <a:r>
              <a:rPr lang="en-US" dirty="0">
                <a:hlinkClick r:id="rId2" tooltip="Bodhgaya"/>
              </a:rPr>
              <a:t>Bodhgaya</a:t>
            </a:r>
            <a:r>
              <a:rPr lang="en-US" dirty="0"/>
              <a:t> and, as he was circumambulating the great </a:t>
            </a:r>
            <a:r>
              <a:rPr lang="en-US" dirty="0">
                <a:hlinkClick r:id="rId3" tooltip="Stupa"/>
              </a:rPr>
              <a:t>stupa</a:t>
            </a:r>
            <a:r>
              <a:rPr lang="en-US" dirty="0"/>
              <a:t> there, had a vision consisting of two </a:t>
            </a:r>
            <a:r>
              <a:rPr lang="en-US" dirty="0" smtClean="0"/>
              <a:t>materializations </a:t>
            </a:r>
            <a:r>
              <a:rPr lang="en-US" dirty="0"/>
              <a:t>of Tara</a:t>
            </a:r>
            <a:r>
              <a:rPr lang="en-US" dirty="0" smtClean="0"/>
              <a:t>.</a:t>
            </a:r>
          </a:p>
          <a:p>
            <a:r>
              <a:rPr lang="en-US" dirty="0" smtClean="0"/>
              <a:t> </a:t>
            </a:r>
            <a:r>
              <a:rPr lang="en-US" dirty="0"/>
              <a:t>One asked the other what the most important practice for attaining enlightenment was, and the other duly replied that "the practice of bodhichitta, supported by loving kindness and great compassion is most important." </a:t>
            </a:r>
            <a:endParaRPr lang="en-US" dirty="0" smtClean="0"/>
          </a:p>
          <a:p>
            <a:r>
              <a:rPr lang="en-US" dirty="0" smtClean="0"/>
              <a:t>Atisha </a:t>
            </a:r>
            <a:r>
              <a:rPr lang="en-US" dirty="0"/>
              <a:t>thenceforth dedicated himself to refining his understanding and practice of bodhichitta. </a:t>
            </a:r>
          </a:p>
        </p:txBody>
      </p:sp>
      <p:pic>
        <p:nvPicPr>
          <p:cNvPr id="5" name="Picture 4" descr="1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3204" y="1811866"/>
            <a:ext cx="5695063" cy="4629660"/>
          </a:xfrm>
          <a:prstGeom prst="rect">
            <a:avLst/>
          </a:prstGeom>
        </p:spPr>
      </p:pic>
      <p:sp>
        <p:nvSpPr>
          <p:cNvPr id="7" name="TextBox 6"/>
          <p:cNvSpPr txBox="1"/>
          <p:nvPr/>
        </p:nvSpPr>
        <p:spPr>
          <a:xfrm>
            <a:off x="8568267" y="6180657"/>
            <a:ext cx="315411" cy="246221"/>
          </a:xfrm>
          <a:prstGeom prst="rect">
            <a:avLst/>
          </a:prstGeom>
          <a:noFill/>
        </p:spPr>
        <p:txBody>
          <a:bodyPr wrap="none" rtlCol="0">
            <a:spAutoFit/>
          </a:bodyPr>
          <a:lstStyle/>
          <a:p>
            <a:r>
              <a:rPr lang="en-US" sz="1000" dirty="0" smtClean="0"/>
              <a:t>16</a:t>
            </a:r>
            <a:endParaRPr lang="en-US" sz="1000" dirty="0"/>
          </a:p>
        </p:txBody>
      </p:sp>
    </p:spTree>
    <p:extLst>
      <p:ext uri="{BB962C8B-B14F-4D97-AF65-F5344CB8AC3E}">
        <p14:creationId xmlns:p14="http://schemas.microsoft.com/office/powerpoint/2010/main" val="3173999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Twelve years in </a:t>
            </a:r>
            <a:r>
              <a:rPr lang="en-US" sz="3600" dirty="0" smtClean="0"/>
              <a:t>Sumatra</a:t>
            </a:r>
            <a:endParaRPr lang="en-US" sz="3600" dirty="0"/>
          </a:p>
        </p:txBody>
      </p:sp>
      <p:sp>
        <p:nvSpPr>
          <p:cNvPr id="3" name="Content Placeholder 2"/>
          <p:cNvSpPr>
            <a:spLocks noGrp="1"/>
          </p:cNvSpPr>
          <p:nvPr>
            <p:ph idx="1"/>
          </p:nvPr>
        </p:nvSpPr>
        <p:spPr>
          <a:xfrm>
            <a:off x="627063" y="1828800"/>
            <a:ext cx="2200804" cy="4297363"/>
          </a:xfrm>
        </p:spPr>
        <p:txBody>
          <a:bodyPr>
            <a:normAutofit fontScale="55000" lnSpcReduction="20000"/>
          </a:bodyPr>
          <a:lstStyle/>
          <a:p>
            <a:r>
              <a:rPr lang="en-US" dirty="0"/>
              <a:t>A</a:t>
            </a:r>
            <a:r>
              <a:rPr lang="en-US" dirty="0" smtClean="0"/>
              <a:t>t </a:t>
            </a:r>
            <a:r>
              <a:rPr lang="en-US" dirty="0"/>
              <a:t>the age of thirty-one, the monk </a:t>
            </a:r>
            <a:r>
              <a:rPr lang="en-US" dirty="0" smtClean="0"/>
              <a:t>undertook a </a:t>
            </a:r>
            <a:r>
              <a:rPr lang="en-US" dirty="0"/>
              <a:t>perilous journey, traveling for thirteen months to </a:t>
            </a:r>
            <a:r>
              <a:rPr lang="en-US" dirty="0">
                <a:hlinkClick r:id="rId3" tooltip="Sumatra"/>
              </a:rPr>
              <a:t>Sumatra</a:t>
            </a:r>
            <a:r>
              <a:rPr lang="en-US" dirty="0"/>
              <a:t> in order to study under the reputable </a:t>
            </a:r>
            <a:r>
              <a:rPr lang="en-US" dirty="0">
                <a:hlinkClick r:id="rId4" tooltip="Suvarnadvipi Dharmakirti (page does not exist)"/>
              </a:rPr>
              <a:t>Suvarnadvipi </a:t>
            </a:r>
            <a:r>
              <a:rPr lang="en-US" dirty="0" smtClean="0">
                <a:hlinkClick r:id="rId4" tooltip="Suvarnadvipi Dharmakirti (page does not exist)"/>
              </a:rPr>
              <a:t>Dharmakirti</a:t>
            </a:r>
            <a:r>
              <a:rPr lang="en-US" dirty="0" smtClean="0"/>
              <a:t>, known </a:t>
            </a:r>
            <a:r>
              <a:rPr lang="en-US" dirty="0"/>
              <a:t>in Tibetan as </a:t>
            </a:r>
            <a:r>
              <a:rPr lang="en-US" i="1" dirty="0"/>
              <a:t>Serlingpa</a:t>
            </a:r>
            <a:r>
              <a:rPr lang="en-US" dirty="0"/>
              <a:t> </a:t>
            </a:r>
            <a:r>
              <a:rPr lang="en-US" dirty="0" smtClean="0"/>
              <a:t>a master </a:t>
            </a:r>
            <a:r>
              <a:rPr lang="en-US" dirty="0"/>
              <a:t>of bodhichitta. </a:t>
            </a:r>
            <a:endParaRPr lang="en-US" dirty="0" smtClean="0"/>
          </a:p>
          <a:p>
            <a:r>
              <a:rPr lang="en-US" dirty="0" smtClean="0"/>
              <a:t>Atisha </a:t>
            </a:r>
            <a:r>
              <a:rPr lang="en-US" dirty="0"/>
              <a:t>remained on the island of Sumatra for twelve years studying </a:t>
            </a:r>
            <a:r>
              <a:rPr lang="en-US" dirty="0" smtClean="0"/>
              <a:t>bodhichitta. After a </a:t>
            </a:r>
            <a:r>
              <a:rPr lang="en-US" dirty="0"/>
              <a:t>decade of intensive training, Dharmarakshita advised Atisha to "go to the </a:t>
            </a:r>
            <a:r>
              <a:rPr lang="en-US" dirty="0" smtClean="0"/>
              <a:t>north, the </a:t>
            </a:r>
            <a:r>
              <a:rPr lang="en-US" dirty="0"/>
              <a:t>Land of Snows." </a:t>
            </a:r>
          </a:p>
        </p:txBody>
      </p:sp>
      <p:pic>
        <p:nvPicPr>
          <p:cNvPr id="4" name="Picture 3" descr="1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5731" y="1828800"/>
            <a:ext cx="5554135" cy="4554391"/>
          </a:xfrm>
          <a:prstGeom prst="rect">
            <a:avLst/>
          </a:prstGeom>
        </p:spPr>
      </p:pic>
      <p:sp>
        <p:nvSpPr>
          <p:cNvPr id="5" name="TextBox 4"/>
          <p:cNvSpPr txBox="1"/>
          <p:nvPr/>
        </p:nvSpPr>
        <p:spPr>
          <a:xfrm>
            <a:off x="8669866" y="6149773"/>
            <a:ext cx="315411" cy="246221"/>
          </a:xfrm>
          <a:prstGeom prst="rect">
            <a:avLst/>
          </a:prstGeom>
          <a:noFill/>
        </p:spPr>
        <p:txBody>
          <a:bodyPr wrap="none" rtlCol="0">
            <a:spAutoFit/>
          </a:bodyPr>
          <a:lstStyle/>
          <a:p>
            <a:r>
              <a:rPr lang="en-US" sz="1000" dirty="0" smtClean="0"/>
              <a:t>18</a:t>
            </a:r>
            <a:endParaRPr lang="en-US" sz="1000" dirty="0"/>
          </a:p>
        </p:txBody>
      </p:sp>
    </p:spTree>
    <p:extLst>
      <p:ext uri="{BB962C8B-B14F-4D97-AF65-F5344CB8AC3E}">
        <p14:creationId xmlns:p14="http://schemas.microsoft.com/office/powerpoint/2010/main" val="4050787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vision of Tara</a:t>
            </a:r>
            <a:endParaRPr lang="en-US" dirty="0"/>
          </a:p>
        </p:txBody>
      </p:sp>
      <p:sp>
        <p:nvSpPr>
          <p:cNvPr id="3" name="Content Placeholder 2"/>
          <p:cNvSpPr>
            <a:spLocks noGrp="1"/>
          </p:cNvSpPr>
          <p:nvPr>
            <p:ph idx="1"/>
          </p:nvPr>
        </p:nvSpPr>
        <p:spPr>
          <a:xfrm>
            <a:off x="779463" y="1828800"/>
            <a:ext cx="2878137" cy="4297363"/>
          </a:xfrm>
        </p:spPr>
        <p:txBody>
          <a:bodyPr>
            <a:normAutofit fontScale="77500" lnSpcReduction="20000"/>
          </a:bodyPr>
          <a:lstStyle/>
          <a:p>
            <a:r>
              <a:rPr lang="en-US" dirty="0"/>
              <a:t>H</a:t>
            </a:r>
            <a:r>
              <a:rPr lang="en-US" dirty="0" smtClean="0"/>
              <a:t>e </a:t>
            </a:r>
            <a:r>
              <a:rPr lang="en-US" dirty="0"/>
              <a:t>received a vision in </a:t>
            </a:r>
            <a:r>
              <a:rPr lang="en-US" dirty="0" smtClean="0"/>
              <a:t>which Tara </a:t>
            </a:r>
            <a:r>
              <a:rPr lang="en-US" dirty="0"/>
              <a:t>informed him that his trip to Tibet would be very successful: not only would he greatly honour and assist the Tibetans, but he would also find a dedicated disciple and further contribute to the spread of Dharma. </a:t>
            </a:r>
            <a:endParaRPr lang="en-US" dirty="0" smtClean="0"/>
          </a:p>
          <a:p>
            <a:r>
              <a:rPr lang="en-US" dirty="0" smtClean="0"/>
              <a:t>In </a:t>
            </a:r>
            <a:r>
              <a:rPr lang="en-US" dirty="0"/>
              <a:t>exchange for these benefits, however, he would only live to seventy-two years.</a:t>
            </a:r>
          </a:p>
        </p:txBody>
      </p:sp>
      <p:pic>
        <p:nvPicPr>
          <p:cNvPr id="4" name="Picture 3" descr="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566335"/>
            <a:ext cx="3810000" cy="5080000"/>
          </a:xfrm>
          <a:prstGeom prst="rect">
            <a:avLst/>
          </a:prstGeom>
        </p:spPr>
      </p:pic>
      <p:sp>
        <p:nvSpPr>
          <p:cNvPr id="5" name="TextBox 4"/>
          <p:cNvSpPr txBox="1"/>
          <p:nvPr/>
        </p:nvSpPr>
        <p:spPr>
          <a:xfrm>
            <a:off x="8153400" y="6410866"/>
            <a:ext cx="315411" cy="246221"/>
          </a:xfrm>
          <a:prstGeom prst="rect">
            <a:avLst/>
          </a:prstGeom>
          <a:noFill/>
        </p:spPr>
        <p:txBody>
          <a:bodyPr wrap="none" rtlCol="0">
            <a:spAutoFit/>
          </a:bodyPr>
          <a:lstStyle/>
          <a:p>
            <a:r>
              <a:rPr lang="en-US" sz="1000" dirty="0" smtClean="0"/>
              <a:t>19</a:t>
            </a:r>
            <a:endParaRPr lang="en-US" sz="1000" dirty="0"/>
          </a:p>
        </p:txBody>
      </p:sp>
    </p:spTree>
    <p:extLst>
      <p:ext uri="{BB962C8B-B14F-4D97-AF65-F5344CB8AC3E}">
        <p14:creationId xmlns:p14="http://schemas.microsoft.com/office/powerpoint/2010/main" val="445523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First he goes back to India</a:t>
            </a:r>
            <a:endParaRPr lang="en-US" sz="3600" dirty="0"/>
          </a:p>
        </p:txBody>
      </p:sp>
      <p:sp>
        <p:nvSpPr>
          <p:cNvPr id="3" name="Content Placeholder 2"/>
          <p:cNvSpPr>
            <a:spLocks noGrp="1"/>
          </p:cNvSpPr>
          <p:nvPr>
            <p:ph idx="1"/>
          </p:nvPr>
        </p:nvSpPr>
        <p:spPr>
          <a:xfrm>
            <a:off x="525468" y="1828800"/>
            <a:ext cx="2014537" cy="4297363"/>
          </a:xfrm>
        </p:spPr>
        <p:txBody>
          <a:bodyPr>
            <a:normAutofit fontScale="62500" lnSpcReduction="20000"/>
          </a:bodyPr>
          <a:lstStyle/>
          <a:p>
            <a:r>
              <a:rPr lang="en-US" dirty="0"/>
              <a:t>Before journeying to Tibet, </a:t>
            </a:r>
            <a:r>
              <a:rPr lang="en-US" dirty="0" smtClean="0"/>
              <a:t>Atisha </a:t>
            </a:r>
            <a:r>
              <a:rPr lang="en-US" dirty="0"/>
              <a:t>first returned to India. </a:t>
            </a:r>
            <a:r>
              <a:rPr lang="en-US" dirty="0" smtClean="0"/>
              <a:t>The knowledgeable </a:t>
            </a:r>
            <a:r>
              <a:rPr lang="en-US" dirty="0"/>
              <a:t>monk received much attention for his teachings and skills in debate and philosophy. </a:t>
            </a:r>
            <a:endParaRPr lang="en-US" dirty="0" smtClean="0"/>
          </a:p>
          <a:p>
            <a:r>
              <a:rPr lang="en-US" dirty="0" smtClean="0"/>
              <a:t>On </a:t>
            </a:r>
            <a:r>
              <a:rPr lang="en-US" dirty="0"/>
              <a:t>three separate occasions, the monk Atisha was acclaimed for defeating non-Buddhist extremists in debate.</a:t>
            </a:r>
          </a:p>
        </p:txBody>
      </p:sp>
      <p:pic>
        <p:nvPicPr>
          <p:cNvPr id="4" name="Picture 3" descr="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6267" y="1828799"/>
            <a:ext cx="6096000" cy="4089400"/>
          </a:xfrm>
          <a:prstGeom prst="rect">
            <a:avLst/>
          </a:prstGeom>
        </p:spPr>
      </p:pic>
      <p:sp>
        <p:nvSpPr>
          <p:cNvPr id="5" name="TextBox 4"/>
          <p:cNvSpPr txBox="1"/>
          <p:nvPr/>
        </p:nvSpPr>
        <p:spPr>
          <a:xfrm>
            <a:off x="8798975" y="5682730"/>
            <a:ext cx="315411" cy="246221"/>
          </a:xfrm>
          <a:prstGeom prst="rect">
            <a:avLst/>
          </a:prstGeom>
          <a:noFill/>
        </p:spPr>
        <p:txBody>
          <a:bodyPr wrap="none" rtlCol="0">
            <a:spAutoFit/>
          </a:bodyPr>
          <a:lstStyle/>
          <a:p>
            <a:r>
              <a:rPr lang="en-US" sz="1000" dirty="0"/>
              <a:t>2</a:t>
            </a:r>
            <a:r>
              <a:rPr lang="en-US" sz="1000" dirty="0" smtClean="0"/>
              <a:t>0</a:t>
            </a:r>
            <a:endParaRPr lang="en-US" sz="1000" dirty="0"/>
          </a:p>
        </p:txBody>
      </p:sp>
    </p:spTree>
    <p:extLst>
      <p:ext uri="{BB962C8B-B14F-4D97-AF65-F5344CB8AC3E}">
        <p14:creationId xmlns:p14="http://schemas.microsoft.com/office/powerpoint/2010/main" val="212893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To </a:t>
            </a:r>
            <a:r>
              <a:rPr lang="en-US" dirty="0" smtClean="0"/>
              <a:t>Tibet</a:t>
            </a:r>
            <a:endParaRPr lang="en-US" dirty="0"/>
          </a:p>
        </p:txBody>
      </p:sp>
      <p:sp>
        <p:nvSpPr>
          <p:cNvPr id="3" name="Content Placeholder 2"/>
          <p:cNvSpPr>
            <a:spLocks noGrp="1"/>
          </p:cNvSpPr>
          <p:nvPr>
            <p:ph idx="1"/>
          </p:nvPr>
        </p:nvSpPr>
        <p:spPr>
          <a:xfrm>
            <a:off x="779463" y="1828800"/>
            <a:ext cx="2844270" cy="4297363"/>
          </a:xfrm>
        </p:spPr>
        <p:txBody>
          <a:bodyPr>
            <a:normAutofit fontScale="70000" lnSpcReduction="20000"/>
          </a:bodyPr>
          <a:lstStyle/>
          <a:p>
            <a:r>
              <a:rPr lang="en-US" dirty="0"/>
              <a:t>According to the </a:t>
            </a:r>
            <a:r>
              <a:rPr lang="en-US" dirty="0">
                <a:hlinkClick r:id="rId2" tooltip="Blue Annals"/>
              </a:rPr>
              <a:t>Blue Annals</a:t>
            </a:r>
            <a:r>
              <a:rPr lang="en-US" dirty="0"/>
              <a:t>, new king of the Western </a:t>
            </a:r>
            <a:r>
              <a:rPr lang="en-US" dirty="0">
                <a:hlinkClick r:id="rId3" tooltip="Tibet"/>
              </a:rPr>
              <a:t>Tibetan</a:t>
            </a:r>
            <a:r>
              <a:rPr lang="en-US" dirty="0"/>
              <a:t> kingdom of </a:t>
            </a:r>
            <a:r>
              <a:rPr lang="en-US" dirty="0">
                <a:hlinkClick r:id="rId4" tooltip="Guge"/>
              </a:rPr>
              <a:t>Guge</a:t>
            </a:r>
            <a:r>
              <a:rPr lang="en-US" dirty="0"/>
              <a:t> by the name of Lha Lama Yeshe Yod, however, was a strict believer in Dharma and so sent his academic followers to learn and translate some of the Sanskrit Buddhist texts</a:t>
            </a:r>
            <a:r>
              <a:rPr lang="en-US" dirty="0" smtClean="0"/>
              <a:t>.</a:t>
            </a:r>
            <a:endParaRPr lang="en-US" baseline="30000" dirty="0"/>
          </a:p>
          <a:p>
            <a:r>
              <a:rPr lang="en-US" dirty="0" smtClean="0"/>
              <a:t> </a:t>
            </a:r>
            <a:r>
              <a:rPr lang="en-US" dirty="0"/>
              <a:t>Among these academics was Nagtso, who was eventually sent to Vikramasila college to study Sanskrit and plead with Atisha to come teach the Dharma in his homeland.</a:t>
            </a:r>
          </a:p>
        </p:txBody>
      </p:sp>
      <p:pic>
        <p:nvPicPr>
          <p:cNvPr id="5" name="Picture 4" descr="1atish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1741" y="1676399"/>
            <a:ext cx="3793192" cy="4948008"/>
          </a:xfrm>
          <a:prstGeom prst="rect">
            <a:avLst/>
          </a:prstGeom>
        </p:spPr>
      </p:pic>
      <p:sp>
        <p:nvSpPr>
          <p:cNvPr id="7" name="TextBox 6"/>
          <p:cNvSpPr txBox="1"/>
          <p:nvPr/>
        </p:nvSpPr>
        <p:spPr>
          <a:xfrm>
            <a:off x="8144933" y="6378186"/>
            <a:ext cx="315411" cy="246221"/>
          </a:xfrm>
          <a:prstGeom prst="rect">
            <a:avLst/>
          </a:prstGeom>
          <a:noFill/>
        </p:spPr>
        <p:txBody>
          <a:bodyPr wrap="none" rtlCol="0">
            <a:spAutoFit/>
          </a:bodyPr>
          <a:lstStyle/>
          <a:p>
            <a:r>
              <a:rPr lang="en-US" sz="1000" dirty="0" smtClean="0"/>
              <a:t>21</a:t>
            </a:r>
            <a:endParaRPr lang="en-US" sz="1000" dirty="0"/>
          </a:p>
        </p:txBody>
      </p:sp>
    </p:spTree>
    <p:extLst>
      <p:ext uri="{BB962C8B-B14F-4D97-AF65-F5344CB8AC3E}">
        <p14:creationId xmlns:p14="http://schemas.microsoft.com/office/powerpoint/2010/main" val="148353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Atisa brings tonglen </a:t>
            </a:r>
            <a:br>
              <a:rPr lang="en-US" sz="3600" dirty="0" smtClean="0"/>
            </a:br>
            <a:r>
              <a:rPr lang="en-US" sz="3600" dirty="0" smtClean="0"/>
              <a:t>to </a:t>
            </a:r>
            <a:r>
              <a:rPr lang="en-US" sz="3600" dirty="0" smtClean="0"/>
              <a:t>Tibet.</a:t>
            </a:r>
            <a:endParaRPr lang="en-US" sz="3600" dirty="0"/>
          </a:p>
        </p:txBody>
      </p:sp>
      <p:sp>
        <p:nvSpPr>
          <p:cNvPr id="3" name="Content Placeholder 2"/>
          <p:cNvSpPr>
            <a:spLocks noGrp="1"/>
          </p:cNvSpPr>
          <p:nvPr>
            <p:ph idx="1"/>
          </p:nvPr>
        </p:nvSpPr>
        <p:spPr>
          <a:xfrm>
            <a:off x="355600" y="1828800"/>
            <a:ext cx="1981199" cy="4297363"/>
          </a:xfrm>
        </p:spPr>
        <p:txBody>
          <a:bodyPr>
            <a:normAutofit/>
          </a:bodyPr>
          <a:lstStyle/>
          <a:p>
            <a:r>
              <a:rPr lang="en-US" dirty="0"/>
              <a:t>Tongleng </a:t>
            </a:r>
            <a:r>
              <a:rPr lang="en-US" dirty="0" smtClean="0"/>
              <a:t>meditation recycles </a:t>
            </a:r>
            <a:r>
              <a:rPr lang="en-US" dirty="0"/>
              <a:t>negative energy into loving and healing energy.</a:t>
            </a:r>
          </a:p>
        </p:txBody>
      </p:sp>
      <p:pic>
        <p:nvPicPr>
          <p:cNvPr id="4" name="Picture 3" descr="2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0133" y="1828800"/>
            <a:ext cx="5969489" cy="3848100"/>
          </a:xfrm>
          <a:prstGeom prst="rect">
            <a:avLst/>
          </a:prstGeom>
        </p:spPr>
      </p:pic>
    </p:spTree>
    <p:extLst>
      <p:ext uri="{BB962C8B-B14F-4D97-AF65-F5344CB8AC3E}">
        <p14:creationId xmlns:p14="http://schemas.microsoft.com/office/powerpoint/2010/main" val="1941497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Scholar and teacher</a:t>
            </a:r>
            <a:endParaRPr lang="en-US" sz="3600" dirty="0"/>
          </a:p>
        </p:txBody>
      </p:sp>
      <p:sp>
        <p:nvSpPr>
          <p:cNvPr id="3" name="Content Placeholder 2"/>
          <p:cNvSpPr>
            <a:spLocks noGrp="1"/>
          </p:cNvSpPr>
          <p:nvPr>
            <p:ph idx="1"/>
          </p:nvPr>
        </p:nvSpPr>
        <p:spPr>
          <a:xfrm>
            <a:off x="779463" y="1828800"/>
            <a:ext cx="3436937" cy="4559300"/>
          </a:xfrm>
        </p:spPr>
        <p:txBody>
          <a:bodyPr>
            <a:normAutofit fontScale="70000" lnSpcReduction="20000"/>
          </a:bodyPr>
          <a:lstStyle/>
          <a:p>
            <a:r>
              <a:rPr lang="en-US" dirty="0"/>
              <a:t>At </a:t>
            </a:r>
            <a:r>
              <a:rPr lang="en-US" dirty="0">
                <a:hlinkClick r:id="rId2" tooltip="Ngari"/>
              </a:rPr>
              <a:t>Ngari</a:t>
            </a:r>
            <a:r>
              <a:rPr lang="en-US" dirty="0"/>
              <a:t>, he was very impressed with the king's request for "a teaching of the people […] had [Atisha] been asked for advanced empowerments into tantric deity systems […] he would have been far less pleased" </a:t>
            </a:r>
            <a:r>
              <a:rPr lang="en-US" dirty="0" smtClean="0"/>
              <a:t>.</a:t>
            </a:r>
          </a:p>
          <a:p>
            <a:r>
              <a:rPr lang="en-US" dirty="0" smtClean="0"/>
              <a:t> </a:t>
            </a:r>
            <a:r>
              <a:rPr lang="en-US" dirty="0"/>
              <a:t>It was during the three years Atisha spent in this town that he compiled his teachings into his most influential scholarly work, </a:t>
            </a:r>
            <a:r>
              <a:rPr lang="en-US" i="1" dirty="0"/>
              <a:t>A Lamp for the Path to </a:t>
            </a:r>
            <a:r>
              <a:rPr lang="en-US" i="1" dirty="0" smtClean="0"/>
              <a:t>Enlightenment.</a:t>
            </a:r>
          </a:p>
          <a:p>
            <a:r>
              <a:rPr lang="en-US" i="1" dirty="0" smtClean="0"/>
              <a:t>He</a:t>
            </a:r>
            <a:r>
              <a:rPr lang="en-US" dirty="0" smtClean="0"/>
              <a:t> </a:t>
            </a:r>
            <a:r>
              <a:rPr lang="en-US" dirty="0"/>
              <a:t>encountered the disciple forecast by Tara, </a:t>
            </a:r>
            <a:r>
              <a:rPr lang="en-US" dirty="0">
                <a:hlinkClick r:id="rId3" tooltip="Dromtonpa"/>
              </a:rPr>
              <a:t>Dromtonpa</a:t>
            </a:r>
            <a:r>
              <a:rPr lang="en-US" dirty="0"/>
              <a:t>.</a:t>
            </a:r>
          </a:p>
        </p:txBody>
      </p:sp>
      <p:pic>
        <p:nvPicPr>
          <p:cNvPr id="4" name="Picture 3" descr="2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689100"/>
            <a:ext cx="2794000" cy="4699000"/>
          </a:xfrm>
          <a:prstGeom prst="rect">
            <a:avLst/>
          </a:prstGeom>
        </p:spPr>
      </p:pic>
      <p:sp>
        <p:nvSpPr>
          <p:cNvPr id="5" name="TextBox 4"/>
          <p:cNvSpPr txBox="1"/>
          <p:nvPr/>
        </p:nvSpPr>
        <p:spPr>
          <a:xfrm>
            <a:off x="7983185" y="6170422"/>
            <a:ext cx="315411" cy="246221"/>
          </a:xfrm>
          <a:prstGeom prst="rect">
            <a:avLst/>
          </a:prstGeom>
          <a:noFill/>
        </p:spPr>
        <p:txBody>
          <a:bodyPr wrap="none" rtlCol="0">
            <a:spAutoFit/>
          </a:bodyPr>
          <a:lstStyle/>
          <a:p>
            <a:r>
              <a:rPr lang="en-US" sz="1000" dirty="0" smtClean="0"/>
              <a:t>22</a:t>
            </a:r>
            <a:endParaRPr lang="en-US" sz="1000" dirty="0"/>
          </a:p>
        </p:txBody>
      </p:sp>
    </p:spTree>
    <p:extLst>
      <p:ext uri="{BB962C8B-B14F-4D97-AF65-F5344CB8AC3E}">
        <p14:creationId xmlns:p14="http://schemas.microsoft.com/office/powerpoint/2010/main" val="2192846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Samye monastery</a:t>
            </a:r>
            <a:endParaRPr lang="en-US" sz="3600" dirty="0"/>
          </a:p>
        </p:txBody>
      </p:sp>
      <p:pic>
        <p:nvPicPr>
          <p:cNvPr id="4" name="Content Placeholder 3" descr="26.jpg"/>
          <p:cNvPicPr>
            <a:picLocks noGrp="1" noChangeAspect="1"/>
          </p:cNvPicPr>
          <p:nvPr>
            <p:ph idx="1"/>
          </p:nvPr>
        </p:nvPicPr>
        <p:blipFill>
          <a:blip r:embed="rId2">
            <a:extLst>
              <a:ext uri="{28A0092B-C50C-407E-A947-70E740481C1C}">
                <a14:useLocalDpi xmlns:a14="http://schemas.microsoft.com/office/drawing/2010/main" val="0"/>
              </a:ext>
            </a:extLst>
          </a:blip>
          <a:srcRect t="17560" b="17560"/>
          <a:stretch>
            <a:fillRect/>
          </a:stretch>
        </p:blipFill>
        <p:spPr/>
      </p:pic>
      <p:sp>
        <p:nvSpPr>
          <p:cNvPr id="6" name="TextBox 5"/>
          <p:cNvSpPr txBox="1"/>
          <p:nvPr/>
        </p:nvSpPr>
        <p:spPr>
          <a:xfrm>
            <a:off x="8362951" y="5930744"/>
            <a:ext cx="315411" cy="246221"/>
          </a:xfrm>
          <a:prstGeom prst="rect">
            <a:avLst/>
          </a:prstGeom>
          <a:noFill/>
        </p:spPr>
        <p:txBody>
          <a:bodyPr wrap="none" rtlCol="0">
            <a:spAutoFit/>
          </a:bodyPr>
          <a:lstStyle/>
          <a:p>
            <a:r>
              <a:rPr lang="en-US" sz="1000" dirty="0" smtClean="0"/>
              <a:t>26</a:t>
            </a:r>
            <a:endParaRPr lang="en-US" sz="1000" dirty="0"/>
          </a:p>
        </p:txBody>
      </p:sp>
    </p:spTree>
    <p:extLst>
      <p:ext uri="{BB962C8B-B14F-4D97-AF65-F5344CB8AC3E}">
        <p14:creationId xmlns:p14="http://schemas.microsoft.com/office/powerpoint/2010/main" val="1476827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Samye monastery</a:t>
            </a:r>
            <a:endParaRPr lang="en-US" sz="3600" dirty="0"/>
          </a:p>
        </p:txBody>
      </p:sp>
      <p:pic>
        <p:nvPicPr>
          <p:cNvPr id="6" name="Content Placeholder 5" descr="27.jpg"/>
          <p:cNvPicPr>
            <a:picLocks noGrp="1" noChangeAspect="1"/>
          </p:cNvPicPr>
          <p:nvPr>
            <p:ph idx="1"/>
          </p:nvPr>
        </p:nvPicPr>
        <p:blipFill>
          <a:blip r:embed="rId2">
            <a:extLst>
              <a:ext uri="{28A0092B-C50C-407E-A947-70E740481C1C}">
                <a14:useLocalDpi xmlns:a14="http://schemas.microsoft.com/office/drawing/2010/main" val="0"/>
              </a:ext>
            </a:extLst>
          </a:blip>
          <a:srcRect t="12222" b="12222"/>
          <a:stretch>
            <a:fillRect/>
          </a:stretch>
        </p:blipFill>
        <p:spPr/>
      </p:pic>
      <p:sp>
        <p:nvSpPr>
          <p:cNvPr id="7" name="TextBox 6"/>
          <p:cNvSpPr txBox="1"/>
          <p:nvPr/>
        </p:nvSpPr>
        <p:spPr>
          <a:xfrm>
            <a:off x="8371389" y="5890016"/>
            <a:ext cx="315411" cy="246221"/>
          </a:xfrm>
          <a:prstGeom prst="rect">
            <a:avLst/>
          </a:prstGeom>
          <a:noFill/>
        </p:spPr>
        <p:txBody>
          <a:bodyPr wrap="none" rtlCol="0">
            <a:spAutoFit/>
          </a:bodyPr>
          <a:lstStyle/>
          <a:p>
            <a:r>
              <a:rPr lang="en-US" sz="1000" dirty="0" smtClean="0"/>
              <a:t>27</a:t>
            </a:r>
            <a:endParaRPr lang="en-US" sz="1000" dirty="0"/>
          </a:p>
        </p:txBody>
      </p:sp>
    </p:spTree>
    <p:extLst>
      <p:ext uri="{BB962C8B-B14F-4D97-AF65-F5344CB8AC3E}">
        <p14:creationId xmlns:p14="http://schemas.microsoft.com/office/powerpoint/2010/main" val="677241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Samye monastery</a:t>
            </a:r>
            <a:endParaRPr lang="en-US" sz="3600" dirty="0"/>
          </a:p>
        </p:txBody>
      </p:sp>
      <p:pic>
        <p:nvPicPr>
          <p:cNvPr id="4" name="Content Placeholder 3" descr="29.jpg"/>
          <p:cNvPicPr>
            <a:picLocks noGrp="1" noChangeAspect="1"/>
          </p:cNvPicPr>
          <p:nvPr>
            <p:ph idx="1"/>
          </p:nvPr>
        </p:nvPicPr>
        <p:blipFill>
          <a:blip r:embed="rId2">
            <a:extLst>
              <a:ext uri="{28A0092B-C50C-407E-A947-70E740481C1C}">
                <a14:useLocalDpi xmlns:a14="http://schemas.microsoft.com/office/drawing/2010/main" val="0"/>
              </a:ext>
            </a:extLst>
          </a:blip>
          <a:srcRect t="13203" b="13203"/>
          <a:stretch>
            <a:fillRect/>
          </a:stretch>
        </p:blipFill>
        <p:spPr/>
      </p:pic>
      <p:sp>
        <p:nvSpPr>
          <p:cNvPr id="6" name="TextBox 5"/>
          <p:cNvSpPr txBox="1"/>
          <p:nvPr/>
        </p:nvSpPr>
        <p:spPr>
          <a:xfrm>
            <a:off x="8371389" y="5898482"/>
            <a:ext cx="315411" cy="246221"/>
          </a:xfrm>
          <a:prstGeom prst="rect">
            <a:avLst/>
          </a:prstGeom>
          <a:noFill/>
        </p:spPr>
        <p:txBody>
          <a:bodyPr wrap="none" rtlCol="0">
            <a:spAutoFit/>
          </a:bodyPr>
          <a:lstStyle/>
          <a:p>
            <a:r>
              <a:rPr lang="en-US" sz="1000" dirty="0" smtClean="0"/>
              <a:t>28</a:t>
            </a:r>
            <a:endParaRPr lang="en-US" sz="1000" dirty="0"/>
          </a:p>
        </p:txBody>
      </p:sp>
    </p:spTree>
    <p:extLst>
      <p:ext uri="{BB962C8B-B14F-4D97-AF65-F5344CB8AC3E}">
        <p14:creationId xmlns:p14="http://schemas.microsoft.com/office/powerpoint/2010/main" val="2011937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Helped to establish the sarma lineages in </a:t>
            </a:r>
            <a:r>
              <a:rPr lang="en-US" sz="3600" dirty="0" smtClean="0"/>
              <a:t>Tibet</a:t>
            </a:r>
            <a:endParaRPr lang="en-US" sz="3600" dirty="0"/>
          </a:p>
        </p:txBody>
      </p:sp>
      <p:sp>
        <p:nvSpPr>
          <p:cNvPr id="3" name="Content Placeholder 2"/>
          <p:cNvSpPr>
            <a:spLocks noGrp="1"/>
          </p:cNvSpPr>
          <p:nvPr>
            <p:ph idx="1"/>
          </p:nvPr>
        </p:nvSpPr>
        <p:spPr>
          <a:xfrm>
            <a:off x="779463" y="1828800"/>
            <a:ext cx="3231903" cy="4297363"/>
          </a:xfrm>
        </p:spPr>
        <p:txBody>
          <a:bodyPr>
            <a:normAutofit fontScale="70000" lnSpcReduction="20000"/>
          </a:bodyPr>
          <a:lstStyle/>
          <a:p>
            <a:r>
              <a:rPr lang="en-US" dirty="0" smtClean="0"/>
              <a:t>Sarma-“new translation” </a:t>
            </a:r>
          </a:p>
          <a:p>
            <a:r>
              <a:rPr lang="en-US" dirty="0"/>
              <a:t>In </a:t>
            </a:r>
            <a:r>
              <a:rPr lang="en-US" dirty="0">
                <a:hlinkClick r:id="rId3" tooltip="Tibetan Buddhism"/>
              </a:rPr>
              <a:t>Tibetan Buddhism</a:t>
            </a:r>
            <a:r>
              <a:rPr lang="en-US" dirty="0"/>
              <a:t>, the Sarma </a:t>
            </a:r>
            <a:r>
              <a:rPr lang="en-US" dirty="0" smtClean="0"/>
              <a:t>schools </a:t>
            </a:r>
            <a:r>
              <a:rPr lang="en-US" dirty="0"/>
              <a:t>include the three newest of the four </a:t>
            </a:r>
            <a:r>
              <a:rPr lang="en-US" dirty="0" smtClean="0"/>
              <a:t>main schools:</a:t>
            </a:r>
            <a:endParaRPr lang="en-US" dirty="0"/>
          </a:p>
          <a:p>
            <a:r>
              <a:rPr lang="en-US" dirty="0">
                <a:hlinkClick r:id="rId4" tooltip="Kagyu"/>
              </a:rPr>
              <a:t>Kagyu</a:t>
            </a:r>
            <a:endParaRPr lang="en-US" dirty="0"/>
          </a:p>
          <a:p>
            <a:r>
              <a:rPr lang="en-US" dirty="0">
                <a:hlinkClick r:id="rId5" tooltip="Sakya"/>
              </a:rPr>
              <a:t>Sakya</a:t>
            </a:r>
            <a:endParaRPr lang="en-US" dirty="0"/>
          </a:p>
          <a:p>
            <a:r>
              <a:rPr lang="en-US" dirty="0">
                <a:hlinkClick r:id="rId6" tooltip="Kadam (Tibetan Buddhism)"/>
              </a:rPr>
              <a:t>Kadam</a:t>
            </a:r>
            <a:r>
              <a:rPr lang="en-US" dirty="0"/>
              <a:t>/</a:t>
            </a:r>
            <a:r>
              <a:rPr lang="en-US" dirty="0" smtClean="0">
                <a:hlinkClick r:id="rId7" tooltip="Geluk"/>
              </a:rPr>
              <a:t>Geluk</a:t>
            </a:r>
            <a:endParaRPr lang="en-US" dirty="0"/>
          </a:p>
          <a:p>
            <a:r>
              <a:rPr lang="en-US" dirty="0" smtClean="0"/>
              <a:t>and </a:t>
            </a:r>
            <a:r>
              <a:rPr lang="en-US" dirty="0"/>
              <a:t>their sub-branches.</a:t>
            </a:r>
          </a:p>
          <a:p>
            <a:r>
              <a:rPr lang="en-US" dirty="0"/>
              <a:t>The </a:t>
            </a:r>
            <a:r>
              <a:rPr lang="en-US" dirty="0">
                <a:hlinkClick r:id="rId8" tooltip="Nyingma"/>
              </a:rPr>
              <a:t>Nyingma</a:t>
            </a:r>
            <a:r>
              <a:rPr lang="en-US" dirty="0"/>
              <a:t> school is the sole Ngagyur or "old translation," school.</a:t>
            </a:r>
          </a:p>
          <a:p>
            <a:endParaRPr lang="en-US" dirty="0"/>
          </a:p>
        </p:txBody>
      </p:sp>
      <p:pic>
        <p:nvPicPr>
          <p:cNvPr id="6" name="Picture 5" descr="2Atisha.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61932" y="1710268"/>
            <a:ext cx="3547534" cy="4881407"/>
          </a:xfrm>
          <a:prstGeom prst="rect">
            <a:avLst/>
          </a:prstGeom>
        </p:spPr>
      </p:pic>
      <p:sp>
        <p:nvSpPr>
          <p:cNvPr id="5" name="TextBox 4"/>
          <p:cNvSpPr txBox="1"/>
          <p:nvPr/>
        </p:nvSpPr>
        <p:spPr>
          <a:xfrm>
            <a:off x="8127113" y="6356679"/>
            <a:ext cx="250038" cy="246221"/>
          </a:xfrm>
          <a:prstGeom prst="rect">
            <a:avLst/>
          </a:prstGeom>
          <a:noFill/>
        </p:spPr>
        <p:txBody>
          <a:bodyPr wrap="none" rtlCol="0">
            <a:spAutoFit/>
          </a:bodyPr>
          <a:lstStyle/>
          <a:p>
            <a:r>
              <a:rPr lang="en-US" sz="1000" dirty="0"/>
              <a:t>2</a:t>
            </a:r>
          </a:p>
        </p:txBody>
      </p:sp>
    </p:spTree>
    <p:extLst>
      <p:ext uri="{BB962C8B-B14F-4D97-AF65-F5344CB8AC3E}">
        <p14:creationId xmlns:p14="http://schemas.microsoft.com/office/powerpoint/2010/main" val="3842381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library At samye</a:t>
            </a:r>
            <a:endParaRPr lang="en-US" sz="3600" dirty="0"/>
          </a:p>
        </p:txBody>
      </p:sp>
      <p:sp>
        <p:nvSpPr>
          <p:cNvPr id="3" name="Content Placeholder 2"/>
          <p:cNvSpPr>
            <a:spLocks noGrp="1"/>
          </p:cNvSpPr>
          <p:nvPr>
            <p:ph idx="1"/>
          </p:nvPr>
        </p:nvSpPr>
        <p:spPr>
          <a:xfrm>
            <a:off x="152401" y="1769530"/>
            <a:ext cx="2184400" cy="4492097"/>
          </a:xfrm>
        </p:spPr>
        <p:txBody>
          <a:bodyPr>
            <a:normAutofit fontScale="62500" lnSpcReduction="20000"/>
          </a:bodyPr>
          <a:lstStyle/>
          <a:p>
            <a:r>
              <a:rPr lang="en-US" dirty="0"/>
              <a:t>According to Jamgon Kongtrul, when Atisha discovered the store of Sanskrit texts at Pekar Kordzoling, the library of </a:t>
            </a:r>
            <a:r>
              <a:rPr lang="en-US" dirty="0">
                <a:hlinkClick r:id="rId2" tooltip="Samye"/>
              </a:rPr>
              <a:t>Samye</a:t>
            </a:r>
            <a:r>
              <a:rPr lang="en-US" dirty="0"/>
              <a:t>, "he said that the degree to which the Vajrayana had spread in Tibet was unparalleled, even in India</a:t>
            </a:r>
            <a:r>
              <a:rPr lang="en-US" dirty="0" smtClean="0"/>
              <a:t>.</a:t>
            </a:r>
          </a:p>
          <a:p>
            <a:r>
              <a:rPr lang="en-US" dirty="0" smtClean="0"/>
              <a:t> </a:t>
            </a:r>
            <a:r>
              <a:rPr lang="en-US" dirty="0"/>
              <a:t>After saying this, he reverently folded his hands and praised the great dharma kings, translators, and panditas of the previous centuries."</a:t>
            </a:r>
          </a:p>
        </p:txBody>
      </p:sp>
      <p:pic>
        <p:nvPicPr>
          <p:cNvPr id="4" name="Picture 3" descr="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268" y="1650999"/>
            <a:ext cx="6350000" cy="4762500"/>
          </a:xfrm>
          <a:prstGeom prst="rect">
            <a:avLst/>
          </a:prstGeom>
        </p:spPr>
      </p:pic>
      <p:sp>
        <p:nvSpPr>
          <p:cNvPr id="6" name="TextBox 5"/>
          <p:cNvSpPr txBox="1"/>
          <p:nvPr/>
        </p:nvSpPr>
        <p:spPr>
          <a:xfrm>
            <a:off x="8654912" y="6413499"/>
            <a:ext cx="315411" cy="246221"/>
          </a:xfrm>
          <a:prstGeom prst="rect">
            <a:avLst/>
          </a:prstGeom>
          <a:noFill/>
        </p:spPr>
        <p:txBody>
          <a:bodyPr wrap="none" rtlCol="0">
            <a:spAutoFit/>
          </a:bodyPr>
          <a:lstStyle/>
          <a:p>
            <a:r>
              <a:rPr lang="en-US" sz="1000" dirty="0" smtClean="0"/>
              <a:t>24</a:t>
            </a:r>
            <a:endParaRPr lang="en-US" sz="1000" dirty="0"/>
          </a:p>
        </p:txBody>
      </p:sp>
    </p:spTree>
    <p:extLst>
      <p:ext uri="{BB962C8B-B14F-4D97-AF65-F5344CB8AC3E}">
        <p14:creationId xmlns:p14="http://schemas.microsoft.com/office/powerpoint/2010/main" val="3639428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Lineage </a:t>
            </a:r>
            <a:r>
              <a:rPr lang="en-US" sz="3600" dirty="0" smtClean="0"/>
              <a:t>preceding </a:t>
            </a:r>
            <a:r>
              <a:rPr lang="en-US" sz="3600" dirty="0" smtClean="0"/>
              <a:t>atisha</a:t>
            </a:r>
            <a:endParaRPr lang="en-US" sz="3600" dirty="0"/>
          </a:p>
        </p:txBody>
      </p:sp>
      <p:sp>
        <p:nvSpPr>
          <p:cNvPr id="3" name="Content Placeholder 2"/>
          <p:cNvSpPr>
            <a:spLocks noGrp="1"/>
          </p:cNvSpPr>
          <p:nvPr>
            <p:ph idx="1"/>
          </p:nvPr>
        </p:nvSpPr>
        <p:spPr>
          <a:xfrm>
            <a:off x="779463" y="1828800"/>
            <a:ext cx="2912004" cy="4297363"/>
          </a:xfrm>
        </p:spPr>
        <p:txBody>
          <a:bodyPr>
            <a:normAutofit fontScale="70000" lnSpcReduction="20000"/>
          </a:bodyPr>
          <a:lstStyle/>
          <a:p>
            <a:r>
              <a:rPr lang="en-US" dirty="0"/>
              <a:t>According to Tibetan sources, Atisha was ordained into the </a:t>
            </a:r>
            <a:r>
              <a:rPr lang="en-US" dirty="0">
                <a:hlinkClick r:id="rId2" tooltip="Mahasamghika"/>
              </a:rPr>
              <a:t>Mahasamghika</a:t>
            </a:r>
            <a:r>
              <a:rPr lang="en-US" dirty="0"/>
              <a:t> lineage at the age of twenty-eight by the Abbot Shilarakshita and studied almost all Buddhist and non-Buddhist schools of his time, including teachings from </a:t>
            </a:r>
            <a:r>
              <a:rPr lang="en-US" dirty="0">
                <a:hlinkClick r:id="rId3" tooltip="Vishnu"/>
              </a:rPr>
              <a:t>Vishnu</a:t>
            </a:r>
            <a:r>
              <a:rPr lang="en-US" dirty="0"/>
              <a:t>, </a:t>
            </a:r>
            <a:r>
              <a:rPr lang="en-US" dirty="0">
                <a:hlinkClick r:id="rId4" tooltip="Shiva"/>
              </a:rPr>
              <a:t>Shiva</a:t>
            </a:r>
            <a:r>
              <a:rPr lang="en-US" dirty="0"/>
              <a:t>, Tantric Hinduism and other beliefs. </a:t>
            </a:r>
            <a:endParaRPr lang="en-US" dirty="0" smtClean="0"/>
          </a:p>
          <a:p>
            <a:r>
              <a:rPr lang="en-US" dirty="0"/>
              <a:t>It is said that Atisha had more than 150 teachers, but one prominent teacher above all else was Dharmakirti from Sumatra, Indonesia.</a:t>
            </a:r>
          </a:p>
        </p:txBody>
      </p:sp>
      <p:pic>
        <p:nvPicPr>
          <p:cNvPr id="4" name="Picture 3" descr="2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4196" y="1617135"/>
            <a:ext cx="3175000" cy="4877793"/>
          </a:xfrm>
          <a:prstGeom prst="rect">
            <a:avLst/>
          </a:prstGeom>
        </p:spPr>
      </p:pic>
      <p:sp>
        <p:nvSpPr>
          <p:cNvPr id="6" name="TextBox 5"/>
          <p:cNvSpPr txBox="1"/>
          <p:nvPr/>
        </p:nvSpPr>
        <p:spPr>
          <a:xfrm>
            <a:off x="7577659" y="6291042"/>
            <a:ext cx="315411" cy="246221"/>
          </a:xfrm>
          <a:prstGeom prst="rect">
            <a:avLst/>
          </a:prstGeom>
          <a:noFill/>
        </p:spPr>
        <p:txBody>
          <a:bodyPr wrap="none" rtlCol="0">
            <a:spAutoFit/>
          </a:bodyPr>
          <a:lstStyle/>
          <a:p>
            <a:r>
              <a:rPr lang="en-US" sz="1000" dirty="0" smtClean="0"/>
              <a:t>25</a:t>
            </a:r>
            <a:endParaRPr lang="en-US" sz="1000" dirty="0"/>
          </a:p>
        </p:txBody>
      </p:sp>
    </p:spTree>
    <p:extLst>
      <p:ext uri="{BB962C8B-B14F-4D97-AF65-F5344CB8AC3E}">
        <p14:creationId xmlns:p14="http://schemas.microsoft.com/office/powerpoint/2010/main" val="3326402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a:t>
            </a:r>
            <a:endParaRPr lang="en-US" dirty="0"/>
          </a:p>
        </p:txBody>
      </p:sp>
      <p:sp>
        <p:nvSpPr>
          <p:cNvPr id="3" name="Content Placeholder 2"/>
          <p:cNvSpPr>
            <a:spLocks noGrp="1"/>
          </p:cNvSpPr>
          <p:nvPr>
            <p:ph idx="1"/>
          </p:nvPr>
        </p:nvSpPr>
        <p:spPr>
          <a:xfrm>
            <a:off x="779463" y="1828800"/>
            <a:ext cx="2962804" cy="4297363"/>
          </a:xfrm>
        </p:spPr>
        <p:txBody>
          <a:bodyPr>
            <a:normAutofit fontScale="62500" lnSpcReduction="20000"/>
          </a:bodyPr>
          <a:lstStyle/>
          <a:p>
            <a:r>
              <a:rPr lang="en-US" dirty="0"/>
              <a:t>As he grew old, Atisha moved on from Ngari and accepted an invitation from Dromtonpa to explore Central Tibet. In </a:t>
            </a:r>
            <a:r>
              <a:rPr lang="en-US" dirty="0">
                <a:hlinkClick r:id="rId3" tooltip="Nyetang"/>
              </a:rPr>
              <a:t>Nyetang</a:t>
            </a:r>
            <a:r>
              <a:rPr lang="en-US" dirty="0"/>
              <a:t>, a town near </a:t>
            </a:r>
            <a:r>
              <a:rPr lang="en-US" dirty="0">
                <a:hlinkClick r:id="rId4" tooltip="Lhasa"/>
              </a:rPr>
              <a:t>Lhasa</a:t>
            </a:r>
            <a:r>
              <a:rPr lang="en-US" dirty="0"/>
              <a:t>, Atisha spent nine years during which he discovered Tibetan libraries with impressive collections written in both Sanskrit and </a:t>
            </a:r>
            <a:r>
              <a:rPr lang="en-US" dirty="0">
                <a:hlinkClick r:id="rId5" tooltip="Tibetan language"/>
              </a:rPr>
              <a:t>Tibetan</a:t>
            </a:r>
            <a:r>
              <a:rPr lang="en-US" dirty="0"/>
              <a:t>. </a:t>
            </a:r>
            <a:endParaRPr lang="en-US" dirty="0" smtClean="0"/>
          </a:p>
          <a:p>
            <a:r>
              <a:rPr lang="en-US" dirty="0" smtClean="0"/>
              <a:t>The </a:t>
            </a:r>
            <a:r>
              <a:rPr lang="en-US" dirty="0"/>
              <a:t>venerable monk moved around the region for another five years before passing away in 1052 at the prophesied age of seventy-two. He was enshrined near his last permanent home in the town of Nyetang.</a:t>
            </a:r>
          </a:p>
          <a:p>
            <a:endParaRPr lang="en-US" dirty="0"/>
          </a:p>
        </p:txBody>
      </p:sp>
      <p:pic>
        <p:nvPicPr>
          <p:cNvPr id="4" name="Picture 3" descr="2Atisha.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1932" y="1710268"/>
            <a:ext cx="3547534" cy="4881407"/>
          </a:xfrm>
          <a:prstGeom prst="rect">
            <a:avLst/>
          </a:prstGeom>
        </p:spPr>
      </p:pic>
      <p:sp>
        <p:nvSpPr>
          <p:cNvPr id="5" name="TextBox 4"/>
          <p:cNvSpPr txBox="1"/>
          <p:nvPr/>
        </p:nvSpPr>
        <p:spPr>
          <a:xfrm>
            <a:off x="8127118" y="6336271"/>
            <a:ext cx="250038" cy="246221"/>
          </a:xfrm>
          <a:prstGeom prst="rect">
            <a:avLst/>
          </a:prstGeom>
          <a:noFill/>
        </p:spPr>
        <p:txBody>
          <a:bodyPr wrap="none" rtlCol="0">
            <a:spAutoFit/>
          </a:bodyPr>
          <a:lstStyle/>
          <a:p>
            <a:r>
              <a:rPr lang="en-US" sz="1000" dirty="0" smtClean="0"/>
              <a:t>2</a:t>
            </a:r>
            <a:endParaRPr lang="en-US" sz="1000" dirty="0"/>
          </a:p>
        </p:txBody>
      </p:sp>
    </p:spTree>
    <p:extLst>
      <p:ext uri="{BB962C8B-B14F-4D97-AF65-F5344CB8AC3E}">
        <p14:creationId xmlns:p14="http://schemas.microsoft.com/office/powerpoint/2010/main" val="3478722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legacy of atisa</a:t>
            </a:r>
            <a:endParaRPr lang="en-US" dirty="0"/>
          </a:p>
        </p:txBody>
      </p:sp>
      <p:sp>
        <p:nvSpPr>
          <p:cNvPr id="3" name="Content Placeholder 2"/>
          <p:cNvSpPr>
            <a:spLocks noGrp="1"/>
          </p:cNvSpPr>
          <p:nvPr>
            <p:ph idx="1"/>
          </p:nvPr>
        </p:nvSpPr>
        <p:spPr>
          <a:xfrm>
            <a:off x="779463" y="1828800"/>
            <a:ext cx="2912004" cy="4297363"/>
          </a:xfrm>
        </p:spPr>
        <p:txBody>
          <a:bodyPr>
            <a:normAutofit fontScale="70000" lnSpcReduction="20000"/>
          </a:bodyPr>
          <a:lstStyle/>
          <a:p>
            <a:r>
              <a:rPr lang="en-US" dirty="0"/>
              <a:t>H</a:t>
            </a:r>
            <a:r>
              <a:rPr lang="en-US" dirty="0" smtClean="0"/>
              <a:t>e </a:t>
            </a:r>
            <a:r>
              <a:rPr lang="en-US" dirty="0"/>
              <a:t>refined, systematized, and compiled an innovative and thorough approach to bodhichitta known as "mind training" </a:t>
            </a:r>
            <a:r>
              <a:rPr lang="en-US" dirty="0" smtClean="0"/>
              <a:t>or “lojong.” in Tibetan</a:t>
            </a:r>
            <a:r>
              <a:rPr lang="en-US" dirty="0"/>
              <a:t>.</a:t>
            </a:r>
            <a:endParaRPr lang="en-US" i="1" dirty="0" smtClean="0"/>
          </a:p>
          <a:p>
            <a:r>
              <a:rPr lang="en-US" dirty="0" smtClean="0"/>
              <a:t>He established </a:t>
            </a:r>
            <a:r>
              <a:rPr lang="en-US" dirty="0"/>
              <a:t>the primacy of bodhichitta to the Mahayana tradition in </a:t>
            </a:r>
            <a:r>
              <a:rPr lang="en-US" dirty="0" smtClean="0"/>
              <a:t>Tibet</a:t>
            </a:r>
          </a:p>
          <a:p>
            <a:r>
              <a:rPr lang="en-US" dirty="0"/>
              <a:t>Atisha not only dictated a scholarly model for bodhichitta but acted as a living human example.</a:t>
            </a:r>
          </a:p>
        </p:txBody>
      </p:sp>
      <p:pic>
        <p:nvPicPr>
          <p:cNvPr id="4" name="Picture 3" descr="2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6467" y="1960033"/>
            <a:ext cx="1270000" cy="1905000"/>
          </a:xfrm>
          <a:prstGeom prst="rect">
            <a:avLst/>
          </a:prstGeom>
        </p:spPr>
      </p:pic>
      <p:pic>
        <p:nvPicPr>
          <p:cNvPr id="5" name="Picture 4" descr="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3732" y="1960033"/>
            <a:ext cx="1258349" cy="1905000"/>
          </a:xfrm>
          <a:prstGeom prst="rect">
            <a:avLst/>
          </a:prstGeom>
        </p:spPr>
      </p:pic>
      <p:sp>
        <p:nvSpPr>
          <p:cNvPr id="6" name="TextBox 5"/>
          <p:cNvSpPr txBox="1"/>
          <p:nvPr/>
        </p:nvSpPr>
        <p:spPr>
          <a:xfrm>
            <a:off x="7469257" y="3642273"/>
            <a:ext cx="315411" cy="246221"/>
          </a:xfrm>
          <a:prstGeom prst="rect">
            <a:avLst/>
          </a:prstGeom>
          <a:noFill/>
        </p:spPr>
        <p:txBody>
          <a:bodyPr wrap="none" rtlCol="0">
            <a:spAutoFit/>
          </a:bodyPr>
          <a:lstStyle/>
          <a:p>
            <a:r>
              <a:rPr lang="en-US" sz="1000" dirty="0" smtClean="0"/>
              <a:t>29</a:t>
            </a:r>
            <a:endParaRPr lang="en-US" sz="1000" dirty="0"/>
          </a:p>
        </p:txBody>
      </p:sp>
      <p:pic>
        <p:nvPicPr>
          <p:cNvPr id="7" name="Picture 6" descr="2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6467" y="4165600"/>
            <a:ext cx="1276149" cy="1960563"/>
          </a:xfrm>
          <a:prstGeom prst="rect">
            <a:avLst/>
          </a:prstGeom>
        </p:spPr>
      </p:pic>
      <p:pic>
        <p:nvPicPr>
          <p:cNvPr id="8" name="Picture 7" descr="2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8203" y="4165600"/>
            <a:ext cx="1165740" cy="1960563"/>
          </a:xfrm>
          <a:prstGeom prst="rect">
            <a:avLst/>
          </a:prstGeom>
        </p:spPr>
      </p:pic>
    </p:spTree>
    <p:extLst>
      <p:ext uri="{BB962C8B-B14F-4D97-AF65-F5344CB8AC3E}">
        <p14:creationId xmlns:p14="http://schemas.microsoft.com/office/powerpoint/2010/main" val="4009778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legacy of atisa</a:t>
            </a:r>
            <a:endParaRPr lang="en-US" dirty="0"/>
          </a:p>
        </p:txBody>
      </p:sp>
      <p:sp>
        <p:nvSpPr>
          <p:cNvPr id="3" name="Content Placeholder 2"/>
          <p:cNvSpPr>
            <a:spLocks noGrp="1"/>
          </p:cNvSpPr>
          <p:nvPr>
            <p:ph idx="1"/>
          </p:nvPr>
        </p:nvSpPr>
        <p:spPr>
          <a:xfrm>
            <a:off x="779463" y="1828800"/>
            <a:ext cx="2912004" cy="4297363"/>
          </a:xfrm>
        </p:spPr>
        <p:txBody>
          <a:bodyPr>
            <a:normAutofit fontScale="62500" lnSpcReduction="20000"/>
          </a:bodyPr>
          <a:lstStyle/>
          <a:p>
            <a:r>
              <a:rPr lang="en-US" dirty="0"/>
              <a:t>After King </a:t>
            </a:r>
            <a:r>
              <a:rPr lang="en-US" dirty="0">
                <a:hlinkClick r:id="rId2" tooltip="Langdarma"/>
              </a:rPr>
              <a:t>Langdarma</a:t>
            </a:r>
            <a:r>
              <a:rPr lang="en-US" dirty="0"/>
              <a:t>'s intolerant reign, the monastic Buddhist tradition of Tibet had been nearly wiped out. Atisha's closest disciple, </a:t>
            </a:r>
            <a:endParaRPr lang="en-US" dirty="0" smtClean="0"/>
          </a:p>
          <a:p>
            <a:r>
              <a:rPr lang="en-US" dirty="0" smtClean="0"/>
              <a:t>Dromtönpa</a:t>
            </a:r>
            <a:r>
              <a:rPr lang="en-US" dirty="0"/>
              <a:t>, is considered the founder of the </a:t>
            </a:r>
            <a:r>
              <a:rPr lang="en-US" dirty="0">
                <a:hlinkClick r:id="rId3" tooltip="Kadam (Tibetan Buddhism)"/>
              </a:rPr>
              <a:t>Kadam</a:t>
            </a:r>
            <a:r>
              <a:rPr lang="en-US" dirty="0"/>
              <a:t> school, which later evolved into the </a:t>
            </a:r>
            <a:r>
              <a:rPr lang="en-US" dirty="0">
                <a:hlinkClick r:id="rId4" tooltip="Gelug"/>
              </a:rPr>
              <a:t>Gelug</a:t>
            </a:r>
            <a:r>
              <a:rPr lang="en-US" dirty="0"/>
              <a:t>, one of the four main school of Tibetan Buddhism. </a:t>
            </a:r>
            <a:endParaRPr lang="en-US" dirty="0" smtClean="0"/>
          </a:p>
          <a:p>
            <a:r>
              <a:rPr lang="en-US" dirty="0" smtClean="0"/>
              <a:t>Although </a:t>
            </a:r>
            <a:r>
              <a:rPr lang="en-US" dirty="0"/>
              <a:t>monasticism and the lojong teachings were of greatest centrality to the Kadam/Gelug, they were incorporated into the other three schools—the </a:t>
            </a:r>
            <a:r>
              <a:rPr lang="en-US" dirty="0">
                <a:hlinkClick r:id="rId5" tooltip="Nyingma"/>
              </a:rPr>
              <a:t>Nyingma</a:t>
            </a:r>
            <a:r>
              <a:rPr lang="en-US" dirty="0"/>
              <a:t>, </a:t>
            </a:r>
            <a:r>
              <a:rPr lang="en-US" dirty="0">
                <a:hlinkClick r:id="rId6" tooltip="Kagyu"/>
              </a:rPr>
              <a:t>Kagyu</a:t>
            </a:r>
            <a:r>
              <a:rPr lang="en-US" dirty="0"/>
              <a:t>, </a:t>
            </a:r>
            <a:r>
              <a:rPr lang="en-US" dirty="0">
                <a:hlinkClick r:id="rId7" tooltip="Sakya"/>
              </a:rPr>
              <a:t>Sakya</a:t>
            </a:r>
            <a:r>
              <a:rPr lang="en-US" dirty="0"/>
              <a:t>—as well.</a:t>
            </a:r>
          </a:p>
        </p:txBody>
      </p:sp>
      <p:pic>
        <p:nvPicPr>
          <p:cNvPr id="4" name="Picture 3" descr="29.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6467" y="1960033"/>
            <a:ext cx="1270000" cy="1905000"/>
          </a:xfrm>
          <a:prstGeom prst="rect">
            <a:avLst/>
          </a:prstGeom>
        </p:spPr>
      </p:pic>
      <p:pic>
        <p:nvPicPr>
          <p:cNvPr id="5" name="Picture 4" descr="30.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3732" y="1960033"/>
            <a:ext cx="1258349" cy="1905000"/>
          </a:xfrm>
          <a:prstGeom prst="rect">
            <a:avLst/>
          </a:prstGeom>
        </p:spPr>
      </p:pic>
      <p:pic>
        <p:nvPicPr>
          <p:cNvPr id="7" name="Picture 6" descr="2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6467" y="4165600"/>
            <a:ext cx="1276149" cy="1960563"/>
          </a:xfrm>
          <a:prstGeom prst="rect">
            <a:avLst/>
          </a:prstGeom>
        </p:spPr>
      </p:pic>
      <p:pic>
        <p:nvPicPr>
          <p:cNvPr id="8" name="Picture 7" descr="23.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38203" y="4165600"/>
            <a:ext cx="1165740" cy="1960563"/>
          </a:xfrm>
          <a:prstGeom prst="rect">
            <a:avLst/>
          </a:prstGeom>
        </p:spPr>
      </p:pic>
      <p:sp>
        <p:nvSpPr>
          <p:cNvPr id="9" name="TextBox 8"/>
          <p:cNvSpPr txBox="1"/>
          <p:nvPr/>
        </p:nvSpPr>
        <p:spPr>
          <a:xfrm>
            <a:off x="7469257" y="3642273"/>
            <a:ext cx="315411" cy="246221"/>
          </a:xfrm>
          <a:prstGeom prst="rect">
            <a:avLst/>
          </a:prstGeom>
          <a:noFill/>
        </p:spPr>
        <p:txBody>
          <a:bodyPr wrap="none" rtlCol="0">
            <a:spAutoFit/>
          </a:bodyPr>
          <a:lstStyle/>
          <a:p>
            <a:r>
              <a:rPr lang="en-US" sz="1000" dirty="0" smtClean="0"/>
              <a:t>29</a:t>
            </a:r>
            <a:endParaRPr lang="en-US" sz="1000" dirty="0"/>
          </a:p>
        </p:txBody>
      </p:sp>
    </p:spTree>
    <p:extLst>
      <p:ext uri="{BB962C8B-B14F-4D97-AF65-F5344CB8AC3E}">
        <p14:creationId xmlns:p14="http://schemas.microsoft.com/office/powerpoint/2010/main" val="3581853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Atisha remains a central figure in the history and religious study of Buddhism.</a:t>
            </a:r>
            <a:br>
              <a:rPr lang="en-US" sz="2400" dirty="0"/>
            </a:br>
            <a:endParaRPr lang="en-US" sz="2400" dirty="0"/>
          </a:p>
        </p:txBody>
      </p:sp>
      <p:sp>
        <p:nvSpPr>
          <p:cNvPr id="3" name="Content Placeholder 2"/>
          <p:cNvSpPr>
            <a:spLocks noGrp="1"/>
          </p:cNvSpPr>
          <p:nvPr>
            <p:ph idx="1"/>
          </p:nvPr>
        </p:nvSpPr>
        <p:spPr>
          <a:xfrm>
            <a:off x="779463" y="1828800"/>
            <a:ext cx="2962804" cy="4297363"/>
          </a:xfrm>
        </p:spPr>
        <p:txBody>
          <a:bodyPr>
            <a:normAutofit fontScale="62500" lnSpcReduction="20000"/>
          </a:bodyPr>
          <a:lstStyle/>
          <a:p>
            <a:r>
              <a:rPr lang="en-US" dirty="0"/>
              <a:t>Finally, Atisha </a:t>
            </a:r>
            <a:r>
              <a:rPr lang="en-US" dirty="0" smtClean="0"/>
              <a:t>mobilized </a:t>
            </a:r>
            <a:r>
              <a:rPr lang="en-US" dirty="0"/>
              <a:t>his influence in India towards the goal of reforming the impurities and redirecting the development of Buddhism there, in the native country of the Shakayumi Buddha. </a:t>
            </a:r>
            <a:endParaRPr lang="en-US" dirty="0" smtClean="0"/>
          </a:p>
          <a:p>
            <a:r>
              <a:rPr lang="en-US" dirty="0" smtClean="0"/>
              <a:t>Atisha </a:t>
            </a:r>
            <a:r>
              <a:rPr lang="en-US" dirty="0"/>
              <a:t>wrote, translated and edited more than two hundred books, which helped spread Buddhism in Tibet. He discovered several Sanskrit manuscripts in Tibet and copied them himself. He translated many books from Sanskrit to Tibetan. He also wrote several books on Buddhist scriptures, </a:t>
            </a:r>
            <a:r>
              <a:rPr lang="en-US" dirty="0">
                <a:hlinkClick r:id="rId2" tooltip="Tibetan people"/>
              </a:rPr>
              <a:t>medical science</a:t>
            </a:r>
            <a:r>
              <a:rPr lang="en-US" dirty="0"/>
              <a:t> and technical science in Tibetan.</a:t>
            </a:r>
          </a:p>
        </p:txBody>
      </p:sp>
      <p:pic>
        <p:nvPicPr>
          <p:cNvPr id="4" name="Picture 3" descr="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129" y="1710269"/>
            <a:ext cx="3098800" cy="4762500"/>
          </a:xfrm>
          <a:prstGeom prst="rect">
            <a:avLst/>
          </a:prstGeom>
        </p:spPr>
      </p:pic>
      <p:sp>
        <p:nvSpPr>
          <p:cNvPr id="5" name="TextBox 4"/>
          <p:cNvSpPr txBox="1"/>
          <p:nvPr/>
        </p:nvSpPr>
        <p:spPr>
          <a:xfrm>
            <a:off x="7636929" y="6226548"/>
            <a:ext cx="315411" cy="246221"/>
          </a:xfrm>
          <a:prstGeom prst="rect">
            <a:avLst/>
          </a:prstGeom>
          <a:noFill/>
        </p:spPr>
        <p:txBody>
          <a:bodyPr wrap="none" rtlCol="0">
            <a:spAutoFit/>
          </a:bodyPr>
          <a:lstStyle/>
          <a:p>
            <a:r>
              <a:rPr lang="en-US" sz="1000" dirty="0"/>
              <a:t>3</a:t>
            </a:r>
            <a:r>
              <a:rPr lang="en-US" sz="1000" dirty="0" smtClean="0"/>
              <a:t>0</a:t>
            </a:r>
            <a:endParaRPr lang="en-US" sz="1000" dirty="0"/>
          </a:p>
        </p:txBody>
      </p:sp>
    </p:spTree>
    <p:extLst>
      <p:ext uri="{BB962C8B-B14F-4D97-AF65-F5344CB8AC3E}">
        <p14:creationId xmlns:p14="http://schemas.microsoft.com/office/powerpoint/2010/main" val="572832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notes</a:t>
            </a:r>
            <a:endParaRPr lang="en-US" dirty="0"/>
          </a:p>
        </p:txBody>
      </p:sp>
      <p:sp>
        <p:nvSpPr>
          <p:cNvPr id="3" name="Content Placeholder 2"/>
          <p:cNvSpPr>
            <a:spLocks noGrp="1"/>
          </p:cNvSpPr>
          <p:nvPr>
            <p:ph idx="1"/>
          </p:nvPr>
        </p:nvSpPr>
        <p:spPr/>
        <p:txBody>
          <a:bodyPr>
            <a:normAutofit fontScale="55000" lnSpcReduction="20000"/>
          </a:bodyPr>
          <a:lstStyle/>
          <a:p>
            <a:r>
              <a:rPr lang="en-US" dirty="0"/>
              <a:t>1. </a:t>
            </a:r>
            <a:r>
              <a:rPr lang="en-US" dirty="0">
                <a:hlinkClick r:id="rId2"/>
              </a:rPr>
              <a:t>http://www.tharpa.com/us/art-Atisha-623.</a:t>
            </a:r>
            <a:r>
              <a:rPr lang="en-US" dirty="0" smtClean="0">
                <a:hlinkClick r:id="rId2"/>
              </a:rPr>
              <a:t>html</a:t>
            </a:r>
            <a:endParaRPr lang="en-US" dirty="0" smtClean="0"/>
          </a:p>
          <a:p>
            <a:r>
              <a:rPr lang="en-US" dirty="0"/>
              <a:t>2. </a:t>
            </a:r>
            <a:r>
              <a:rPr lang="en-US" dirty="0">
                <a:hlinkClick r:id="rId2"/>
              </a:rPr>
              <a:t>http://www.tharpa.com/us/art-Atisha-623.</a:t>
            </a:r>
            <a:r>
              <a:rPr lang="en-US" dirty="0" smtClean="0">
                <a:hlinkClick r:id="rId2"/>
              </a:rPr>
              <a:t>html</a:t>
            </a:r>
            <a:endParaRPr lang="en-US" dirty="0" smtClean="0"/>
          </a:p>
          <a:p>
            <a:r>
              <a:rPr lang="en-US" dirty="0" smtClean="0"/>
              <a:t>3</a:t>
            </a:r>
            <a:r>
              <a:rPr lang="en-US" dirty="0"/>
              <a:t>. http://en.wikipedia.org/wiki/Atisha</a:t>
            </a:r>
            <a:endParaRPr lang="en-US" dirty="0" smtClean="0"/>
          </a:p>
          <a:p>
            <a:r>
              <a:rPr lang="en-US" dirty="0" smtClean="0"/>
              <a:t>4</a:t>
            </a:r>
            <a:r>
              <a:rPr lang="en-US" dirty="0"/>
              <a:t>. http://www.mylot.com/w/image/2072780.aspx</a:t>
            </a:r>
            <a:endParaRPr lang="en-US" dirty="0" smtClean="0"/>
          </a:p>
          <a:p>
            <a:r>
              <a:rPr lang="en-US" dirty="0"/>
              <a:t>5. </a:t>
            </a:r>
            <a:r>
              <a:rPr lang="en-US" dirty="0">
                <a:hlinkClick r:id="rId3"/>
              </a:rPr>
              <a:t>http://dataprocessingcenter.blogspot.com/2009/12/training-slogans-of</a:t>
            </a:r>
            <a:r>
              <a:rPr lang="en-US" dirty="0" smtClean="0">
                <a:hlinkClick r:id="rId3"/>
              </a:rPr>
              <a:t>-</a:t>
            </a:r>
            <a:r>
              <a:rPr lang="en-US" dirty="0" smtClean="0"/>
              <a:t>     atisha.html</a:t>
            </a:r>
          </a:p>
          <a:p>
            <a:r>
              <a:rPr lang="en-US" dirty="0"/>
              <a:t>6. </a:t>
            </a:r>
            <a:r>
              <a:rPr lang="en-US" dirty="0">
                <a:hlinkClick r:id="rId4"/>
              </a:rPr>
              <a:t>http://www.bodhipath.org/index.php?id=</a:t>
            </a:r>
            <a:r>
              <a:rPr lang="en-US" dirty="0" smtClean="0">
                <a:hlinkClick r:id="rId4"/>
              </a:rPr>
              <a:t>136</a:t>
            </a:r>
            <a:endParaRPr lang="en-US" dirty="0" smtClean="0"/>
          </a:p>
          <a:p>
            <a:r>
              <a:rPr lang="en-US" dirty="0" smtClean="0"/>
              <a:t>7</a:t>
            </a:r>
            <a:r>
              <a:rPr lang="en-US" dirty="0"/>
              <a:t>. http://m.123rf.com</a:t>
            </a:r>
            <a:endParaRPr lang="en-US" dirty="0" smtClean="0"/>
          </a:p>
          <a:p>
            <a:r>
              <a:rPr lang="en-US" dirty="0"/>
              <a:t>8. </a:t>
            </a:r>
            <a:r>
              <a:rPr lang="en-US" dirty="0">
                <a:hlinkClick r:id="rId5"/>
              </a:rPr>
              <a:t>http://www.baronet4tibet.com/</a:t>
            </a:r>
            <a:r>
              <a:rPr lang="en-US" dirty="0" smtClean="0">
                <a:hlinkClick r:id="rId5"/>
              </a:rPr>
              <a:t>ritual_objects.html</a:t>
            </a:r>
            <a:endParaRPr lang="en-US" dirty="0" smtClean="0"/>
          </a:p>
          <a:p>
            <a:r>
              <a:rPr lang="en-US" dirty="0"/>
              <a:t>9. </a:t>
            </a:r>
            <a:r>
              <a:rPr lang="en-US" dirty="0">
                <a:hlinkClick r:id="rId6"/>
              </a:rPr>
              <a:t>http://dharmagallery.blogspot.com/2009/06/three-jewels-of-</a:t>
            </a:r>
            <a:r>
              <a:rPr lang="en-US" dirty="0" smtClean="0">
                <a:hlinkClick r:id="rId6"/>
              </a:rPr>
              <a:t>buddhism.html</a:t>
            </a:r>
            <a:endParaRPr lang="en-US" dirty="0" smtClean="0"/>
          </a:p>
          <a:p>
            <a:r>
              <a:rPr lang="en-US" dirty="0" smtClean="0"/>
              <a:t>10</a:t>
            </a:r>
            <a:r>
              <a:rPr lang="en-US" dirty="0"/>
              <a:t>. </a:t>
            </a:r>
            <a:r>
              <a:rPr lang="en-US" dirty="0">
                <a:hlinkClick r:id="rId7"/>
              </a:rPr>
              <a:t>http://www.indiadivine.org/audarya/sanskrit-forum/24114-bodhichitta-</a:t>
            </a:r>
            <a:r>
              <a:rPr lang="en-US" dirty="0" smtClean="0">
                <a:hlinkClick r:id="rId7"/>
              </a:rPr>
              <a:t>sanskirt.html</a:t>
            </a:r>
            <a:endParaRPr lang="en-US" dirty="0" smtClean="0"/>
          </a:p>
          <a:p>
            <a:endParaRPr lang="en-US" dirty="0" smtClean="0"/>
          </a:p>
        </p:txBody>
      </p:sp>
    </p:spTree>
    <p:extLst>
      <p:ext uri="{BB962C8B-B14F-4D97-AF65-F5344CB8AC3E}">
        <p14:creationId xmlns:p14="http://schemas.microsoft.com/office/powerpoint/2010/main" val="746811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notes</a:t>
            </a:r>
            <a:endParaRPr lang="en-US" dirty="0"/>
          </a:p>
        </p:txBody>
      </p:sp>
      <p:sp>
        <p:nvSpPr>
          <p:cNvPr id="3" name="Content Placeholder 2"/>
          <p:cNvSpPr>
            <a:spLocks noGrp="1"/>
          </p:cNvSpPr>
          <p:nvPr>
            <p:ph idx="1"/>
          </p:nvPr>
        </p:nvSpPr>
        <p:spPr/>
        <p:txBody>
          <a:bodyPr>
            <a:normAutofit fontScale="62500" lnSpcReduction="20000"/>
          </a:bodyPr>
          <a:lstStyle/>
          <a:p>
            <a:r>
              <a:rPr lang="en-US" dirty="0"/>
              <a:t>11. Narlanda map </a:t>
            </a:r>
            <a:r>
              <a:rPr lang="en-US" dirty="0">
                <a:hlinkClick r:id="rId2"/>
              </a:rPr>
              <a:t>http://en.wikipedia.org/wiki/File:India_Bihar_locator_map.svg</a:t>
            </a:r>
            <a:endParaRPr lang="en-US" dirty="0"/>
          </a:p>
          <a:p>
            <a:r>
              <a:rPr lang="en-US" dirty="0"/>
              <a:t>12. </a:t>
            </a:r>
            <a:r>
              <a:rPr lang="en-US" dirty="0">
                <a:hlinkClick r:id="rId3"/>
              </a:rPr>
              <a:t>http://en.wikipedia.org/wiki/Nalanda</a:t>
            </a:r>
            <a:endParaRPr lang="en-US" dirty="0"/>
          </a:p>
          <a:p>
            <a:r>
              <a:rPr lang="en-US" dirty="0" smtClean="0"/>
              <a:t>13. http://www.doncroner.net/Archives/2009_05_14_archive.html </a:t>
            </a:r>
          </a:p>
          <a:p>
            <a:r>
              <a:rPr lang="en-US" dirty="0" smtClean="0"/>
              <a:t>14. http://www.art-and-archaeology.com/india/hirapur/cyt01.html</a:t>
            </a:r>
          </a:p>
          <a:p>
            <a:r>
              <a:rPr lang="en-US" dirty="0" smtClean="0"/>
              <a:t>15. http://www.travelpod.com/</a:t>
            </a:r>
          </a:p>
          <a:p>
            <a:r>
              <a:rPr lang="en-US" dirty="0" smtClean="0"/>
              <a:t>16. http://epub-ebooks.net/sample/15410/kadampa-teachings</a:t>
            </a:r>
          </a:p>
          <a:p>
            <a:r>
              <a:rPr lang="en-US" dirty="0" smtClean="0"/>
              <a:t>17. http://lol8.blogspot.com/2010/10/in-presence-of-healing-lama.html</a:t>
            </a:r>
          </a:p>
          <a:p>
            <a:r>
              <a:rPr lang="en-US" dirty="0" smtClean="0"/>
              <a:t>18. http://ruwini88.wordpress.com/</a:t>
            </a:r>
          </a:p>
          <a:p>
            <a:r>
              <a:rPr lang="en-US" dirty="0" smtClean="0"/>
              <a:t>19. </a:t>
            </a:r>
            <a:r>
              <a:rPr lang="en-US" dirty="0" smtClean="0">
                <a:hlinkClick r:id="rId4"/>
              </a:rPr>
              <a:t>http://lunadauhnn.wordpress.com/category/dieties/</a:t>
            </a:r>
            <a:endParaRPr lang="en-US" dirty="0" smtClean="0"/>
          </a:p>
          <a:p>
            <a:r>
              <a:rPr lang="en-US" dirty="0" smtClean="0"/>
              <a:t>20. http://www.myspace.com/babaji_nagaraj</a:t>
            </a:r>
          </a:p>
          <a:p>
            <a:endParaRPr lang="en-US" dirty="0" smtClean="0"/>
          </a:p>
          <a:p>
            <a:endParaRPr lang="en-US" dirty="0"/>
          </a:p>
          <a:p>
            <a:pPr marL="0" indent="0">
              <a:buNone/>
            </a:pPr>
            <a:endParaRPr lang="en-US" dirty="0" smtClean="0"/>
          </a:p>
        </p:txBody>
      </p:sp>
    </p:spTree>
    <p:extLst>
      <p:ext uri="{BB962C8B-B14F-4D97-AF65-F5344CB8AC3E}">
        <p14:creationId xmlns:p14="http://schemas.microsoft.com/office/powerpoint/2010/main" val="1252958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notes</a:t>
            </a:r>
            <a:endParaRPr lang="en-US" dirty="0"/>
          </a:p>
        </p:txBody>
      </p:sp>
      <p:sp>
        <p:nvSpPr>
          <p:cNvPr id="3" name="Content Placeholder 2"/>
          <p:cNvSpPr>
            <a:spLocks noGrp="1"/>
          </p:cNvSpPr>
          <p:nvPr>
            <p:ph idx="1"/>
          </p:nvPr>
        </p:nvSpPr>
        <p:spPr/>
        <p:txBody>
          <a:bodyPr>
            <a:normAutofit fontScale="55000" lnSpcReduction="20000"/>
          </a:bodyPr>
          <a:lstStyle/>
          <a:p>
            <a:r>
              <a:rPr lang="en-US" dirty="0"/>
              <a:t>21.  </a:t>
            </a:r>
            <a:r>
              <a:rPr lang="en-US" dirty="0">
                <a:hlinkClick r:id="rId2"/>
              </a:rPr>
              <a:t>http://www.tharpa.com/us/art-Atisha-623.</a:t>
            </a:r>
            <a:r>
              <a:rPr lang="en-US" dirty="0" smtClean="0">
                <a:hlinkClick r:id="rId2"/>
              </a:rPr>
              <a:t>html</a:t>
            </a:r>
            <a:endParaRPr lang="en-US" dirty="0" smtClean="0"/>
          </a:p>
          <a:p>
            <a:r>
              <a:rPr lang="en-US" dirty="0" smtClean="0"/>
              <a:t>22 . </a:t>
            </a:r>
            <a:r>
              <a:rPr lang="en-US" dirty="0"/>
              <a:t>fotoze.kriloter.com</a:t>
            </a:r>
          </a:p>
          <a:p>
            <a:r>
              <a:rPr lang="en-US" dirty="0"/>
              <a:t>23. http://www.anobii.com/</a:t>
            </a:r>
          </a:p>
          <a:p>
            <a:r>
              <a:rPr lang="pl-PL" dirty="0" smtClean="0"/>
              <a:t>24</a:t>
            </a:r>
            <a:r>
              <a:rPr lang="pl-PL" dirty="0"/>
              <a:t>. http://www.flickr.com/photos/10392797@N03/4919902193/</a:t>
            </a:r>
          </a:p>
          <a:p>
            <a:r>
              <a:rPr lang="pl-PL" dirty="0"/>
              <a:t>25. http://www.exoticindiaart.com/book/details/pramanavarttikam-of-acarya-dharmakirti-IDC271/</a:t>
            </a:r>
            <a:endParaRPr lang="pl-PL" dirty="0" smtClean="0"/>
          </a:p>
          <a:p>
            <a:r>
              <a:rPr lang="pl-PL" dirty="0"/>
              <a:t>26. http://www.tibetmeet.com/scenic-spots/2010/29.html</a:t>
            </a:r>
            <a:endParaRPr lang="pl-PL" dirty="0" smtClean="0"/>
          </a:p>
          <a:p>
            <a:r>
              <a:rPr lang="pl-PL" dirty="0"/>
              <a:t>27. http://north-fife.blogspot.com/2008/08/samye-ling-temple.html</a:t>
            </a:r>
            <a:endParaRPr lang="pl-PL" dirty="0" smtClean="0"/>
          </a:p>
          <a:p>
            <a:r>
              <a:rPr lang="pl-PL" dirty="0"/>
              <a:t>28. http://north-fife.blogspot.com/2008/08/samye-ling-temple.html</a:t>
            </a:r>
            <a:endParaRPr lang="pl-PL" dirty="0" smtClean="0"/>
          </a:p>
          <a:p>
            <a:r>
              <a:rPr lang="pl-PL" dirty="0"/>
              <a:t>29. http://www.namsebangdzo.com</a:t>
            </a:r>
            <a:endParaRPr lang="pl-PL" dirty="0" smtClean="0"/>
          </a:p>
          <a:p>
            <a:r>
              <a:rPr lang="pl-PL" dirty="0" smtClean="0"/>
              <a:t>30. </a:t>
            </a:r>
            <a:r>
              <a:rPr lang="pl-PL" dirty="0"/>
              <a:t>http://</a:t>
            </a:r>
            <a:r>
              <a:rPr lang="pl-PL" dirty="0" err="1"/>
              <a:t>www.snowlionpub.com</a:t>
            </a:r>
            <a:endParaRPr lang="en-US" dirty="0" smtClean="0"/>
          </a:p>
          <a:p>
            <a:endParaRPr lang="en-US" dirty="0"/>
          </a:p>
          <a:p>
            <a:pPr marL="0" indent="0">
              <a:buNone/>
            </a:pPr>
            <a:endParaRPr lang="en-US" dirty="0" smtClean="0"/>
          </a:p>
        </p:txBody>
      </p:sp>
    </p:spTree>
    <p:extLst>
      <p:ext uri="{BB962C8B-B14F-4D97-AF65-F5344CB8AC3E}">
        <p14:creationId xmlns:p14="http://schemas.microsoft.com/office/powerpoint/2010/main" val="611373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effectLst/>
                <a:hlinkClick r:id="rId2"/>
              </a:rPr>
              <a:t>http://en.wikipedia.org/wiki/</a:t>
            </a:r>
            <a:r>
              <a:rPr lang="en-US" b="1" dirty="0" smtClean="0">
                <a:effectLst/>
                <a:hlinkClick r:id="rId2"/>
              </a:rPr>
              <a:t>Atisha</a:t>
            </a:r>
            <a:endParaRPr lang="en-US" b="1" dirty="0" smtClean="0">
              <a:effectLst/>
            </a:endParaRPr>
          </a:p>
          <a:p>
            <a:r>
              <a:rPr lang="en-US" dirty="0" smtClean="0">
                <a:effectLst/>
              </a:rPr>
              <a:t> </a:t>
            </a:r>
            <a:r>
              <a:rPr lang="en-US" dirty="0">
                <a:effectLst/>
                <a:hlinkClick r:id="rId3"/>
              </a:rPr>
              <a:t>"Portrait of Atisha [Tibet (a Kadampa monastery)</a:t>
            </a:r>
            <a:r>
              <a:rPr lang="en-US" dirty="0">
                <a:effectLst/>
              </a:rPr>
              <a:t> (1993.479)"]. </a:t>
            </a:r>
            <a:r>
              <a:rPr lang="en-US" i="1" dirty="0">
                <a:effectLst/>
              </a:rPr>
              <a:t>Timeline of Art History</a:t>
            </a:r>
            <a:r>
              <a:rPr lang="en-US" dirty="0">
                <a:effectLst/>
              </a:rPr>
              <a:t>. New York: The Metropolitan Museum of Art, 2000–. October 2006. Retrieved 2008-01-11.</a:t>
            </a:r>
          </a:p>
          <a:p>
            <a:r>
              <a:rPr lang="en-US" dirty="0" smtClean="0">
                <a:effectLst/>
              </a:rPr>
              <a:t>Great </a:t>
            </a:r>
            <a:r>
              <a:rPr lang="en-US" dirty="0">
                <a:effectLst/>
              </a:rPr>
              <a:t>Kagyu Masters: The Golden Lineage Treasury by Khenpo Konchog Gyaltsen, Snow Lion Publications, pages 154-186</a:t>
            </a:r>
          </a:p>
          <a:p>
            <a:r>
              <a:rPr lang="en-US" dirty="0" smtClean="0">
                <a:effectLst/>
                <a:hlinkClick r:id="rId4" tooltip="Blue Annals"/>
              </a:rPr>
              <a:t>Blue </a:t>
            </a:r>
            <a:r>
              <a:rPr lang="en-US" dirty="0">
                <a:effectLst/>
                <a:hlinkClick r:id="rId4" tooltip="Blue Annals"/>
              </a:rPr>
              <a:t>Annals</a:t>
            </a:r>
            <a:r>
              <a:rPr lang="en-US" dirty="0">
                <a:effectLst/>
              </a:rPr>
              <a:t>, Chandra, Lokesh (Ed. &amp; Translator)(1974), International Academy of Indian Culture, New Delhi. This edition is a reproduction from block prints kept at Dbus gtsang Kun bde gling Monastery, Lhasa. The colophon (Chandra 970; Chengdu 1271; Roerich 1093) was composed by Rta tshag 8 Ye shes blo bzang bstan pa’i mgon po (1760-1810).</a:t>
            </a:r>
          </a:p>
          <a:p>
            <a:r>
              <a:rPr lang="en-US" dirty="0" smtClean="0">
                <a:effectLst/>
              </a:rPr>
              <a:t> </a:t>
            </a:r>
            <a:r>
              <a:rPr lang="en-US" dirty="0">
                <a:effectLst/>
              </a:rPr>
              <a:t>Ringu Tulku &amp; Ann Helm, </a:t>
            </a:r>
            <a:r>
              <a:rPr lang="en-US" i="1" dirty="0">
                <a:effectLst/>
              </a:rPr>
              <a:t>The Ri-Me Philosophy of Jamgon Kongtrul the Great: A Study of the Buddhist Lineages of Tibet</a:t>
            </a:r>
            <a:r>
              <a:rPr lang="en-US" dirty="0">
                <a:effectLst/>
              </a:rPr>
              <a:t>, pg. 74, Shambhala Publications, Boston, 2006</a:t>
            </a:r>
          </a:p>
          <a:p>
            <a:r>
              <a:rPr lang="en-US" dirty="0" smtClean="0">
                <a:effectLst/>
              </a:rPr>
              <a:t>Snellgrove</a:t>
            </a:r>
            <a:r>
              <a:rPr lang="en-US" dirty="0">
                <a:effectLst/>
              </a:rPr>
              <a:t>, David, </a:t>
            </a:r>
            <a:r>
              <a:rPr lang="en-US" i="1" dirty="0">
                <a:effectLst/>
              </a:rPr>
              <a:t>Indo-Tibetan Buddhism: Volume 2</a:t>
            </a:r>
            <a:r>
              <a:rPr lang="en-US" dirty="0">
                <a:effectLst/>
              </a:rPr>
              <a:t>, pg. 488, Shambhala Publications, Boston, 1987</a:t>
            </a:r>
          </a:p>
          <a:p>
            <a:endParaRPr lang="en-US" dirty="0"/>
          </a:p>
        </p:txBody>
      </p:sp>
    </p:spTree>
    <p:extLst>
      <p:ext uri="{BB962C8B-B14F-4D97-AF65-F5344CB8AC3E}">
        <p14:creationId xmlns:p14="http://schemas.microsoft.com/office/powerpoint/2010/main" val="3656340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birth of </a:t>
            </a:r>
            <a:r>
              <a:rPr lang="en-US" sz="3600" dirty="0" smtClean="0"/>
              <a:t>Aisha</a:t>
            </a:r>
            <a:endParaRPr lang="en-US" sz="3600" dirty="0"/>
          </a:p>
        </p:txBody>
      </p:sp>
      <p:sp>
        <p:nvSpPr>
          <p:cNvPr id="3" name="Content Placeholder 2"/>
          <p:cNvSpPr>
            <a:spLocks noGrp="1"/>
          </p:cNvSpPr>
          <p:nvPr>
            <p:ph idx="1"/>
          </p:nvPr>
        </p:nvSpPr>
        <p:spPr>
          <a:xfrm>
            <a:off x="1118123" y="1828800"/>
            <a:ext cx="2031470" cy="4297363"/>
          </a:xfrm>
        </p:spPr>
        <p:txBody>
          <a:bodyPr>
            <a:normAutofit fontScale="77500" lnSpcReduction="20000"/>
          </a:bodyPr>
          <a:lstStyle/>
          <a:p>
            <a:r>
              <a:rPr lang="en-US" dirty="0" smtClean="0"/>
              <a:t>Atisha </a:t>
            </a:r>
            <a:r>
              <a:rPr lang="en-US" dirty="0"/>
              <a:t>is most commonly said to have been born in the year 980 in Vajrayogini </a:t>
            </a:r>
            <a:r>
              <a:rPr lang="en-US" dirty="0" smtClean="0"/>
              <a:t>village </a:t>
            </a:r>
            <a:r>
              <a:rPr lang="en-US" dirty="0"/>
              <a:t>in </a:t>
            </a:r>
            <a:r>
              <a:rPr lang="en-US" dirty="0">
                <a:hlinkClick r:id="rId2" tooltip="Bikrampur"/>
              </a:rPr>
              <a:t>Bikrampur</a:t>
            </a:r>
            <a:r>
              <a:rPr lang="en-US" dirty="0"/>
              <a:t>, the northeastern region of </a:t>
            </a:r>
            <a:r>
              <a:rPr lang="en-US" dirty="0">
                <a:hlinkClick r:id="rId3" tooltip="Bengal"/>
              </a:rPr>
              <a:t>Bengal</a:t>
            </a:r>
            <a:r>
              <a:rPr lang="en-US" dirty="0"/>
              <a:t> (located in modern day </a:t>
            </a:r>
            <a:r>
              <a:rPr lang="en-US" dirty="0">
                <a:hlinkClick r:id="rId4" tooltip="Bangladesh"/>
              </a:rPr>
              <a:t>Bangladesh</a:t>
            </a:r>
            <a:r>
              <a:rPr lang="en-US" dirty="0"/>
              <a:t>)</a:t>
            </a:r>
            <a:r>
              <a:rPr lang="en-US" dirty="0" smtClean="0"/>
              <a:t>. </a:t>
            </a:r>
            <a:r>
              <a:rPr lang="en-US" dirty="0"/>
              <a:t>He lived to the age of seventy-</a:t>
            </a:r>
            <a:r>
              <a:rPr lang="en-US" dirty="0" smtClean="0"/>
              <a:t>two.</a:t>
            </a:r>
            <a:endParaRPr lang="en-US" dirty="0"/>
          </a:p>
          <a:p>
            <a:endParaRPr lang="en-US" dirty="0"/>
          </a:p>
        </p:txBody>
      </p:sp>
      <p:pic>
        <p:nvPicPr>
          <p:cNvPr id="5" name="Picture 4" descr="250px-Bangladesh_Munshiganj_Distric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2868" y="1828800"/>
            <a:ext cx="3175882" cy="4433531"/>
          </a:xfrm>
          <a:prstGeom prst="rect">
            <a:avLst/>
          </a:prstGeom>
        </p:spPr>
      </p:pic>
      <p:sp>
        <p:nvSpPr>
          <p:cNvPr id="6" name="TextBox 5"/>
          <p:cNvSpPr txBox="1"/>
          <p:nvPr/>
        </p:nvSpPr>
        <p:spPr>
          <a:xfrm>
            <a:off x="7966240" y="6043400"/>
            <a:ext cx="250038" cy="246221"/>
          </a:xfrm>
          <a:prstGeom prst="rect">
            <a:avLst/>
          </a:prstGeom>
          <a:noFill/>
        </p:spPr>
        <p:txBody>
          <a:bodyPr wrap="none" rtlCol="0">
            <a:spAutoFit/>
          </a:bodyPr>
          <a:lstStyle/>
          <a:p>
            <a:r>
              <a:rPr lang="en-US" sz="1000" dirty="0"/>
              <a:t>3</a:t>
            </a:r>
          </a:p>
        </p:txBody>
      </p:sp>
    </p:spTree>
    <p:extLst>
      <p:ext uri="{BB962C8B-B14F-4D97-AF65-F5344CB8AC3E}">
        <p14:creationId xmlns:p14="http://schemas.microsoft.com/office/powerpoint/2010/main" val="3423355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birth of </a:t>
            </a:r>
            <a:r>
              <a:rPr lang="en-US" sz="3600" dirty="0" smtClean="0"/>
              <a:t>Aisha</a:t>
            </a:r>
            <a:endParaRPr lang="en-US" sz="3600" dirty="0"/>
          </a:p>
        </p:txBody>
      </p:sp>
      <p:sp>
        <p:nvSpPr>
          <p:cNvPr id="3" name="Content Placeholder 2"/>
          <p:cNvSpPr>
            <a:spLocks noGrp="1"/>
          </p:cNvSpPr>
          <p:nvPr>
            <p:ph idx="1"/>
          </p:nvPr>
        </p:nvSpPr>
        <p:spPr>
          <a:xfrm>
            <a:off x="304801" y="1981197"/>
            <a:ext cx="2133600" cy="4297363"/>
          </a:xfrm>
        </p:spPr>
        <p:txBody>
          <a:bodyPr>
            <a:normAutofit fontScale="62500" lnSpcReduction="20000"/>
          </a:bodyPr>
          <a:lstStyle/>
          <a:p>
            <a:r>
              <a:rPr lang="en-US" dirty="0"/>
              <a:t>Atisha was allegedly born into </a:t>
            </a:r>
            <a:r>
              <a:rPr lang="en-US" dirty="0" smtClean="0"/>
              <a:t>royalty; </a:t>
            </a:r>
            <a:r>
              <a:rPr lang="en-US" dirty="0"/>
              <a:t>the palace in which he was raised, aptly named the Golden Banner </a:t>
            </a:r>
            <a:r>
              <a:rPr lang="en-US" dirty="0" smtClean="0"/>
              <a:t>Palace.</a:t>
            </a:r>
          </a:p>
          <a:p>
            <a:r>
              <a:rPr lang="en-US" dirty="0"/>
              <a:t>I</a:t>
            </a:r>
            <a:r>
              <a:rPr lang="en-US" dirty="0" smtClean="0"/>
              <a:t>t </a:t>
            </a:r>
            <a:r>
              <a:rPr lang="en-US" dirty="0"/>
              <a:t>is said that as Atisha was born </a:t>
            </a:r>
            <a:r>
              <a:rPr lang="en-US" dirty="0" smtClean="0"/>
              <a:t>flowers </a:t>
            </a:r>
            <a:r>
              <a:rPr lang="en-US" dirty="0"/>
              <a:t>rained down upon the city of </a:t>
            </a:r>
            <a:r>
              <a:rPr lang="en-US" dirty="0">
                <a:hlinkClick r:id="rId3" tooltip="Vikramapura"/>
              </a:rPr>
              <a:t>Vikramapura</a:t>
            </a:r>
            <a:r>
              <a:rPr lang="en-US" dirty="0"/>
              <a:t>, a rainbow canopy appeared, and the gods sang hymns which brought gladness and joy to all the </a:t>
            </a:r>
            <a:r>
              <a:rPr lang="en-US" dirty="0" smtClean="0"/>
              <a:t>people.</a:t>
            </a:r>
          </a:p>
          <a:p>
            <a:endParaRPr lang="en-US" dirty="0"/>
          </a:p>
        </p:txBody>
      </p:sp>
      <p:pic>
        <p:nvPicPr>
          <p:cNvPr id="4" name="Picture 3" descr="3birthplac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456" y="1964263"/>
            <a:ext cx="6259288" cy="3505201"/>
          </a:xfrm>
          <a:prstGeom prst="rect">
            <a:avLst/>
          </a:prstGeom>
        </p:spPr>
      </p:pic>
      <p:sp>
        <p:nvSpPr>
          <p:cNvPr id="5" name="TextBox 4"/>
          <p:cNvSpPr txBox="1"/>
          <p:nvPr/>
        </p:nvSpPr>
        <p:spPr>
          <a:xfrm>
            <a:off x="8893962" y="5246859"/>
            <a:ext cx="250038" cy="246221"/>
          </a:xfrm>
          <a:prstGeom prst="rect">
            <a:avLst/>
          </a:prstGeom>
          <a:noFill/>
        </p:spPr>
        <p:txBody>
          <a:bodyPr wrap="none" rtlCol="0">
            <a:spAutoFit/>
          </a:bodyPr>
          <a:lstStyle/>
          <a:p>
            <a:r>
              <a:rPr lang="en-US" sz="1000" dirty="0"/>
              <a:t>4</a:t>
            </a:r>
          </a:p>
        </p:txBody>
      </p:sp>
    </p:spTree>
    <p:extLst>
      <p:ext uri="{BB962C8B-B14F-4D97-AF65-F5344CB8AC3E}">
        <p14:creationId xmlns:p14="http://schemas.microsoft.com/office/powerpoint/2010/main" val="2532496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birth of atisha</a:t>
            </a:r>
          </a:p>
        </p:txBody>
      </p:sp>
      <p:sp>
        <p:nvSpPr>
          <p:cNvPr id="3" name="Content Placeholder 2"/>
          <p:cNvSpPr>
            <a:spLocks noGrp="1"/>
          </p:cNvSpPr>
          <p:nvPr>
            <p:ph idx="1"/>
          </p:nvPr>
        </p:nvSpPr>
        <p:spPr>
          <a:xfrm>
            <a:off x="779463" y="1828800"/>
            <a:ext cx="3301470" cy="4297363"/>
          </a:xfrm>
        </p:spPr>
        <p:txBody>
          <a:bodyPr>
            <a:normAutofit fontScale="92500"/>
          </a:bodyPr>
          <a:lstStyle/>
          <a:p>
            <a:r>
              <a:rPr lang="en-US" dirty="0"/>
              <a:t>T</a:t>
            </a:r>
            <a:r>
              <a:rPr lang="en-US" dirty="0" smtClean="0"/>
              <a:t>he </a:t>
            </a:r>
            <a:r>
              <a:rPr lang="en-US" dirty="0"/>
              <a:t>emergence of a rainbow canopy </a:t>
            </a:r>
            <a:r>
              <a:rPr lang="en-US" dirty="0" smtClean="0"/>
              <a:t>symbolizes </a:t>
            </a:r>
            <a:r>
              <a:rPr lang="en-US" dirty="0"/>
              <a:t>the reincarnation of a </a:t>
            </a:r>
            <a:r>
              <a:rPr lang="en-US" dirty="0">
                <a:hlinkClick r:id="rId2" tooltip="Bodhisattva"/>
              </a:rPr>
              <a:t>Bodhisattva</a:t>
            </a:r>
            <a:r>
              <a:rPr lang="en-US" dirty="0" smtClean="0"/>
              <a:t>.</a:t>
            </a:r>
          </a:p>
          <a:p>
            <a:r>
              <a:rPr lang="en-US" dirty="0"/>
              <a:t>The image of flowers falling from the sky appears in the episode of Shakyamuni Buddha's attainment of perfect enlightenment,</a:t>
            </a:r>
          </a:p>
        </p:txBody>
      </p:sp>
      <p:pic>
        <p:nvPicPr>
          <p:cNvPr id="5" name="Picture 4" descr="5Picture3-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468" y="1642536"/>
            <a:ext cx="3420531" cy="5044565"/>
          </a:xfrm>
          <a:prstGeom prst="rect">
            <a:avLst/>
          </a:prstGeom>
        </p:spPr>
      </p:pic>
      <p:sp>
        <p:nvSpPr>
          <p:cNvPr id="6" name="TextBox 5"/>
          <p:cNvSpPr txBox="1"/>
          <p:nvPr/>
        </p:nvSpPr>
        <p:spPr>
          <a:xfrm>
            <a:off x="8169448" y="6458283"/>
            <a:ext cx="250038" cy="246221"/>
          </a:xfrm>
          <a:prstGeom prst="rect">
            <a:avLst/>
          </a:prstGeom>
          <a:noFill/>
        </p:spPr>
        <p:txBody>
          <a:bodyPr wrap="none" rtlCol="0">
            <a:spAutoFit/>
          </a:bodyPr>
          <a:lstStyle/>
          <a:p>
            <a:r>
              <a:rPr lang="en-US" sz="1000" dirty="0"/>
              <a:t>5</a:t>
            </a:r>
          </a:p>
        </p:txBody>
      </p:sp>
    </p:spTree>
    <p:extLst>
      <p:ext uri="{BB962C8B-B14F-4D97-AF65-F5344CB8AC3E}">
        <p14:creationId xmlns:p14="http://schemas.microsoft.com/office/powerpoint/2010/main" val="2277593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birth of atisha</a:t>
            </a:r>
          </a:p>
        </p:txBody>
      </p:sp>
      <p:sp>
        <p:nvSpPr>
          <p:cNvPr id="3" name="Content Placeholder 2"/>
          <p:cNvSpPr>
            <a:spLocks noGrp="1"/>
          </p:cNvSpPr>
          <p:nvPr>
            <p:ph idx="1"/>
          </p:nvPr>
        </p:nvSpPr>
        <p:spPr>
          <a:xfrm>
            <a:off x="779463" y="1828800"/>
            <a:ext cx="2674937" cy="4297363"/>
          </a:xfrm>
        </p:spPr>
        <p:txBody>
          <a:bodyPr>
            <a:normAutofit fontScale="85000" lnSpcReduction="10000"/>
          </a:bodyPr>
          <a:lstStyle/>
          <a:p>
            <a:r>
              <a:rPr lang="en-US" dirty="0"/>
              <a:t>Most importantly, however, is that the arrival of Atisha brought certain happiness to sentient beings. This effect of Atisha's birth corresponds directly with the Buddhist concept of dedicating one's life to the uplifting and enlightenment of all conscious beings.</a:t>
            </a:r>
          </a:p>
        </p:txBody>
      </p:sp>
      <p:pic>
        <p:nvPicPr>
          <p:cNvPr id="4" name="Picture 3" descr="5Picture3-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468" y="1608670"/>
            <a:ext cx="3420531" cy="5044565"/>
          </a:xfrm>
          <a:prstGeom prst="rect">
            <a:avLst/>
          </a:prstGeom>
        </p:spPr>
      </p:pic>
      <p:sp>
        <p:nvSpPr>
          <p:cNvPr id="5" name="TextBox 4"/>
          <p:cNvSpPr txBox="1"/>
          <p:nvPr/>
        </p:nvSpPr>
        <p:spPr>
          <a:xfrm>
            <a:off x="8169448" y="6458283"/>
            <a:ext cx="250038" cy="246221"/>
          </a:xfrm>
          <a:prstGeom prst="rect">
            <a:avLst/>
          </a:prstGeom>
          <a:noFill/>
        </p:spPr>
        <p:txBody>
          <a:bodyPr wrap="none" rtlCol="0">
            <a:spAutoFit/>
          </a:bodyPr>
          <a:lstStyle/>
          <a:p>
            <a:r>
              <a:rPr lang="en-US" sz="1000" dirty="0"/>
              <a:t>5</a:t>
            </a:r>
          </a:p>
        </p:txBody>
      </p:sp>
    </p:spTree>
    <p:extLst>
      <p:ext uri="{BB962C8B-B14F-4D97-AF65-F5344CB8AC3E}">
        <p14:creationId xmlns:p14="http://schemas.microsoft.com/office/powerpoint/2010/main" val="2386904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 spiritually </a:t>
            </a:r>
            <a:br>
              <a:rPr lang="en-US" sz="3600" dirty="0" smtClean="0"/>
            </a:br>
            <a:r>
              <a:rPr lang="en-US" sz="3600" dirty="0" smtClean="0"/>
              <a:t>advanced child</a:t>
            </a:r>
            <a:endParaRPr lang="en-US" sz="3600" dirty="0"/>
          </a:p>
        </p:txBody>
      </p:sp>
      <p:sp>
        <p:nvSpPr>
          <p:cNvPr id="3" name="Content Placeholder 2"/>
          <p:cNvSpPr>
            <a:spLocks noGrp="1"/>
          </p:cNvSpPr>
          <p:nvPr>
            <p:ph idx="1"/>
          </p:nvPr>
        </p:nvSpPr>
        <p:spPr>
          <a:xfrm>
            <a:off x="779463" y="1828800"/>
            <a:ext cx="2979737" cy="4297363"/>
          </a:xfrm>
        </p:spPr>
        <p:txBody>
          <a:bodyPr>
            <a:normAutofit lnSpcReduction="10000"/>
          </a:bodyPr>
          <a:lstStyle/>
          <a:p>
            <a:r>
              <a:rPr lang="en-US" dirty="0" smtClean="0"/>
              <a:t>From a </a:t>
            </a:r>
            <a:r>
              <a:rPr lang="en-US" dirty="0"/>
              <a:t>young age </a:t>
            </a:r>
            <a:r>
              <a:rPr lang="en-US" dirty="0" smtClean="0"/>
              <a:t>Chandragarbha independently worshiped </a:t>
            </a:r>
            <a:r>
              <a:rPr lang="en-US" dirty="0"/>
              <a:t>the holy objects both inside and surrounding the temple, renouncing his ties to the world and his family and committing himself to religious </a:t>
            </a:r>
            <a:r>
              <a:rPr lang="en-US" dirty="0" smtClean="0"/>
              <a:t>pursuit.</a:t>
            </a:r>
            <a:endParaRPr lang="en-US" dirty="0"/>
          </a:p>
        </p:txBody>
      </p:sp>
      <p:pic>
        <p:nvPicPr>
          <p:cNvPr id="4" name="Picture 3" desc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3" y="1642537"/>
            <a:ext cx="3556000" cy="4953000"/>
          </a:xfrm>
          <a:prstGeom prst="rect">
            <a:avLst/>
          </a:prstGeom>
        </p:spPr>
      </p:pic>
      <p:sp>
        <p:nvSpPr>
          <p:cNvPr id="5" name="TextBox 4"/>
          <p:cNvSpPr txBox="1"/>
          <p:nvPr/>
        </p:nvSpPr>
        <p:spPr>
          <a:xfrm>
            <a:off x="8033976" y="6373613"/>
            <a:ext cx="250038" cy="246221"/>
          </a:xfrm>
          <a:prstGeom prst="rect">
            <a:avLst/>
          </a:prstGeom>
          <a:noFill/>
        </p:spPr>
        <p:txBody>
          <a:bodyPr wrap="none" rtlCol="0">
            <a:spAutoFit/>
          </a:bodyPr>
          <a:lstStyle/>
          <a:p>
            <a:r>
              <a:rPr lang="en-US" sz="1000" dirty="0"/>
              <a:t>6</a:t>
            </a:r>
          </a:p>
        </p:txBody>
      </p:sp>
    </p:spTree>
    <p:extLst>
      <p:ext uri="{BB962C8B-B14F-4D97-AF65-F5344CB8AC3E}">
        <p14:creationId xmlns:p14="http://schemas.microsoft.com/office/powerpoint/2010/main" val="3575541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 spiritually </a:t>
            </a:r>
            <a:br>
              <a:rPr lang="en-US" sz="3600" dirty="0"/>
            </a:br>
            <a:r>
              <a:rPr lang="en-US" sz="3600" dirty="0"/>
              <a:t>advanced child</a:t>
            </a:r>
          </a:p>
        </p:txBody>
      </p:sp>
      <p:sp>
        <p:nvSpPr>
          <p:cNvPr id="3" name="Content Placeholder 2"/>
          <p:cNvSpPr>
            <a:spLocks noGrp="1"/>
          </p:cNvSpPr>
          <p:nvPr>
            <p:ph idx="1"/>
          </p:nvPr>
        </p:nvSpPr>
        <p:spPr>
          <a:xfrm>
            <a:off x="779463" y="1828800"/>
            <a:ext cx="2912004" cy="4297363"/>
          </a:xfrm>
        </p:spPr>
        <p:txBody>
          <a:bodyPr>
            <a:normAutofit fontScale="85000" lnSpcReduction="20000"/>
          </a:bodyPr>
          <a:lstStyle/>
          <a:p>
            <a:r>
              <a:rPr lang="en-US" dirty="0"/>
              <a:t>The story clearly gives an impression of Atisha as a spiritually advanced and relatively enlightened individual at only eighteen months old</a:t>
            </a:r>
            <a:r>
              <a:rPr lang="en-US" dirty="0" smtClean="0"/>
              <a:t>.</a:t>
            </a:r>
          </a:p>
          <a:p>
            <a:r>
              <a:rPr lang="en-US" dirty="0"/>
              <a:t>He had become "well-versed in astrology, writing and </a:t>
            </a:r>
            <a:r>
              <a:rPr lang="en-US" dirty="0">
                <a:hlinkClick r:id="rId3" tooltip="Sanskrit"/>
              </a:rPr>
              <a:t>Sanskrit</a:t>
            </a:r>
            <a:r>
              <a:rPr lang="en-US" dirty="0"/>
              <a:t>" by the age of three, "able to distinguish between the Buddhist and non-Buddhist doctrines" by the age of ten.</a:t>
            </a:r>
          </a:p>
          <a:p>
            <a:endParaRPr lang="en-US" dirty="0"/>
          </a:p>
        </p:txBody>
      </p:sp>
      <p:pic>
        <p:nvPicPr>
          <p:cNvPr id="4" name="Picture 3" descr="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3" y="1642537"/>
            <a:ext cx="3556000" cy="4953000"/>
          </a:xfrm>
          <a:prstGeom prst="rect">
            <a:avLst/>
          </a:prstGeom>
        </p:spPr>
      </p:pic>
      <p:sp>
        <p:nvSpPr>
          <p:cNvPr id="5" name="TextBox 4"/>
          <p:cNvSpPr txBox="1"/>
          <p:nvPr/>
        </p:nvSpPr>
        <p:spPr>
          <a:xfrm>
            <a:off x="8033984" y="6373618"/>
            <a:ext cx="250038" cy="246221"/>
          </a:xfrm>
          <a:prstGeom prst="rect">
            <a:avLst/>
          </a:prstGeom>
          <a:noFill/>
        </p:spPr>
        <p:txBody>
          <a:bodyPr wrap="none" rtlCol="0">
            <a:spAutoFit/>
          </a:bodyPr>
          <a:lstStyle/>
          <a:p>
            <a:r>
              <a:rPr lang="en-US" sz="1000" dirty="0"/>
              <a:t>5</a:t>
            </a:r>
          </a:p>
        </p:txBody>
      </p:sp>
    </p:spTree>
    <p:extLst>
      <p:ext uri="{BB962C8B-B14F-4D97-AF65-F5344CB8AC3E}">
        <p14:creationId xmlns:p14="http://schemas.microsoft.com/office/powerpoint/2010/main" val="35806708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1038</TotalTime>
  <Words>3377</Words>
  <Application>Microsoft Macintosh PowerPoint</Application>
  <PresentationFormat>On-screen Show (4:3)</PresentationFormat>
  <Paragraphs>216</Paragraphs>
  <Slides>39</Slides>
  <Notes>14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Precedent</vt:lpstr>
      <vt:lpstr>Atisha</vt:lpstr>
      <vt:lpstr>a Buddhist teacher  from the pala empire</vt:lpstr>
      <vt:lpstr>Helped to establish the sarma lineages in Tibet</vt:lpstr>
      <vt:lpstr>The birth of Aisha</vt:lpstr>
      <vt:lpstr>The birth of Aisha</vt:lpstr>
      <vt:lpstr>The birth of atisha</vt:lpstr>
      <vt:lpstr>The birth of atisha</vt:lpstr>
      <vt:lpstr>A spiritually  advanced child</vt:lpstr>
      <vt:lpstr>A spiritually  advanced child</vt:lpstr>
      <vt:lpstr>First vision of Tara</vt:lpstr>
      <vt:lpstr>Taking refuge</vt:lpstr>
      <vt:lpstr>Atisha’s teacher Jatari</vt:lpstr>
      <vt:lpstr>Narlanda University c. 600-1197 ce.</vt:lpstr>
      <vt:lpstr>Narlanda University c. 600-1197 ce.</vt:lpstr>
      <vt:lpstr>Narlanda University c. 600-1197 ce.</vt:lpstr>
      <vt:lpstr>Atisha meets a woman alternately crying and laughing.</vt:lpstr>
      <vt:lpstr>The further training  of atisa</vt:lpstr>
      <vt:lpstr>Atisa returns home</vt:lpstr>
      <vt:lpstr>Monastic life</vt:lpstr>
      <vt:lpstr>Visions of Tara</vt:lpstr>
      <vt:lpstr>Twelve years in Sumatra</vt:lpstr>
      <vt:lpstr>A vision of Tara</vt:lpstr>
      <vt:lpstr>First he goes back to India</vt:lpstr>
      <vt:lpstr>On To Tibet</vt:lpstr>
      <vt:lpstr>Atisa brings tonglen  to Tibet.</vt:lpstr>
      <vt:lpstr>Scholar and teacher</vt:lpstr>
      <vt:lpstr>Samye monastery</vt:lpstr>
      <vt:lpstr>Samye monastery</vt:lpstr>
      <vt:lpstr>Samye monastery</vt:lpstr>
      <vt:lpstr>The library At samye</vt:lpstr>
      <vt:lpstr>Lineage preceding atisha</vt:lpstr>
      <vt:lpstr>death</vt:lpstr>
      <vt:lpstr>The legacy of atisa</vt:lpstr>
      <vt:lpstr>The legacy of atisa</vt:lpstr>
      <vt:lpstr>Atisha remains a central figure in the history and religious study of Buddhism. </vt:lpstr>
      <vt:lpstr>Image notes</vt:lpstr>
      <vt:lpstr>Image notes</vt:lpstr>
      <vt:lpstr>Image notes</vt:lpstr>
      <vt:lpstr>bibliography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Atiśa</dc:title>
  <dc:creator>Microsoft Office User</dc:creator>
  <cp:lastModifiedBy>Microsoft Office User</cp:lastModifiedBy>
  <cp:revision>50</cp:revision>
  <dcterms:created xsi:type="dcterms:W3CDTF">2011-07-19T13:19:00Z</dcterms:created>
  <dcterms:modified xsi:type="dcterms:W3CDTF">2011-07-21T18:42:13Z</dcterms:modified>
</cp:coreProperties>
</file>