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389" r:id="rId3"/>
    <p:sldId id="414" r:id="rId4"/>
    <p:sldId id="391" r:id="rId5"/>
    <p:sldId id="392" r:id="rId6"/>
    <p:sldId id="393" r:id="rId7"/>
    <p:sldId id="415" r:id="rId8"/>
    <p:sldId id="394" r:id="rId9"/>
    <p:sldId id="395" r:id="rId10"/>
    <p:sldId id="396" r:id="rId11"/>
    <p:sldId id="397" r:id="rId12"/>
    <p:sldId id="416" r:id="rId13"/>
    <p:sldId id="398" r:id="rId14"/>
    <p:sldId id="405" r:id="rId15"/>
    <p:sldId id="406" r:id="rId16"/>
    <p:sldId id="407" r:id="rId17"/>
    <p:sldId id="408" r:id="rId18"/>
    <p:sldId id="409" r:id="rId19"/>
    <p:sldId id="410" r:id="rId20"/>
    <p:sldId id="417" r:id="rId21"/>
    <p:sldId id="411" r:id="rId22"/>
    <p:sldId id="418" r:id="rId23"/>
    <p:sldId id="412" r:id="rId24"/>
    <p:sldId id="358" r:id="rId25"/>
    <p:sldId id="3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C6B"/>
    <a:srgbClr val="741A78"/>
    <a:srgbClr val="F7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7" autoAdjust="0"/>
    <p:restoredTop sz="97515" autoAdjust="0"/>
  </p:normalViewPr>
  <p:slideViewPr>
    <p:cSldViewPr snapToGrid="0">
      <p:cViewPr>
        <p:scale>
          <a:sx n="54" d="100"/>
          <a:sy n="54" d="100"/>
        </p:scale>
        <p:origin x="-1552" y="-9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Lesson 1 Lecture PPT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AAF6-852E-2E42-A41A-997B7A9A5764}" type="datetime1">
              <a:rPr lang="en-US" altLang="zh-CN" smtClean="0"/>
              <a:t>1/16/16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Lesson 1 Lecture PPT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ACC99-EF28-4B4A-A848-549083E0C24E}" type="datetime1">
              <a:rPr lang="en-US" altLang="zh-CN" smtClean="0"/>
              <a:t>1/16/16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CN" smtClean="0"/>
              <a:pPr/>
              <a:t>1</a:t>
            </a:fld>
            <a:endParaRPr lang="en-US" altLang="zh-CN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Lesson 1 Lecture PPT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.youku.com/v_show/id_XNzMwNjIxODQ=.html?from=s1.8-1-1.1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htjwGZlaew&amp;list=PL9CKh2hfqFvbisE7ChwFdxVRuusxa436O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8619" y="815597"/>
            <a:ext cx="6858002" cy="1828800"/>
          </a:xfrm>
        </p:spPr>
        <p:txBody>
          <a:bodyPr anchor="ctr"/>
          <a:lstStyle/>
          <a:p>
            <a:r>
              <a:rPr lang="zh-CN" altLang="en-US" dirty="0" smtClean="0"/>
              <a:t>跨国恋的酸甜苦辣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8618" y="2796797"/>
            <a:ext cx="5685281" cy="914400"/>
          </a:xfrm>
        </p:spPr>
        <p:txBody>
          <a:bodyPr anchor="ctr"/>
          <a:lstStyle/>
          <a:p>
            <a:pPr algn="ctr"/>
            <a:r>
              <a:rPr lang="zh-CN" altLang="en-US" dirty="0" smtClean="0"/>
              <a:t>第一课时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电影</a:t>
            </a:r>
            <a:r>
              <a:rPr lang="en-US" altLang="zh-CN" dirty="0"/>
              <a:t>视频讨论</a:t>
            </a:r>
            <a:r>
              <a:rPr lang="en-US" altLang="zh-CN" dirty="0" smtClean="0"/>
              <a:t>一</a:t>
            </a:r>
            <a:r>
              <a:rPr lang="zh-CN" altLang="en-US" dirty="0" smtClean="0"/>
              <a:t>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老师和学生一起讨论、回答这些问题，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115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zh-CN" b="1" dirty="0" smtClean="0"/>
              <a:t>活动</a:t>
            </a:r>
            <a:r>
              <a:rPr lang="zh-CN" altLang="en-US" b="1" dirty="0" smtClean="0"/>
              <a:t>三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CN" altLang="zh-CN" b="1" dirty="0"/>
              <a:t>字词句及段落练习</a:t>
            </a:r>
            <a:r>
              <a:rPr lang="en-US" altLang="zh-CN" dirty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00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、生词练习</a:t>
            </a:r>
            <a:r>
              <a:rPr lang="en-US" altLang="zh-CN" dirty="0" smtClean="0"/>
              <a:t>:</a:t>
            </a:r>
            <a:r>
              <a:rPr lang="zh-CN" altLang="en-US" dirty="0"/>
              <a:t>你猜我猜我们猜猜猜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1198" y="1333415"/>
            <a:ext cx="4402067" cy="37091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19900" dirty="0" smtClean="0"/>
              <a:t>跨</a:t>
            </a:r>
            <a:endParaRPr lang="en-US" sz="19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117" y="1173765"/>
            <a:ext cx="4326363" cy="3055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1910" y="5363110"/>
            <a:ext cx="591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l-PL" altLang="zh-CN" dirty="0"/>
              <a:t>http://</a:t>
            </a:r>
            <a:r>
              <a:rPr kumimoji="1" lang="pl-PL" altLang="zh-CN" dirty="0" err="1"/>
              <a:t>www.sztc.org</a:t>
            </a:r>
            <a:r>
              <a:rPr kumimoji="1" lang="pl-PL" altLang="zh-CN" dirty="0"/>
              <a:t>/</a:t>
            </a:r>
            <a:r>
              <a:rPr kumimoji="1" lang="pl-PL" altLang="zh-CN" dirty="0" err="1"/>
              <a:t>uploads</a:t>
            </a:r>
            <a:r>
              <a:rPr kumimoji="1" lang="pl-PL" altLang="zh-CN" dirty="0"/>
              <a:t>/140717/1-140GG20933414.jpg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88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46258" y="778610"/>
            <a:ext cx="4907627" cy="31173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16600" dirty="0" smtClean="0"/>
              <a:t>碰撞</a:t>
            </a:r>
            <a:endParaRPr lang="en-US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24" y="374436"/>
            <a:ext cx="4726213" cy="2658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15" y="3408567"/>
            <a:ext cx="3970467" cy="2977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62116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altLang="zh-CN" sz="1200" dirty="0"/>
              <a:t>http://img.autohome.com.cn/2010/5/6/6-23-53-4-947194439.jpg</a:t>
            </a:r>
            <a:endParaRPr lang="zh-CN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116038" y="5782296"/>
            <a:ext cx="567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http://www2.nsysu.edu.tw/</a:t>
            </a:r>
            <a:r>
              <a:rPr kumimoji="1" lang="en-US" altLang="zh-CN" sz="1200" dirty="0" err="1"/>
              <a:t>physdemo</a:t>
            </a:r>
            <a:r>
              <a:rPr kumimoji="1" lang="en-US" altLang="zh-CN" sz="1200" dirty="0"/>
              <a:t>-high/%E5%9C%96%E7%89%87/5/%E4%B8%80%E7%B6%AD%E7%A2%B0%E6%92%9E.png</a:t>
            </a:r>
            <a:endParaRPr kumimoji="1"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360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2631" y="1173138"/>
            <a:ext cx="3304632" cy="45721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CN" altLang="en-US" sz="19900" dirty="0" smtClean="0"/>
              <a:t>包</a:t>
            </a:r>
            <a:endParaRPr lang="en-US" altLang="zh-CN" sz="19900" dirty="0" smtClean="0"/>
          </a:p>
          <a:p>
            <a:pPr marL="0" indent="0" algn="ctr">
              <a:buNone/>
            </a:pPr>
            <a:r>
              <a:rPr lang="zh-CN" altLang="en-US" sz="19900" dirty="0" smtClean="0"/>
              <a:t>容</a:t>
            </a:r>
            <a:endParaRPr lang="en-US" sz="19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97" y="167241"/>
            <a:ext cx="2553579" cy="3630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5045" y="6488668"/>
            <a:ext cx="4270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http://img5.douban.com/</a:t>
            </a:r>
            <a:r>
              <a:rPr lang="en-US" altLang="zh-CN" dirty="0" err="1"/>
              <a:t>lpic</a:t>
            </a:r>
            <a:r>
              <a:rPr lang="en-US" altLang="zh-CN" dirty="0"/>
              <a:t>/s6014996.jpg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658" y="3148087"/>
            <a:ext cx="5209007" cy="31693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19998" y="6488668"/>
            <a:ext cx="564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http://</a:t>
            </a:r>
            <a:r>
              <a:rPr lang="en-US" altLang="zh-CN" dirty="0" err="1"/>
              <a:t>www.fodizi.net</a:t>
            </a:r>
            <a:r>
              <a:rPr lang="en-US" altLang="zh-CN" dirty="0"/>
              <a:t>/</a:t>
            </a:r>
            <a:r>
              <a:rPr lang="en-US" altLang="zh-CN" dirty="0" err="1"/>
              <a:t>uploadfile</a:t>
            </a:r>
            <a:r>
              <a:rPr lang="en-US" altLang="zh-CN" dirty="0"/>
              <a:t>/201402/6/18244157.jpg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526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 </a:t>
            </a:r>
            <a:r>
              <a:rPr lang="zh-CN" altLang="en-US" dirty="0" smtClean="0"/>
              <a:t>短语练习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zh-CN" altLang="en-US" dirty="0" smtClean="0"/>
              <a:t>跨</a:t>
            </a:r>
            <a:r>
              <a:rPr lang="en-US" dirty="0" smtClean="0"/>
              <a:t>                </a:t>
            </a:r>
            <a:r>
              <a:rPr lang="zh-TW" altLang="en-US" dirty="0"/>
              <a:t>迷茫</a:t>
            </a:r>
            <a:endParaRPr lang="en-US" dirty="0"/>
          </a:p>
          <a:p>
            <a:r>
              <a:rPr lang="en-US" dirty="0"/>
              <a:t>                 </a:t>
            </a:r>
            <a:r>
              <a:rPr lang="zh-TW" altLang="en-US" dirty="0"/>
              <a:t>维持</a:t>
            </a:r>
            <a:r>
              <a:rPr lang="en-US" dirty="0"/>
              <a:t>              </a:t>
            </a:r>
            <a:r>
              <a:rPr lang="zh-TW" altLang="en-US" dirty="0"/>
              <a:t>误解</a:t>
            </a:r>
            <a:endParaRPr lang="en-US" dirty="0"/>
          </a:p>
          <a:p>
            <a:r>
              <a:rPr lang="en-US" dirty="0"/>
              <a:t>                 </a:t>
            </a:r>
            <a:r>
              <a:rPr lang="zh-TW" altLang="en-US" dirty="0"/>
              <a:t>感到</a:t>
            </a:r>
            <a:r>
              <a:rPr lang="en-US" dirty="0"/>
              <a:t>             </a:t>
            </a:r>
            <a:r>
              <a:rPr lang="zh-TW" altLang="en-US" dirty="0"/>
              <a:t>婚姻关系</a:t>
            </a:r>
            <a:endParaRPr lang="en-US" dirty="0"/>
          </a:p>
          <a:p>
            <a:r>
              <a:rPr lang="en-US" dirty="0"/>
              <a:t>                 </a:t>
            </a:r>
            <a:r>
              <a:rPr lang="zh-TW" altLang="en-US" dirty="0"/>
              <a:t>减少 </a:t>
            </a:r>
            <a:r>
              <a:rPr lang="en-US" dirty="0"/>
              <a:t>             </a:t>
            </a:r>
            <a:r>
              <a:rPr lang="zh-TW" altLang="en-US" dirty="0"/>
              <a:t>文化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、连词成句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对</a:t>
            </a:r>
            <a:r>
              <a:rPr lang="en-US" dirty="0"/>
              <a:t>;   </a:t>
            </a:r>
            <a:r>
              <a:rPr lang="zh-CN" altLang="en-US" dirty="0"/>
              <a:t>混血儿</a:t>
            </a:r>
            <a:r>
              <a:rPr lang="en-US" dirty="0"/>
              <a:t>;  </a:t>
            </a:r>
            <a:r>
              <a:rPr lang="zh-CN" altLang="en-US" dirty="0"/>
              <a:t>不同文化</a:t>
            </a:r>
            <a:r>
              <a:rPr lang="en-US" dirty="0"/>
              <a:t>;   </a:t>
            </a:r>
            <a:r>
              <a:rPr lang="zh-CN" altLang="en-US" dirty="0"/>
              <a:t>更</a:t>
            </a:r>
            <a:r>
              <a:rPr lang="zh-CN" altLang="en-US" dirty="0" smtClean="0"/>
              <a:t>加包容</a:t>
            </a:r>
            <a:endParaRPr lang="en-US" altLang="zh-CN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zh-CN" altLang="en-US" dirty="0"/>
              <a:t>成功跨国婚姻的关键</a:t>
            </a:r>
            <a:r>
              <a:rPr lang="en-US" dirty="0"/>
              <a:t>;</a:t>
            </a:r>
            <a:r>
              <a:rPr lang="zh-CN" altLang="en-US" dirty="0"/>
              <a:t>综上所述</a:t>
            </a:r>
            <a:r>
              <a:rPr lang="en-US" dirty="0"/>
              <a:t>; </a:t>
            </a:r>
            <a:r>
              <a:rPr lang="zh-CN" altLang="en-US" dirty="0"/>
              <a:t>在于</a:t>
            </a:r>
            <a:r>
              <a:rPr lang="en-US" dirty="0"/>
              <a:t>; </a:t>
            </a:r>
            <a:r>
              <a:rPr lang="zh-CN" altLang="en-US" dirty="0"/>
              <a:t>去积极了解另一半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、完成段落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800" dirty="0" smtClean="0"/>
              <a:t> </a:t>
            </a:r>
            <a:r>
              <a:rPr lang="zh-CN" altLang="en-US" sz="4800" dirty="0" smtClean="0"/>
              <a:t>鸿沟；</a:t>
            </a:r>
            <a:r>
              <a:rPr lang="zh-CN" altLang="en-US" sz="4300" dirty="0" smtClean="0"/>
              <a:t>障碍；</a:t>
            </a:r>
            <a:r>
              <a:rPr lang="en-US" altLang="zh-CN" sz="4300" dirty="0" smtClean="0"/>
              <a:t> </a:t>
            </a:r>
            <a:r>
              <a:rPr lang="zh-CN" altLang="en-US" sz="4300" dirty="0" smtClean="0"/>
              <a:t>碰撞；利</a:t>
            </a:r>
            <a:r>
              <a:rPr lang="zh-CN" altLang="en-US" sz="4300" dirty="0"/>
              <a:t>；弊</a:t>
            </a:r>
            <a:r>
              <a:rPr lang="zh-CN" altLang="en-US" sz="4300" dirty="0" smtClean="0"/>
              <a:t>；涉及 </a:t>
            </a:r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3600" dirty="0" smtClean="0"/>
              <a:t>跨国婚姻有</a:t>
            </a:r>
            <a:r>
              <a:rPr lang="en-US" altLang="zh-CN" sz="3600" dirty="0" smtClean="0"/>
              <a:t>_____</a:t>
            </a:r>
            <a:r>
              <a:rPr lang="zh-CN" altLang="en-US" sz="3600" dirty="0" smtClean="0"/>
              <a:t>有</a:t>
            </a:r>
            <a:r>
              <a:rPr lang="en-US" altLang="zh-CN" sz="3600" dirty="0" smtClean="0"/>
              <a:t>_______</a:t>
            </a:r>
            <a:r>
              <a:rPr lang="zh-CN" altLang="en-US" sz="3600" dirty="0" smtClean="0"/>
              <a:t>。不同文化背景让这段婚姻变得格外有意思。但是跨国婚姻并不适合所有人，因为不同文化的</a:t>
            </a:r>
            <a:r>
              <a:rPr lang="en-US" sz="3600" dirty="0" smtClean="0"/>
              <a:t>______</a:t>
            </a:r>
            <a:r>
              <a:rPr lang="zh-CN" altLang="en-US" sz="3600" dirty="0"/>
              <a:t>会产生冲突，</a:t>
            </a:r>
            <a:r>
              <a:rPr lang="en-US" sz="3600" dirty="0"/>
              <a:t>______</a:t>
            </a:r>
            <a:r>
              <a:rPr lang="zh-CN" altLang="en-US" sz="3600" dirty="0"/>
              <a:t>到很多问题</a:t>
            </a:r>
            <a:r>
              <a:rPr lang="zh-CN" altLang="en-US" sz="3600" dirty="0" smtClean="0"/>
              <a:t>。</a:t>
            </a:r>
            <a:r>
              <a:rPr lang="en-US" sz="3600" dirty="0">
                <a:latin typeface="Songti SC Regular"/>
                <a:cs typeface="Songti SC Regular"/>
              </a:rPr>
              <a:t>夫妻之间可能会因此产生一道危险的______。</a:t>
            </a:r>
          </a:p>
          <a:p>
            <a:pPr marL="0" indent="0">
              <a:lnSpc>
                <a:spcPct val="200000"/>
              </a:lnSpc>
              <a:buNone/>
            </a:pPr>
            <a:endParaRPr lang="en-US" sz="3500" dirty="0">
              <a:latin typeface="Songti SC Regular"/>
              <a:cs typeface="Songti SC Regula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4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zh-CN" b="1" dirty="0" smtClean="0"/>
              <a:t>活动</a:t>
            </a:r>
            <a:r>
              <a:rPr lang="zh-CN" altLang="en-US" b="1" dirty="0" smtClean="0"/>
              <a:t>四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CN" altLang="zh-CN" b="1" dirty="0"/>
              <a:t>电影</a:t>
            </a:r>
            <a:r>
              <a:rPr lang="en-US" altLang="zh-CN" b="1" dirty="0"/>
              <a:t>视频</a:t>
            </a:r>
            <a:r>
              <a:rPr lang="en-US" altLang="zh-CN" b="1" dirty="0" smtClean="0"/>
              <a:t>讨论</a:t>
            </a:r>
            <a:r>
              <a:rPr lang="zh-CN" altLang="en-US" b="1" dirty="0" smtClean="0"/>
              <a:t>二</a:t>
            </a:r>
            <a:r>
              <a:rPr lang="en-US" altLang="zh-CN" dirty="0" smtClean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347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zh-CN" b="1" dirty="0" smtClean="0"/>
              <a:t>活动一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CN" altLang="zh-CN" dirty="0"/>
              <a:t>你的好友面临的问题</a:t>
            </a:r>
            <a:r>
              <a:rPr lang="en-US" altLang="zh-CN" dirty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50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822618"/>
            <a:ext cx="10058402" cy="12192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用刚练习过的生词或短语来描述影片</a:t>
            </a:r>
            <a:r>
              <a:rPr lang="en-US" altLang="zh-CN" dirty="0" smtClean="0"/>
              <a:t>(3-5</a:t>
            </a:r>
            <a:r>
              <a:rPr lang="zh-CN" altLang="en-US" dirty="0" smtClean="0"/>
              <a:t>句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，并表达你的看法</a:t>
            </a:r>
            <a:r>
              <a:rPr lang="en-US" altLang="zh-CN" dirty="0"/>
              <a:t>(3-5</a:t>
            </a:r>
            <a:r>
              <a:rPr lang="zh-CN" altLang="en-US" dirty="0"/>
              <a:t>句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2270418"/>
            <a:ext cx="10058400" cy="4229100"/>
          </a:xfrm>
        </p:spPr>
        <p:txBody>
          <a:bodyPr>
            <a:normAutofit/>
          </a:bodyPr>
          <a:lstStyle/>
          <a:p>
            <a:r>
              <a:rPr lang="zh-CN" altLang="en-US" dirty="0"/>
              <a:t>推手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http://v.youku.com/v_show/id_XNzMwNjIxODQ=.html?from=s1.8-1-1.1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15:47-19:</a:t>
            </a:r>
            <a:r>
              <a:rPr lang="en-US" dirty="0" smtClean="0"/>
              <a:t>10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latin typeface="Songti SC Regular"/>
                <a:cs typeface="Songti SC Regular"/>
              </a:rPr>
              <a:t>跨</a:t>
            </a:r>
            <a:r>
              <a:rPr lang="zh-CN" altLang="en-US" dirty="0" smtClean="0">
                <a:latin typeface="Songti SC Regular"/>
                <a:cs typeface="Songti SC Regular"/>
              </a:rPr>
              <a:t>；</a:t>
            </a:r>
            <a:r>
              <a:rPr lang="en-US" dirty="0" smtClean="0">
                <a:latin typeface="Songti SC Regular"/>
                <a:cs typeface="Songti SC Regular"/>
              </a:rPr>
              <a:t> 维持 </a:t>
            </a:r>
            <a:r>
              <a:rPr lang="zh-CN" altLang="en-US" dirty="0" smtClean="0">
                <a:latin typeface="Songti SC Regular"/>
                <a:cs typeface="Songti SC Regular"/>
              </a:rPr>
              <a:t>；</a:t>
            </a:r>
            <a:r>
              <a:rPr lang="en-US" dirty="0" smtClean="0">
                <a:latin typeface="Songti SC Regular"/>
                <a:cs typeface="Songti SC Regular"/>
              </a:rPr>
              <a:t>   碰撞</a:t>
            </a:r>
            <a:r>
              <a:rPr lang="zh-CN" altLang="en-US" dirty="0" smtClean="0">
                <a:latin typeface="Songti SC Regular"/>
                <a:cs typeface="Songti SC Regular"/>
              </a:rPr>
              <a:t>；</a:t>
            </a:r>
            <a:r>
              <a:rPr lang="en-US" dirty="0" smtClean="0">
                <a:latin typeface="Songti SC Regular"/>
                <a:cs typeface="Songti SC Regular"/>
              </a:rPr>
              <a:t>  迷茫</a:t>
            </a:r>
            <a:r>
              <a:rPr lang="zh-CN" altLang="en-US" dirty="0">
                <a:latin typeface="Songti SC Regular"/>
                <a:cs typeface="Songti SC Regular"/>
              </a:rPr>
              <a:t>；</a:t>
            </a:r>
            <a:r>
              <a:rPr lang="en-US" dirty="0" smtClean="0">
                <a:latin typeface="Songti SC Regular"/>
                <a:cs typeface="Songti SC Regular"/>
              </a:rPr>
              <a:t>  </a:t>
            </a:r>
            <a:r>
              <a:rPr lang="en-US" dirty="0">
                <a:latin typeface="Songti SC Regular"/>
                <a:cs typeface="Songti SC Regular"/>
              </a:rPr>
              <a:t>障碍 ;   </a:t>
            </a:r>
            <a:r>
              <a:rPr lang="en-US" dirty="0" smtClean="0">
                <a:latin typeface="Songti SC Regular"/>
                <a:cs typeface="Songti SC Regular"/>
              </a:rPr>
              <a:t>误解</a:t>
            </a:r>
            <a:r>
              <a:rPr lang="en-US" dirty="0">
                <a:latin typeface="Songti SC Regular"/>
                <a:cs typeface="Songti SC Regular"/>
              </a:rPr>
              <a:t>; 混血; 包容;    </a:t>
            </a:r>
            <a:r>
              <a:rPr lang="en-US" dirty="0" smtClean="0">
                <a:latin typeface="Songti SC Regular"/>
                <a:cs typeface="Songti SC Regular"/>
              </a:rPr>
              <a:t>利弊</a:t>
            </a:r>
            <a:r>
              <a:rPr lang="en-US" dirty="0">
                <a:latin typeface="Songti SC Regular"/>
                <a:cs typeface="Songti SC Regular"/>
              </a:rPr>
              <a:t>; </a:t>
            </a:r>
            <a:r>
              <a:rPr lang="en-US" dirty="0" smtClean="0">
                <a:latin typeface="Songti SC Regular"/>
                <a:cs typeface="Songti SC Regular"/>
              </a:rPr>
              <a:t>  综</a:t>
            </a:r>
            <a:r>
              <a:rPr lang="en-US" dirty="0">
                <a:latin typeface="Songti SC Regular"/>
                <a:cs typeface="Songti SC Regular"/>
              </a:rPr>
              <a:t>上所述; 关键; 涉及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1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kumimoji="1" lang="zh-CN" altLang="en-US" dirty="0" smtClean="0"/>
              <a:t>功课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04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  1. </a:t>
            </a:r>
            <a:r>
              <a:rPr lang="zh-CN" altLang="en-US" dirty="0" smtClean="0"/>
              <a:t>录音</a:t>
            </a:r>
            <a:endParaRPr lang="en-US" dirty="0" smtClean="0"/>
          </a:p>
          <a:p>
            <a:pPr marL="0" indent="0">
              <a:buNone/>
            </a:pPr>
            <a:r>
              <a:rPr lang="zh-CN" altLang="en-US" dirty="0" smtClean="0"/>
              <a:t>阅读课文中的两段文字，录音，将录音文件发给老师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r>
              <a:rPr lang="en-US" altLang="zh-CN" dirty="0" smtClean="0"/>
              <a:t>       </a:t>
            </a:r>
            <a:r>
              <a:rPr lang="zh-CN" altLang="en-US" dirty="0" smtClean="0"/>
              <a:t>综上所述</a:t>
            </a:r>
            <a:r>
              <a:rPr lang="zh-CN" altLang="en-US" dirty="0"/>
              <a:t>，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altLang="zh-CN" dirty="0" smtClean="0"/>
              <a:t>      </a:t>
            </a:r>
            <a:r>
              <a:rPr lang="zh-CN" altLang="en-US" dirty="0" smtClean="0"/>
              <a:t>当然</a:t>
            </a:r>
            <a:r>
              <a:rPr lang="zh-CN" altLang="en-US" dirty="0"/>
              <a:t>，牵扯到夫妻双方家庭问题时，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2</a:t>
            </a:r>
            <a:r>
              <a:rPr lang="en-US" dirty="0"/>
              <a:t>. </a:t>
            </a:r>
            <a:r>
              <a:rPr lang="zh-CN" altLang="en-US" dirty="0" smtClean="0"/>
              <a:t>写字练习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12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zh-CN" dirty="0" smtClean="0"/>
              <a:t>Homework &amp; Formative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04" y="1783054"/>
            <a:ext cx="5762416" cy="42291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200" dirty="0" smtClean="0"/>
              <a:t>Read Aloud</a:t>
            </a:r>
            <a:r>
              <a:rPr lang="zh-CN" altLang="en-US" sz="3200" dirty="0" smtClean="0"/>
              <a:t> </a:t>
            </a:r>
            <a:r>
              <a:rPr lang="en-US" altLang="zh-CN" sz="3200" smtClean="0"/>
              <a:t>(Paragraph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5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&amp;6</a:t>
            </a:r>
            <a:r>
              <a:rPr lang="zh-CN" altLang="en-US" sz="3200" dirty="0" smtClean="0"/>
              <a:t> </a:t>
            </a:r>
            <a:r>
              <a:rPr lang="zh-CN" altLang="zh-CN" sz="3200" dirty="0"/>
              <a:t>)</a:t>
            </a:r>
            <a:endParaRPr lang="en-US" altLang="zh-CN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Character 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744" y="1380846"/>
            <a:ext cx="3904455" cy="52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7-28 at 11.53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532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6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故事的发生是这样的：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你的好朋友喜欢中国文化，</a:t>
            </a:r>
            <a:r>
              <a:rPr lang="en-US" altLang="zh-CN" dirty="0" smtClean="0"/>
              <a:t>…</a:t>
            </a:r>
            <a:r>
              <a:rPr lang="zh-CN" altLang="en-US" dirty="0" smtClean="0"/>
              <a:t>想要知道你的看法和建议。</a:t>
            </a:r>
            <a:endParaRPr lang="en-US" altLang="zh-CN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25760" y="2518538"/>
            <a:ext cx="9960912" cy="27330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latin typeface="+mn-ea"/>
                <a:cs typeface="HanziPen SC Regular"/>
              </a:rPr>
              <a:t>你</a:t>
            </a:r>
            <a:r>
              <a:rPr lang="zh-CN" altLang="en-US" sz="3600" dirty="0" smtClean="0">
                <a:latin typeface="+mn-ea"/>
                <a:cs typeface="HanziPen SC Regular"/>
              </a:rPr>
              <a:t>的好友对中国语言和文化具有浓厚的兴趣</a:t>
            </a:r>
            <a:r>
              <a:rPr lang="en-US" altLang="zh-CN" sz="3600" dirty="0" smtClean="0">
                <a:latin typeface="+mn-ea"/>
                <a:cs typeface="HanziPen SC Regular"/>
              </a:rPr>
              <a:t>, </a:t>
            </a:r>
            <a:r>
              <a:rPr lang="zh-CN" altLang="en-US" sz="3600" dirty="0" smtClean="0">
                <a:latin typeface="+mn-ea"/>
                <a:cs typeface="HanziPen SC Regular"/>
              </a:rPr>
              <a:t>而且和一个</a:t>
            </a:r>
            <a:r>
              <a:rPr lang="zh-CN" altLang="en-US" sz="3600" dirty="0">
                <a:latin typeface="+mn-ea"/>
                <a:cs typeface="HanziPen SC Regular"/>
              </a:rPr>
              <a:t>来自中国男生／女生恋爱了两</a:t>
            </a:r>
            <a:r>
              <a:rPr lang="zh-CN" altLang="en-US" sz="3600" dirty="0" smtClean="0">
                <a:latin typeface="+mn-ea"/>
                <a:cs typeface="HanziPen SC Regular"/>
              </a:rPr>
              <a:t>年了。</a:t>
            </a:r>
            <a:r>
              <a:rPr lang="zh-CN" altLang="en-US" sz="3600" dirty="0">
                <a:latin typeface="+mn-ea"/>
                <a:cs typeface="HanziPen SC Regular"/>
              </a:rPr>
              <a:t>你的朋友想要结婚，但是对这种跨国婚姻又有一些担心，因此想知道你的看法和建议。</a:t>
            </a:r>
            <a:endParaRPr lang="en-US" altLang="zh-CN" sz="3600" dirty="0">
              <a:latin typeface="+mn-ea"/>
              <a:cs typeface="HanziPen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8064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第一步</a:t>
            </a:r>
            <a:r>
              <a:rPr lang="en-US" altLang="zh-CN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写下可能遇到的问题与挑战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第二步：</a:t>
            </a:r>
            <a:r>
              <a:rPr lang="en-US" dirty="0" smtClean="0"/>
              <a:t>Think</a:t>
            </a:r>
            <a:r>
              <a:rPr lang="en-US" dirty="0"/>
              <a:t>, pair and share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两人一组，讨论可能面临的问题与挑战</a:t>
            </a:r>
            <a:endParaRPr lang="en-US" dirty="0"/>
          </a:p>
          <a:p>
            <a:pPr marL="0" indent="0">
              <a:buNone/>
            </a:pPr>
            <a:r>
              <a:rPr lang="en-US" altLang="zh-CN" dirty="0" smtClean="0"/>
              <a:t>2. </a:t>
            </a:r>
            <a:r>
              <a:rPr lang="zh-CN" altLang="en-US" dirty="0" smtClean="0"/>
              <a:t>讨论后，每组推派一人报告。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23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zh-CN" b="1" dirty="0" smtClean="0"/>
              <a:t>活动</a:t>
            </a:r>
            <a:r>
              <a:rPr lang="zh-CN" altLang="en-US" b="1" dirty="0" smtClean="0"/>
              <a:t>二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CN" altLang="zh-CN" b="1" dirty="0"/>
              <a:t>电影</a:t>
            </a:r>
            <a:r>
              <a:rPr lang="en-US" altLang="zh-CN" b="1" dirty="0"/>
              <a:t>视频讨论一</a:t>
            </a:r>
            <a:r>
              <a:rPr lang="en-US" altLang="zh-CN" dirty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13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活动二</a:t>
            </a:r>
            <a:r>
              <a:rPr lang="en-US" altLang="zh-CN" dirty="0" smtClean="0"/>
              <a:t>: </a:t>
            </a:r>
            <a:r>
              <a:rPr lang="zh-CN" altLang="zh-CN" dirty="0" smtClean="0"/>
              <a:t>电影</a:t>
            </a:r>
            <a:r>
              <a:rPr lang="en-US" altLang="zh-CN" dirty="0" smtClean="0"/>
              <a:t>视频讨论一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喜福会</a:t>
            </a:r>
            <a:r>
              <a:rPr lang="en-US" altLang="zh-CN" dirty="0" smtClean="0"/>
              <a:t> </a:t>
            </a: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://www.youtube.com/watch?v=WhtjwGZlaew&amp;list=PL9CKh2hfqFvbisE7ChwFdxVRuusxa436O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电影</a:t>
            </a:r>
            <a:r>
              <a:rPr lang="en-US" altLang="zh-CN" dirty="0"/>
              <a:t>视频讨论一 </a:t>
            </a:r>
            <a:r>
              <a:rPr lang="en-US" altLang="zh-CN" dirty="0" smtClean="0"/>
              <a:t>: </a:t>
            </a:r>
            <a:r>
              <a:rPr lang="zh-CN" altLang="en-US" dirty="0" smtClean="0"/>
              <a:t>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人一组，根据影片内容讨论和回答问题：</a:t>
            </a:r>
            <a:r>
              <a:rPr lang="en-US" dirty="0"/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哪些人之间产生了矛盾</a:t>
            </a:r>
            <a:r>
              <a:rPr lang="zh-CN" altLang="zh-CN" dirty="0" smtClean="0"/>
              <a:t>/</a:t>
            </a:r>
            <a:r>
              <a:rPr lang="zh-CN" altLang="en-US" dirty="0" smtClean="0"/>
              <a:t>问题？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他们之间</a:t>
            </a:r>
            <a:r>
              <a:rPr lang="zh-CN" altLang="en-US" dirty="0"/>
              <a:t>的关系是什么？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他们之间的问题和冲突是什么</a:t>
            </a:r>
            <a:r>
              <a:rPr lang="zh-CN" altLang="en-US" dirty="0"/>
              <a:t>？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面对问题和冲突</a:t>
            </a:r>
            <a:r>
              <a:rPr lang="zh-CN" altLang="en-US" dirty="0"/>
              <a:t>，影片</a:t>
            </a:r>
            <a:r>
              <a:rPr lang="zh-CN" altLang="en-US" dirty="0" smtClean="0"/>
              <a:t>中主</a:t>
            </a:r>
            <a:r>
              <a:rPr lang="zh-CN" altLang="en-US" dirty="0"/>
              <a:t>要人物的态度和反应是什么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为什么会产生这样的问题和冲突？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电影</a:t>
            </a:r>
            <a:r>
              <a:rPr lang="en-US" altLang="zh-CN" dirty="0"/>
              <a:t>视频讨论</a:t>
            </a:r>
            <a:r>
              <a:rPr lang="en-US" altLang="zh-CN" dirty="0" smtClean="0"/>
              <a:t>一</a:t>
            </a:r>
            <a:r>
              <a:rPr lang="zh-CN" altLang="en-US" dirty="0" smtClean="0"/>
              <a:t>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 </a:t>
            </a:r>
            <a:r>
              <a:rPr lang="zh-CN" altLang="en-US" dirty="0" smtClean="0"/>
              <a:t>旋转木马哗啦啦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每组学生先在大字报上写下各自对问题的回答，然后阅读其他组的大字报，并写下自己的意见。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0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S103431377">
  <a:themeElements>
    <a:clrScheme name="Custom 12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145EA9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Custom 27">
      <a:majorFont>
        <a:latin typeface="Segoe Print"/>
        <a:ea typeface="楷体"/>
        <a:cs typeface=""/>
      </a:majorFont>
      <a:minorFont>
        <a:latin typeface="Calibri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477</Words>
  <Application>Microsoft Macintosh PowerPoint</Application>
  <PresentationFormat>Custom</PresentationFormat>
  <Paragraphs>74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TS103431377</vt:lpstr>
      <vt:lpstr>跨国恋的酸甜苦辣</vt:lpstr>
      <vt:lpstr>活动一 </vt:lpstr>
      <vt:lpstr>故事的发生是这样的：</vt:lpstr>
      <vt:lpstr> 第一步:</vt:lpstr>
      <vt:lpstr>第二步：Think, pair and share </vt:lpstr>
      <vt:lpstr>活动二 </vt:lpstr>
      <vt:lpstr>活动二: 电影视频讨论一 </vt:lpstr>
      <vt:lpstr>电影视频讨论一 : 第1步</vt:lpstr>
      <vt:lpstr>电影视频讨论一第2步: 旋转木马哗啦啦</vt:lpstr>
      <vt:lpstr>电影视频讨论一第3步: </vt:lpstr>
      <vt:lpstr>活动三 </vt:lpstr>
      <vt:lpstr>1、生词练习:你猜我猜我们猜猜猜</vt:lpstr>
      <vt:lpstr>PowerPoint Presentation</vt:lpstr>
      <vt:lpstr>PowerPoint Presentation</vt:lpstr>
      <vt:lpstr>PowerPoint Presentation</vt:lpstr>
      <vt:lpstr>2、 短语练习</vt:lpstr>
      <vt:lpstr>3、连词成句</vt:lpstr>
      <vt:lpstr>4、完成段落</vt:lpstr>
      <vt:lpstr>活动四 </vt:lpstr>
      <vt:lpstr>用刚练习过的生词或短语来描述影片(3-5句)，并表达你的看法(3-5句)</vt:lpstr>
      <vt:lpstr>功课</vt:lpstr>
      <vt:lpstr>PowerPoint Presentation</vt:lpstr>
      <vt:lpstr>Homework &amp; Formative Assessment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2013-07-19T13:30:13Z</dcterms:created>
  <dcterms:modified xsi:type="dcterms:W3CDTF">2016-01-16T17:41:58Z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