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389" r:id="rId3"/>
    <p:sldId id="433" r:id="rId4"/>
    <p:sldId id="464" r:id="rId5"/>
    <p:sldId id="466" r:id="rId6"/>
    <p:sldId id="465" r:id="rId7"/>
    <p:sldId id="467" r:id="rId8"/>
    <p:sldId id="468" r:id="rId9"/>
    <p:sldId id="469" r:id="rId10"/>
    <p:sldId id="471" r:id="rId11"/>
    <p:sldId id="470" r:id="rId12"/>
    <p:sldId id="418" r:id="rId13"/>
    <p:sldId id="472" r:id="rId14"/>
    <p:sldId id="4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C6B"/>
    <a:srgbClr val="741A78"/>
    <a:srgbClr val="F7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7" autoAdjust="0"/>
    <p:restoredTop sz="98991" autoAdjust="0"/>
  </p:normalViewPr>
  <p:slideViewPr>
    <p:cSldViewPr snapToGrid="0">
      <p:cViewPr>
        <p:scale>
          <a:sx n="103" d="100"/>
          <a:sy n="103" d="100"/>
        </p:scale>
        <p:origin x="-80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Lesson 2 Activity 9-11 PPT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C546C-F1D3-3444-B404-0E44AD327218}" type="datetime1">
              <a:rPr lang="en-US" altLang="zh-CN" smtClean="0"/>
              <a:t>12/19/15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Lesson 2 Activity 9-11 PPT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97D2E-2208-AD42-85EF-02A3469D3140}" type="datetime1">
              <a:rPr lang="en-US" altLang="zh-CN" smtClean="0"/>
              <a:t>12/19/15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altLang="zh-CN" smtClean="0"/>
              <a:pPr/>
              <a:t>1</a:t>
            </a:fld>
            <a:endParaRPr lang="en-US" altLang="zh-CN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Lesson 2 Activity 9-11 PPT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2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gif"/><Relationship Id="rId18" Type="http://schemas.openxmlformats.org/officeDocument/2006/relationships/image" Target="../media/image3.jpe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pic>
        <p:nvPicPr>
          <p:cNvPr id="11" name="Picture 2" descr="http://www.bu.edu/nassr-2013/files/2012/08/logo.gif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0336" y="1139511"/>
            <a:ext cx="641664" cy="641664"/>
          </a:xfrm>
          <a:prstGeom prst="rect">
            <a:avLst/>
          </a:prstGeom>
          <a:noFill/>
        </p:spPr>
      </p:pic>
      <p:pic>
        <p:nvPicPr>
          <p:cNvPr id="12" name="Picture 53" descr="http://confucius.umn.edu/images/startalk_logo_4web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910208" y="2420881"/>
            <a:ext cx="1925392" cy="638192"/>
          </a:xfrm>
          <a:prstGeom prst="rect">
            <a:avLst/>
          </a:prstGeom>
          <a:noFill/>
        </p:spPr>
      </p:pic>
      <p:pic>
        <p:nvPicPr>
          <p:cNvPr id="13" name="Picture 12" descr="大学组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 rot="5400000">
            <a:off x="11271774" y="3973752"/>
            <a:ext cx="1198610" cy="6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8619" y="815597"/>
            <a:ext cx="6858002" cy="1828800"/>
          </a:xfrm>
        </p:spPr>
        <p:txBody>
          <a:bodyPr anchor="ctr"/>
          <a:lstStyle/>
          <a:p>
            <a:r>
              <a:rPr lang="zh-CN" altLang="en-US" dirty="0" smtClean="0"/>
              <a:t>跨国恋的酸甜苦辣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8618" y="2796797"/>
            <a:ext cx="5685281" cy="1678626"/>
          </a:xfrm>
        </p:spPr>
        <p:txBody>
          <a:bodyPr anchor="ctr"/>
          <a:lstStyle/>
          <a:p>
            <a:pPr algn="ctr"/>
            <a:r>
              <a:rPr lang="zh-CN" altLang="en-US" dirty="0" smtClean="0"/>
              <a:t>第二课时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活动＃</a:t>
            </a:r>
            <a:r>
              <a:rPr lang="en-US" altLang="zh-CN" dirty="0" smtClean="0"/>
              <a:t>9</a:t>
            </a:r>
            <a:r>
              <a:rPr lang="zh-CN" altLang="en-US" dirty="0" smtClean="0"/>
              <a:t>－＃</a:t>
            </a:r>
            <a:r>
              <a:rPr lang="en-US" altLang="zh-CN" dirty="0" smtClean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97008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7" y="1539876"/>
            <a:ext cx="5526616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93701"/>
            <a:ext cx="10972800" cy="815975"/>
          </a:xfrm>
          <a:solidFill>
            <a:srgbClr val="145EA9"/>
          </a:solidFill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再看一遍《阿凡达》介绍短片，想一想：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27233" y="1539876"/>
            <a:ext cx="5314321" cy="40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 eaLnBrk="1" hangingPunct="1">
              <a:lnSpc>
                <a:spcPct val="120000"/>
              </a:lnSpc>
              <a:buAutoNum type="arabicPeriod"/>
            </a:pPr>
            <a:r>
              <a:rPr lang="zh-CN" altLang="en-US" dirty="0" smtClean="0">
                <a:latin typeface="HanziPen SC Regular" charset="0"/>
                <a:ea typeface="HanziPen SC Regular" charset="0"/>
                <a:cs typeface="HanziPen SC Regular" charset="0"/>
              </a:rPr>
              <a:t>如果</a:t>
            </a:r>
            <a:r>
              <a:rPr lang="en-US" altLang="zh-CN" dirty="0">
                <a:latin typeface="HanziPen SC Regular" charset="0"/>
                <a:ea typeface="HanziPen SC Regular" charset="0"/>
                <a:cs typeface="HanziPen SC Regular" charset="0"/>
              </a:rPr>
              <a:t>《</a:t>
            </a:r>
            <a:r>
              <a:rPr lang="zh-CN" altLang="en-US" dirty="0">
                <a:latin typeface="HanziPen SC Regular" charset="0"/>
                <a:ea typeface="HanziPen SC Regular" charset="0"/>
                <a:cs typeface="HanziPen SC Regular" charset="0"/>
              </a:rPr>
              <a:t>阿凡达</a:t>
            </a:r>
            <a:r>
              <a:rPr lang="en-US" altLang="zh-CN" dirty="0">
                <a:latin typeface="HanziPen SC Regular" charset="0"/>
                <a:ea typeface="HanziPen SC Regular" charset="0"/>
                <a:cs typeface="HanziPen SC Regular" charset="0"/>
              </a:rPr>
              <a:t>》</a:t>
            </a:r>
            <a:r>
              <a:rPr lang="zh-CN" altLang="en-US" dirty="0">
                <a:latin typeface="HanziPen SC Regular" charset="0"/>
                <a:ea typeface="HanziPen SC Regular" charset="0"/>
                <a:cs typeface="HanziPen SC Regular" charset="0"/>
              </a:rPr>
              <a:t>这部电影表达的是一段跨国恋的故事，那么你觉得，在这段恋爱中，</a:t>
            </a:r>
            <a:r>
              <a:rPr lang="zh-CN" altLang="en-US" dirty="0" smtClean="0">
                <a:latin typeface="HanziPen SC Regular" charset="0"/>
                <a:ea typeface="HanziPen SC Regular" charset="0"/>
                <a:cs typeface="HanziPen SC Regular" charset="0"/>
              </a:rPr>
              <a:t>父母分别受到了什么影响？</a:t>
            </a:r>
            <a:endParaRPr lang="en-US" altLang="zh-CN" dirty="0" smtClean="0">
              <a:latin typeface="HanziPen SC Regular" charset="0"/>
              <a:ea typeface="HanziPen SC Regular" charset="0"/>
              <a:cs typeface="HanziPen SC Regular" charset="0"/>
            </a:endParaRPr>
          </a:p>
          <a:p>
            <a:pPr marL="457200" indent="-457200" eaLnBrk="1" hangingPunct="1">
              <a:lnSpc>
                <a:spcPct val="120000"/>
              </a:lnSpc>
              <a:buAutoNum type="arabicPeriod"/>
            </a:pPr>
            <a:r>
              <a:rPr lang="zh-CN" altLang="en-US" dirty="0" smtClean="0">
                <a:latin typeface="HanziPen SC Regular" charset="0"/>
                <a:ea typeface="HanziPen SC Regular" charset="0"/>
                <a:cs typeface="HanziPen SC Regular" charset="0"/>
              </a:rPr>
              <a:t>阿凡达和佐伊面对怎么样</a:t>
            </a:r>
            <a:r>
              <a:rPr lang="zh-CN" altLang="en-US" dirty="0">
                <a:latin typeface="HanziPen SC Regular" charset="0"/>
                <a:ea typeface="HanziPen SC Regular" charset="0"/>
                <a:cs typeface="HanziPen SC Regular" charset="0"/>
              </a:rPr>
              <a:t>的障碍？他们怎么维持</a:t>
            </a:r>
            <a:r>
              <a:rPr lang="zh-CN" altLang="en-US" dirty="0" smtClean="0">
                <a:latin typeface="HanziPen SC Regular" charset="0"/>
                <a:ea typeface="HanziPen SC Regular" charset="0"/>
                <a:cs typeface="HanziPen SC Regular" charset="0"/>
              </a:rPr>
              <a:t>？</a:t>
            </a:r>
            <a:endParaRPr lang="en-US" altLang="zh-CN" dirty="0" smtClean="0">
              <a:latin typeface="HanziPen SC Regular" charset="0"/>
              <a:ea typeface="HanziPen SC Regular" charset="0"/>
              <a:cs typeface="HanziPen SC Regular" charset="0"/>
            </a:endParaRPr>
          </a:p>
          <a:p>
            <a:pPr marL="457200" indent="-457200" eaLnBrk="1" hangingPunct="1">
              <a:lnSpc>
                <a:spcPct val="120000"/>
              </a:lnSpc>
              <a:buAutoNum type="arabicPeriod"/>
            </a:pPr>
            <a:r>
              <a:rPr lang="zh-CN" altLang="en-US" dirty="0" smtClean="0">
                <a:latin typeface="HanziPen SC Regular" charset="0"/>
                <a:ea typeface="HanziPen SC Regular" charset="0"/>
                <a:cs typeface="HanziPen SC Regular" charset="0"/>
              </a:rPr>
              <a:t>他们</a:t>
            </a:r>
            <a:r>
              <a:rPr lang="zh-CN" altLang="en-US" dirty="0">
                <a:latin typeface="HanziPen SC Regular" charset="0"/>
                <a:ea typeface="HanziPen SC Regular" charset="0"/>
                <a:cs typeface="HanziPen SC Regular" charset="0"/>
              </a:rPr>
              <a:t>的孩子会面临什么问题</a:t>
            </a:r>
            <a:r>
              <a:rPr lang="zh-CN" altLang="en-US" dirty="0" smtClean="0">
                <a:latin typeface="HanziPen SC Regular" charset="0"/>
                <a:ea typeface="HanziPen SC Regular" charset="0"/>
                <a:cs typeface="HanziPen SC Regular" charset="0"/>
              </a:rPr>
              <a:t>？</a:t>
            </a:r>
            <a:endParaRPr lang="en-US" altLang="zh-CN" dirty="0" smtClean="0">
              <a:latin typeface="HanziPen SC Regular" charset="0"/>
              <a:ea typeface="HanziPen SC Regular" charset="0"/>
              <a:cs typeface="HanziPen SC Regular" charset="0"/>
            </a:endParaRPr>
          </a:p>
          <a:p>
            <a:pPr marL="457200" indent="-457200" eaLnBrk="1" hangingPunct="1">
              <a:lnSpc>
                <a:spcPct val="120000"/>
              </a:lnSpc>
              <a:buAutoNum type="arabicPeriod"/>
            </a:pPr>
            <a:r>
              <a:rPr lang="zh-CN" altLang="en-US" dirty="0" smtClean="0">
                <a:latin typeface="HanziPen SC Regular" charset="0"/>
                <a:ea typeface="HanziPen SC Regular" charset="0"/>
                <a:cs typeface="HanziPen SC Regular" charset="0"/>
              </a:rPr>
              <a:t>如果</a:t>
            </a:r>
            <a:r>
              <a:rPr lang="zh-CN" altLang="en-US" dirty="0">
                <a:latin typeface="HanziPen SC Regular" charset="0"/>
                <a:ea typeface="HanziPen SC Regular" charset="0"/>
                <a:cs typeface="HanziPen SC Regular" charset="0"/>
              </a:rPr>
              <a:t>有</a:t>
            </a:r>
            <a:r>
              <a:rPr lang="en-US" altLang="zh-CN" dirty="0">
                <a:latin typeface="HanziPen SC Regular" charset="0"/>
                <a:ea typeface="HanziPen SC Regular" charset="0"/>
                <a:cs typeface="HanziPen SC Regular" charset="0"/>
              </a:rPr>
              <a:t>《</a:t>
            </a:r>
            <a:r>
              <a:rPr lang="zh-CN" altLang="en-US" dirty="0">
                <a:latin typeface="HanziPen SC Regular" charset="0"/>
                <a:ea typeface="HanziPen SC Regular" charset="0"/>
                <a:cs typeface="HanziPen SC Regular" charset="0"/>
              </a:rPr>
              <a:t>阿凡达</a:t>
            </a:r>
            <a:r>
              <a:rPr lang="en-US" altLang="zh-CN" dirty="0">
                <a:latin typeface="HanziPen SC Regular" charset="0"/>
                <a:ea typeface="HanziPen SC Regular" charset="0"/>
                <a:cs typeface="HanziPen SC Regular" charset="0"/>
              </a:rPr>
              <a:t>2》</a:t>
            </a:r>
            <a:r>
              <a:rPr lang="zh-CN" altLang="en-US" dirty="0">
                <a:latin typeface="HanziPen SC Regular" charset="0"/>
                <a:ea typeface="HanziPen SC Regular" charset="0"/>
                <a:cs typeface="HanziPen SC Regular" charset="0"/>
              </a:rPr>
              <a:t>，你觉得会是什么样的故事呢？</a:t>
            </a:r>
            <a:endParaRPr lang="en-US" altLang="zh-CN" dirty="0">
              <a:latin typeface="HanziPen SC Regular" charset="0"/>
              <a:ea typeface="HanziPen SC Regular" charset="0"/>
              <a:cs typeface="HanziPen SC Regular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9056209" y="6374184"/>
            <a:ext cx="2127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/>
              <a:t>Lesson 2_Activity </a:t>
            </a:r>
            <a:r>
              <a:rPr lang="en-US" altLang="zh-CN" b="1" dirty="0" smtClean="0"/>
              <a:t>11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591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kumimoji="1" lang="zh-CN" altLang="en-US" dirty="0" smtClean="0"/>
              <a:t>功课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04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zh-CN" i="1" dirty="0">
                <a:solidFill>
                  <a:schemeClr val="accent2"/>
                </a:solidFill>
                <a:latin typeface="+mn-ea"/>
                <a:ea typeface="+mn-ea"/>
              </a:rPr>
              <a:t>作文题目与</a:t>
            </a:r>
            <a:r>
              <a:rPr lang="zh-CN" altLang="zh-CN" i="1" dirty="0" smtClean="0">
                <a:solidFill>
                  <a:schemeClr val="accent2"/>
                </a:solidFill>
                <a:latin typeface="+mn-ea"/>
                <a:ea typeface="+mn-ea"/>
              </a:rPr>
              <a:t>情境</a:t>
            </a:r>
            <a:endParaRPr kumimoji="1" lang="zh-CN" altLang="en-US" i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45" y="1752600"/>
            <a:ext cx="11220955" cy="4831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dirty="0" smtClean="0"/>
              <a:t>你</a:t>
            </a:r>
            <a:r>
              <a:rPr lang="zh-CN" altLang="zh-CN" dirty="0"/>
              <a:t>最好的朋友跟小白一样在跨国恋，目前感到有些困惑迷茫，有些忧愁苦恼，因为他</a:t>
            </a:r>
            <a:r>
              <a:rPr lang="en-US" altLang="zh-CN" dirty="0"/>
              <a:t>/</a:t>
            </a:r>
            <a:r>
              <a:rPr lang="zh-CN" altLang="zh-CN" dirty="0"/>
              <a:t>她正面临着三种挑战：</a:t>
            </a:r>
            <a:endParaRPr lang="en-US" altLang="zh-CN" dirty="0"/>
          </a:p>
          <a:p>
            <a:pPr lvl="1"/>
            <a:r>
              <a:rPr lang="zh-CN" altLang="zh-CN" dirty="0"/>
              <a:t>与父母之间的冲突</a:t>
            </a:r>
            <a:endParaRPr lang="en-US" altLang="zh-CN" dirty="0"/>
          </a:p>
          <a:p>
            <a:pPr lvl="1"/>
            <a:r>
              <a:rPr lang="zh-CN" altLang="zh-CN" dirty="0"/>
              <a:t>恋人与其父母之间的冲突</a:t>
            </a:r>
            <a:endParaRPr lang="en-US" altLang="zh-CN" dirty="0"/>
          </a:p>
          <a:p>
            <a:pPr lvl="1"/>
            <a:r>
              <a:rPr lang="zh-CN" altLang="zh-CN" dirty="0"/>
              <a:t>两个家庭之间的冲突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朋友希望听听你的意见和想法，但今天白天你非常忙碌，没有时间同好友细谈。请给你的好友写一封信，从你的角度谈谈你对跨国恋的看法，帮助你的好友解决问题。请在信里加上我们课上听到的三个录音里的一些观点，也请用这一课学到的至少八个生词和两个语法，字数最少</a:t>
            </a:r>
            <a:r>
              <a:rPr lang="en-US" altLang="zh-CN" dirty="0"/>
              <a:t>500</a:t>
            </a:r>
            <a:r>
              <a:rPr lang="zh-CN" altLang="zh-CN" dirty="0"/>
              <a:t>字，手写，请注意行距，隔行写。</a:t>
            </a: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34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51" y="0"/>
            <a:ext cx="10058402" cy="1219200"/>
          </a:xfrm>
        </p:spPr>
        <p:txBody>
          <a:bodyPr anchor="ctr"/>
          <a:lstStyle/>
          <a:p>
            <a:pPr algn="ctr"/>
            <a:r>
              <a:rPr lang="zh-CN" altLang="zh-CN" i="1" dirty="0">
                <a:solidFill>
                  <a:schemeClr val="accent2"/>
                </a:solidFill>
                <a:latin typeface="+mn-ea"/>
                <a:ea typeface="+mn-ea"/>
              </a:rPr>
              <a:t>作文评分标准</a:t>
            </a:r>
            <a:endParaRPr lang="zh-CN" altLang="en-US" i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325853"/>
              </p:ext>
            </p:extLst>
          </p:nvPr>
        </p:nvGraphicFramePr>
        <p:xfrm>
          <a:off x="258945" y="1097281"/>
          <a:ext cx="10937349" cy="5659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3" imgW="6870700" imgH="3606800" progId="Word.Document.12">
                  <p:embed/>
                </p:oleObj>
              </mc:Choice>
              <mc:Fallback>
                <p:oleObj name="Document" r:id="rId3" imgW="6870700" imgH="3606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945" y="1097281"/>
                        <a:ext cx="10937349" cy="5659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535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zh-CN" b="1" dirty="0" smtClean="0"/>
              <a:t>活动</a:t>
            </a:r>
            <a:r>
              <a:rPr lang="zh-CN" altLang="en-US" b="1" dirty="0" smtClean="0"/>
              <a:t>九</a:t>
            </a:r>
            <a:endParaRPr kumimoji="1"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zh-CN" altLang="en-US" dirty="0" smtClean="0"/>
              <a:t>前世今生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192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3" y="212725"/>
            <a:ext cx="10972800" cy="9779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145EA9"/>
                </a:solidFill>
              </a:rPr>
              <a:t>游戏 </a:t>
            </a:r>
            <a:r>
              <a:rPr lang="en-US" altLang="zh-CN" b="1" dirty="0" smtClean="0">
                <a:solidFill>
                  <a:srgbClr val="145EA9"/>
                </a:solidFill>
              </a:rPr>
              <a:t>：  </a:t>
            </a:r>
            <a:r>
              <a:rPr lang="en-US" altLang="en-US" b="1" dirty="0" smtClean="0">
                <a:solidFill>
                  <a:srgbClr val="145EA9"/>
                </a:solidFill>
              </a:rPr>
              <a:t>前世今生</a:t>
            </a:r>
            <a:r>
              <a:rPr lang="zh-CN" altLang="en-US" b="1" dirty="0" smtClean="0">
                <a:solidFill>
                  <a:srgbClr val="145EA9"/>
                </a:solidFill>
              </a:rPr>
              <a:t> </a:t>
            </a:r>
            <a:endParaRPr lang="en-US" b="1" dirty="0">
              <a:solidFill>
                <a:srgbClr val="145EA9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594851" y="1368426"/>
            <a:ext cx="2294467" cy="709613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性别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596967" y="3495675"/>
            <a:ext cx="2292351" cy="711200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年龄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590617" y="4903788"/>
            <a:ext cx="2294467" cy="71120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职业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596967" y="5614988"/>
            <a:ext cx="2294467" cy="711200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种族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594851" y="2078039"/>
            <a:ext cx="2292349" cy="708025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家庭背景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9592734" y="4206875"/>
            <a:ext cx="2292351" cy="7112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宗教信仰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592733" y="2786063"/>
            <a:ext cx="2294467" cy="709612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语言</a:t>
            </a: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4284" y="1651000"/>
            <a:ext cx="916172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dirty="0">
                <a:latin typeface="HanziPen SC Regular" charset="0"/>
                <a:ea typeface="ＭＳ 明朝" charset="0"/>
                <a:cs typeface="宋体" charset="0"/>
              </a:rPr>
              <a:t>1. </a:t>
            </a:r>
            <a:r>
              <a:rPr lang="zh-CN" altLang="en-US" dirty="0">
                <a:latin typeface="Cambria" charset="0"/>
                <a:ea typeface="HanziPen SC Regular" charset="0"/>
                <a:cs typeface="宋体" charset="0"/>
              </a:rPr>
              <a:t>三个人一组，其中两位在每个</a:t>
            </a:r>
            <a:r>
              <a:rPr lang="en-US" dirty="0">
                <a:latin typeface="Cambria" charset="0"/>
                <a:ea typeface="HanziPen SC Regular" charset="0"/>
                <a:cs typeface="宋体" charset="0"/>
              </a:rPr>
              <a:t>“</a:t>
            </a:r>
            <a:r>
              <a:rPr lang="zh-CN" altLang="en-US" dirty="0">
                <a:latin typeface="Cambria" charset="0"/>
                <a:ea typeface="HanziPen SC Regular" charset="0"/>
                <a:cs typeface="宋体" charset="0"/>
              </a:rPr>
              <a:t>身份盒子</a:t>
            </a:r>
            <a:r>
              <a:rPr lang="en-US" dirty="0">
                <a:latin typeface="Cambria" charset="0"/>
                <a:ea typeface="HanziPen SC Regular" charset="0"/>
                <a:cs typeface="宋体" charset="0"/>
              </a:rPr>
              <a:t>”</a:t>
            </a:r>
            <a:r>
              <a:rPr lang="zh-CN" altLang="en-US" dirty="0">
                <a:latin typeface="Cambria" charset="0"/>
                <a:ea typeface="HanziPen SC Regular" charset="0"/>
                <a:cs typeface="宋体" charset="0"/>
              </a:rPr>
              <a:t>中选出一张卡片。</a:t>
            </a:r>
            <a:endParaRPr lang="zh-CN" dirty="0">
              <a:latin typeface="Cambria" charset="0"/>
              <a:ea typeface="ＭＳ 明朝" charset="0"/>
              <a:cs typeface="ＭＳ 明朝" charset="0"/>
            </a:endParaRPr>
          </a:p>
          <a:p>
            <a:pPr eaLnBrk="1" hangingPunct="1"/>
            <a:r>
              <a:rPr lang="en-US" altLang="zh-CN" dirty="0">
                <a:latin typeface="HanziPen SC Regular" charset="0"/>
                <a:ea typeface="ＭＳ 明朝" charset="0"/>
                <a:cs typeface="ＭＳ 明朝" charset="0"/>
              </a:rPr>
              <a:t>2. </a:t>
            </a:r>
            <a:r>
              <a:rPr lang="zh-CN" altLang="en-US" dirty="0">
                <a:latin typeface="Cambria" charset="0"/>
                <a:ea typeface="HanziPen SC Regular" charset="0"/>
                <a:cs typeface="HanziPen SC Regular" charset="0"/>
              </a:rPr>
              <a:t>有卡片的两位同学会组成一对恋人，另一位同学是他们的顾问</a:t>
            </a:r>
            <a:endParaRPr lang="zh-CN" dirty="0">
              <a:latin typeface="Cambria" charset="0"/>
              <a:ea typeface="ＭＳ 明朝" charset="0"/>
              <a:cs typeface="ＭＳ 明朝" charset="0"/>
            </a:endParaRPr>
          </a:p>
          <a:p>
            <a:pPr eaLnBrk="1" hangingPunct="1"/>
            <a:r>
              <a:rPr lang="en-US" altLang="zh-CN" dirty="0">
                <a:latin typeface="HanziPen SC Regular" charset="0"/>
                <a:ea typeface="ＭＳ 明朝" charset="0"/>
                <a:cs typeface="ＭＳ 明朝" charset="0"/>
              </a:rPr>
              <a:t>3. </a:t>
            </a:r>
            <a:r>
              <a:rPr lang="zh-CN" altLang="en-US" dirty="0">
                <a:latin typeface="Cambria" charset="0"/>
                <a:ea typeface="HanziPen SC Regular" charset="0"/>
                <a:cs typeface="HanziPen SC Regular" charset="0"/>
              </a:rPr>
              <a:t>有卡片的两位同学，先介绍一下自己的</a:t>
            </a:r>
            <a:r>
              <a:rPr lang="en-US" dirty="0">
                <a:latin typeface="Cambria" charset="0"/>
                <a:ea typeface="HanziPen SC Regular" charset="0"/>
                <a:cs typeface="HanziPen SC Regular" charset="0"/>
              </a:rPr>
              <a:t>“</a:t>
            </a:r>
            <a:r>
              <a:rPr lang="zh-CN" altLang="en-US" dirty="0">
                <a:latin typeface="Cambria" charset="0"/>
                <a:ea typeface="HanziPen SC Regular" charset="0"/>
                <a:cs typeface="HanziPen SC Regular" charset="0"/>
              </a:rPr>
              <a:t>身份</a:t>
            </a:r>
            <a:r>
              <a:rPr lang="en-US" dirty="0">
                <a:latin typeface="Cambria" charset="0"/>
                <a:ea typeface="HanziPen SC Regular" charset="0"/>
                <a:cs typeface="HanziPen SC Regular" charset="0"/>
              </a:rPr>
              <a:t>”</a:t>
            </a:r>
            <a:endParaRPr lang="zh-CN" dirty="0">
              <a:latin typeface="Cambria" charset="0"/>
              <a:ea typeface="ＭＳ 明朝" charset="0"/>
              <a:cs typeface="ＭＳ 明朝" charset="0"/>
            </a:endParaRPr>
          </a:p>
          <a:p>
            <a:pPr eaLnBrk="1" hangingPunct="1"/>
            <a:r>
              <a:rPr lang="en-US" altLang="zh-CN" dirty="0">
                <a:latin typeface="HanziPen SC Regular" charset="0"/>
                <a:ea typeface="ＭＳ 明朝" charset="0"/>
                <a:cs typeface="ＭＳ 明朝" charset="0"/>
              </a:rPr>
              <a:t>4. </a:t>
            </a:r>
            <a:r>
              <a:rPr lang="zh-CN" altLang="en-US" dirty="0">
                <a:latin typeface="Cambria" charset="0"/>
                <a:ea typeface="HanziPen SC Regular" charset="0"/>
                <a:cs typeface="HanziPen SC Regular" charset="0"/>
              </a:rPr>
              <a:t>两位同学比较一下，在那些方面相同，哪些方面不同</a:t>
            </a:r>
            <a:endParaRPr lang="zh-CN" dirty="0">
              <a:latin typeface="Cambria" charset="0"/>
              <a:ea typeface="ＭＳ 明朝" charset="0"/>
              <a:cs typeface="ＭＳ 明朝" charset="0"/>
            </a:endParaRPr>
          </a:p>
          <a:p>
            <a:pPr eaLnBrk="1" hangingPunct="1"/>
            <a:r>
              <a:rPr lang="en-US" altLang="zh-CN" dirty="0">
                <a:latin typeface="HanziPen SC Regular" charset="0"/>
                <a:ea typeface="ＭＳ 明朝" charset="0"/>
                <a:cs typeface="ＭＳ 明朝" charset="0"/>
              </a:rPr>
              <a:t>5. </a:t>
            </a:r>
            <a:r>
              <a:rPr lang="zh-CN" altLang="en-US" dirty="0">
                <a:latin typeface="Cambria" charset="0"/>
                <a:ea typeface="HanziPen SC Regular" charset="0"/>
                <a:cs typeface="HanziPen SC Regular" charset="0"/>
              </a:rPr>
              <a:t>请你们说一说，你们的</a:t>
            </a:r>
            <a:r>
              <a:rPr lang="en-US" dirty="0">
                <a:latin typeface="Cambria" charset="0"/>
                <a:ea typeface="HanziPen SC Regular" charset="0"/>
                <a:cs typeface="HanziPen SC Regular" charset="0"/>
              </a:rPr>
              <a:t>“</a:t>
            </a:r>
            <a:r>
              <a:rPr lang="zh-CN" altLang="en-US" dirty="0">
                <a:latin typeface="Cambria" charset="0"/>
                <a:ea typeface="HanziPen SC Regular" charset="0"/>
                <a:cs typeface="HanziPen SC Regular" charset="0"/>
              </a:rPr>
              <a:t>恋爱</a:t>
            </a:r>
            <a:r>
              <a:rPr lang="en-US" dirty="0">
                <a:latin typeface="Cambria" charset="0"/>
                <a:ea typeface="HanziPen SC Regular" charset="0"/>
                <a:cs typeface="HanziPen SC Regular" charset="0"/>
              </a:rPr>
              <a:t>”</a:t>
            </a:r>
            <a:r>
              <a:rPr lang="zh-CN" altLang="en-US" dirty="0">
                <a:latin typeface="Cambria" charset="0"/>
                <a:ea typeface="HanziPen SC Regular" charset="0"/>
                <a:cs typeface="HanziPen SC Regular" charset="0"/>
              </a:rPr>
              <a:t>会在哪些方面遇到障碍，有哪些优势？</a:t>
            </a:r>
            <a:endParaRPr lang="zh-CN" dirty="0">
              <a:latin typeface="Cambria" charset="0"/>
              <a:ea typeface="ＭＳ 明朝" charset="0"/>
              <a:cs typeface="ＭＳ 明朝" charset="0"/>
            </a:endParaRPr>
          </a:p>
          <a:p>
            <a:pPr eaLnBrk="1" hangingPunct="1"/>
            <a:r>
              <a:rPr lang="en-US" altLang="zh-CN" dirty="0">
                <a:latin typeface="HanziPen SC Regular" charset="0"/>
                <a:ea typeface="ＭＳ 明朝" charset="0"/>
                <a:cs typeface="ＭＳ 明朝" charset="0"/>
              </a:rPr>
              <a:t>6. </a:t>
            </a:r>
            <a:r>
              <a:rPr lang="zh-CN" altLang="en-US" dirty="0">
                <a:latin typeface="Cambria" charset="0"/>
                <a:ea typeface="HanziPen SC Regular" charset="0"/>
                <a:cs typeface="HanziPen SC Regular" charset="0"/>
              </a:rPr>
              <a:t>请第三位没有卡片的同学，在听完了他们的介以后，给出维持恋爱</a:t>
            </a:r>
            <a:r>
              <a:rPr lang="en-US" altLang="ja-JP" dirty="0">
                <a:latin typeface="Cambria" charset="0"/>
                <a:ea typeface="宋体" charset="0"/>
                <a:cs typeface="宋体" charset="0"/>
              </a:rPr>
              <a:t>/</a:t>
            </a:r>
            <a:r>
              <a:rPr lang="zh-CN" altLang="en-US" dirty="0">
                <a:latin typeface="Cambria" charset="0"/>
                <a:ea typeface="HanziPen SC Regular" charset="0"/>
                <a:cs typeface="HanziPen SC Regular" charset="0"/>
              </a:rPr>
              <a:t>婚姻关系的建议。</a:t>
            </a:r>
            <a:endParaRPr lang="zh-CN" dirty="0">
              <a:latin typeface="Cambria" charset="0"/>
              <a:ea typeface="ＭＳ 明朝" charset="0"/>
              <a:cs typeface="ＭＳ 明朝" charset="0"/>
            </a:endParaRPr>
          </a:p>
          <a:p>
            <a:pPr eaLnBrk="1" hangingPunct="1"/>
            <a:endParaRPr lang="zh-CN" altLang="en-US" sz="1800" dirty="0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9093201" y="6386513"/>
            <a:ext cx="2010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/>
              <a:t>Lesson 2_Activity </a:t>
            </a:r>
            <a:r>
              <a:rPr lang="en-US" altLang="zh-CN" b="1" dirty="0" smtClean="0"/>
              <a:t>9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9240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zh-CN" b="1" dirty="0" smtClean="0"/>
              <a:t>活动</a:t>
            </a:r>
            <a:r>
              <a:rPr lang="zh-CN" altLang="en-US" b="1" dirty="0" smtClean="0"/>
              <a:t>十</a:t>
            </a:r>
            <a:endParaRPr kumimoji="1"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zh-CN" altLang="en-US" dirty="0" smtClean="0"/>
              <a:t>他山之石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230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69" y="730810"/>
            <a:ext cx="10972800" cy="781050"/>
          </a:xfr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4000" dirty="0" smtClean="0">
                <a:solidFill>
                  <a:srgbClr val="145EA9"/>
                </a:solidFill>
              </a:rPr>
              <a:t>活动：他山之石</a:t>
            </a:r>
            <a:endParaRPr lang="en-US" sz="4000" dirty="0">
              <a:solidFill>
                <a:srgbClr val="145EA9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4067" y="1670051"/>
            <a:ext cx="1110191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800" dirty="0">
                <a:latin typeface="Cambria" charset="0"/>
                <a:ea typeface="HanziPen SC Regular" charset="0"/>
                <a:cs typeface="宋体" charset="0"/>
              </a:rPr>
              <a:t>请你听三段真实的采访录音，然后回答问题。三位被采访者分别是</a:t>
            </a:r>
            <a:r>
              <a:rPr lang="en-US" altLang="ja-JP" sz="1800" dirty="0">
                <a:latin typeface="Cambria" charset="0"/>
                <a:ea typeface="HanziPen SC Regular" charset="0"/>
                <a:cs typeface="宋体" charset="0"/>
              </a:rPr>
              <a:t>:</a:t>
            </a:r>
          </a:p>
          <a:p>
            <a:pPr eaLnBrk="1" hangingPunct="1">
              <a:lnSpc>
                <a:spcPct val="200000"/>
              </a:lnSpc>
            </a:pPr>
            <a:endParaRPr lang="zh-CN" sz="1800" dirty="0">
              <a:latin typeface="Cambria" charset="0"/>
              <a:ea typeface="ＭＳ 明朝" charset="0"/>
              <a:cs typeface="ＭＳ 明朝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1800" dirty="0">
                <a:latin typeface="Cambria" charset="0"/>
                <a:ea typeface="HanziPen SC Regular" charset="0"/>
                <a:cs typeface="HanziPen SC Regular" charset="0"/>
              </a:rPr>
              <a:t>被采访者</a:t>
            </a:r>
            <a:r>
              <a:rPr lang="en-US" altLang="ja-JP" sz="1800" dirty="0">
                <a:latin typeface="Cambria" charset="0"/>
                <a:ea typeface="宋体" charset="0"/>
                <a:cs typeface="宋体" charset="0"/>
              </a:rPr>
              <a:t>A</a:t>
            </a:r>
            <a:r>
              <a:rPr lang="zh-CN" altLang="en-US" sz="1800" dirty="0">
                <a:latin typeface="Cambria" charset="0"/>
                <a:ea typeface="HanziPen SC Regular" charset="0"/>
                <a:cs typeface="HanziPen SC Regular" charset="0"/>
              </a:rPr>
              <a:t>：</a:t>
            </a:r>
            <a:r>
              <a:rPr lang="zh-CN" sz="1800" dirty="0">
                <a:latin typeface="Cambria" charset="0"/>
                <a:ea typeface="HanziPen SC Regular" charset="0"/>
                <a:cs typeface="HanziPen SC Regular" charset="0"/>
              </a:rPr>
              <a:t> </a:t>
            </a:r>
            <a:r>
              <a:rPr lang="zh-CN" altLang="en-US" sz="1800" dirty="0">
                <a:latin typeface="Cambria" charset="0"/>
                <a:ea typeface="HanziPen SC Regular" charset="0"/>
                <a:cs typeface="HanziPen SC Regular" charset="0"/>
              </a:rPr>
              <a:t>中国父亲，他的女儿嫁给了美国先生</a:t>
            </a:r>
            <a:endParaRPr lang="zh-CN" sz="1800" dirty="0">
              <a:latin typeface="Cambria" charset="0"/>
              <a:ea typeface="ＭＳ 明朝" charset="0"/>
              <a:cs typeface="ＭＳ 明朝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1800" dirty="0">
                <a:latin typeface="Cambria" charset="0"/>
                <a:ea typeface="HanziPen SC Regular" charset="0"/>
                <a:cs typeface="HanziPen SC Regular" charset="0"/>
              </a:rPr>
              <a:t>被采访者</a:t>
            </a:r>
            <a:r>
              <a:rPr lang="en-US" altLang="ja-JP" sz="1800" dirty="0">
                <a:latin typeface="Cambria" charset="0"/>
                <a:ea typeface="宋体" charset="0"/>
                <a:cs typeface="宋体" charset="0"/>
              </a:rPr>
              <a:t>B</a:t>
            </a:r>
            <a:r>
              <a:rPr lang="zh-CN" altLang="en-US" sz="1800" dirty="0">
                <a:latin typeface="Cambria" charset="0"/>
                <a:ea typeface="HanziPen SC Regular" charset="0"/>
                <a:cs typeface="HanziPen SC Regular" charset="0"/>
              </a:rPr>
              <a:t>：</a:t>
            </a:r>
            <a:r>
              <a:rPr lang="zh-CN" sz="1800" dirty="0">
                <a:latin typeface="Cambria" charset="0"/>
                <a:ea typeface="HanziPen SC Regular" charset="0"/>
                <a:cs typeface="HanziPen SC Regular" charset="0"/>
              </a:rPr>
              <a:t> </a:t>
            </a:r>
            <a:r>
              <a:rPr lang="zh-CN" altLang="en-US" sz="1800" dirty="0">
                <a:latin typeface="Cambria" charset="0"/>
                <a:ea typeface="HanziPen SC Regular" charset="0"/>
                <a:cs typeface="HanziPen SC Regular" charset="0"/>
              </a:rPr>
              <a:t>美国母亲，她的儿子娶了一位中国太太</a:t>
            </a:r>
            <a:endParaRPr lang="zh-CN" sz="1800" dirty="0">
              <a:latin typeface="Cambria" charset="0"/>
              <a:ea typeface="ＭＳ 明朝" charset="0"/>
              <a:cs typeface="ＭＳ 明朝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1800" dirty="0">
                <a:latin typeface="Cambria" charset="0"/>
                <a:ea typeface="HanziPen SC Regular" charset="0"/>
                <a:cs typeface="HanziPen SC Regular" charset="0"/>
              </a:rPr>
              <a:t>被采访者</a:t>
            </a:r>
            <a:r>
              <a:rPr lang="en-US" altLang="ja-JP" sz="1800" dirty="0">
                <a:latin typeface="Cambria" charset="0"/>
                <a:ea typeface="宋体" charset="0"/>
                <a:cs typeface="宋体" charset="0"/>
              </a:rPr>
              <a:t>C</a:t>
            </a:r>
            <a:r>
              <a:rPr lang="zh-CN" altLang="en-US" sz="1800" dirty="0" smtClean="0">
                <a:latin typeface="Cambria" charset="0"/>
                <a:ea typeface="HanziPen SC Regular" charset="0"/>
                <a:cs typeface="HanziPen SC Regular" charset="0"/>
              </a:rPr>
              <a:t>：</a:t>
            </a:r>
            <a:r>
              <a:rPr lang="en-US" altLang="zh-CN" sz="1800" dirty="0" smtClean="0">
                <a:latin typeface="Cambria" charset="0"/>
                <a:ea typeface="HanziPen SC Regular" charset="0"/>
                <a:cs typeface="HanziPen SC Regular" charset="0"/>
              </a:rPr>
              <a:t> </a:t>
            </a:r>
            <a:r>
              <a:rPr lang="zh-CN" altLang="en-US" sz="1800" dirty="0" smtClean="0">
                <a:latin typeface="Cambria" charset="0"/>
                <a:ea typeface="HanziPen SC Regular" charset="0"/>
                <a:cs typeface="HanziPen SC Regular" charset="0"/>
              </a:rPr>
              <a:t>来</a:t>
            </a:r>
            <a:r>
              <a:rPr lang="zh-CN" altLang="en-US" sz="1800" dirty="0">
                <a:latin typeface="Cambria" charset="0"/>
                <a:ea typeface="HanziPen SC Regular" charset="0"/>
                <a:cs typeface="HanziPen SC Regular" charset="0"/>
              </a:rPr>
              <a:t>自台湾的女孩，先生是美国人</a:t>
            </a:r>
            <a:endParaRPr lang="zh-CN" sz="1800" dirty="0">
              <a:latin typeface="Cambria" charset="0"/>
              <a:ea typeface="ＭＳ 明朝" charset="0"/>
              <a:cs typeface="ＭＳ 明朝" charset="0"/>
            </a:endParaRPr>
          </a:p>
          <a:p>
            <a:pPr eaLnBrk="1" hangingPunct="1"/>
            <a:endParaRPr lang="zh-CN" altLang="en-US" sz="1800" dirty="0"/>
          </a:p>
        </p:txBody>
      </p:sp>
      <p:pic>
        <p:nvPicPr>
          <p:cNvPr id="1638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934" y="3767138"/>
            <a:ext cx="4842933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093201" y="6386513"/>
            <a:ext cx="2127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/>
              <a:t>Lesson 2_Activity </a:t>
            </a:r>
            <a:r>
              <a:rPr lang="en-US" altLang="zh-CN" b="1" dirty="0" smtClean="0"/>
              <a:t>10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05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1050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>
                <a:solidFill>
                  <a:srgbClr val="145EA9"/>
                </a:solidFill>
              </a:rPr>
              <a:t>问题一</a:t>
            </a:r>
            <a:endParaRPr lang="en-US" dirty="0">
              <a:solidFill>
                <a:srgbClr val="145EA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7051"/>
            <a:ext cx="10972800" cy="4930775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400" dirty="0" smtClean="0">
                <a:latin typeface="Cambria"/>
                <a:ea typeface="HanziPen SC Regular"/>
                <a:cs typeface="宋体"/>
              </a:rPr>
              <a:t>被采访者</a:t>
            </a:r>
            <a:r>
              <a:rPr lang="en-US" sz="2400" dirty="0" smtClean="0">
                <a:latin typeface="Cambria"/>
                <a:ea typeface="HanziPen SC Regular"/>
                <a:cs typeface="宋体"/>
              </a:rPr>
              <a:t>A. </a:t>
            </a:r>
            <a:r>
              <a:rPr lang="zh-CN" sz="2400" dirty="0" smtClean="0">
                <a:latin typeface="Cambria"/>
                <a:ea typeface="HanziPen SC Regular"/>
                <a:cs typeface="宋体"/>
              </a:rPr>
              <a:t>现在跨国婚姻愈来愈多，从中国父母的角度看，你觉得跨国婚姻牵扯到什么样的问题？</a:t>
            </a:r>
            <a:endParaRPr lang="zh-CN" sz="2400" dirty="0" smtClean="0">
              <a:latin typeface="Cambria"/>
              <a:ea typeface="ＭＳ 明朝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>
                <a:latin typeface="HanziPen SC Regular"/>
                <a:ea typeface="ＭＳ 明朝"/>
                <a:cs typeface="宋体"/>
              </a:rPr>
              <a:t>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zh-CN" sz="2400" dirty="0" smtClean="0">
              <a:latin typeface="Cambria"/>
              <a:ea typeface="ＭＳ 明朝"/>
              <a:cs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400" dirty="0" smtClean="0">
                <a:latin typeface="Cambria"/>
                <a:ea typeface="HanziPen SC Regular"/>
                <a:cs typeface="宋体"/>
              </a:rPr>
              <a:t>被采访者</a:t>
            </a:r>
            <a:r>
              <a:rPr lang="en-US" sz="2400" dirty="0" smtClean="0">
                <a:latin typeface="Cambria"/>
                <a:ea typeface="HanziPen SC Regular"/>
                <a:cs typeface="宋体"/>
              </a:rPr>
              <a:t>B. </a:t>
            </a:r>
            <a:r>
              <a:rPr lang="zh-CN" sz="2400" dirty="0" smtClean="0">
                <a:latin typeface="Cambria"/>
                <a:ea typeface="HanziPen SC Regular"/>
                <a:cs typeface="宋体"/>
              </a:rPr>
              <a:t>现在跨国婚姻愈来愈多，从美国父母的角度看，你觉得跨国婚姻牵扯到什么样的问题？</a:t>
            </a:r>
            <a:endParaRPr lang="en-US" altLang="zh-CN" sz="2400" dirty="0" smtClean="0">
              <a:latin typeface="Cambria"/>
              <a:ea typeface="HanziPen SC Regular"/>
              <a:cs typeface="宋体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Cambria"/>
              <a:ea typeface="HanziPen SC Regular"/>
              <a:cs typeface="宋体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endParaRPr lang="zh-CN" sz="2400" dirty="0" smtClean="0">
              <a:latin typeface="Cambria"/>
              <a:ea typeface="ＭＳ 明朝"/>
              <a:cs typeface="Times New Roman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400" dirty="0" smtClean="0">
                <a:latin typeface="Cambria"/>
                <a:ea typeface="HanziPen SC Regular"/>
                <a:cs typeface="宋体"/>
              </a:rPr>
              <a:t>被采访者</a:t>
            </a:r>
            <a:r>
              <a:rPr lang="en-US" sz="2400" dirty="0" smtClean="0">
                <a:latin typeface="Cambria"/>
                <a:ea typeface="HanziPen SC Regular"/>
                <a:cs typeface="宋体"/>
              </a:rPr>
              <a:t>C</a:t>
            </a:r>
            <a:r>
              <a:rPr lang="zh-CN" sz="2400" dirty="0" smtClean="0">
                <a:latin typeface="Cambria"/>
                <a:ea typeface="HanziPen SC Regular"/>
                <a:cs typeface="宋体"/>
              </a:rPr>
              <a:t>：现在跨国婚姻愈来愈多，从当事人的角度看，你觉得跨国婚姻牵扯到什么样的问题？</a:t>
            </a:r>
            <a:endParaRPr lang="zh-CN" sz="2400" dirty="0" smtClean="0">
              <a:latin typeface="Cambria"/>
              <a:ea typeface="ＭＳ 明朝"/>
              <a:cs typeface="Times New Roman"/>
            </a:endParaRPr>
          </a:p>
          <a:p>
            <a:pPr marL="0" indent="0">
              <a:buFont typeface="Arial" charset="0"/>
              <a:buNone/>
              <a:defRPr/>
            </a:pPr>
            <a:endParaRPr lang="en-US" sz="2400" dirty="0" smtClean="0">
              <a:latin typeface="HanziPen SC Regular" charset="0"/>
              <a:ea typeface="HanziPen SC Regular" charset="0"/>
              <a:cs typeface="HanziPen SC Regular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9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313"/>
            <a:ext cx="10972800" cy="52435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CN" sz="2400" dirty="0">
                <a:latin typeface="HanziPen SC Regular" charset="0"/>
                <a:ea typeface="HanziPen SC Regular" charset="0"/>
                <a:cs typeface="HanziPen SC Regular" charset="0"/>
              </a:rPr>
              <a:t>2. </a:t>
            </a:r>
            <a:r>
              <a:rPr lang="zh-CN" altLang="en-US" sz="2400" dirty="0">
                <a:latin typeface="HanziPen SC Regular" charset="0"/>
                <a:ea typeface="HanziPen SC Regular" charset="0"/>
                <a:cs typeface="HanziPen SC Regular" charset="0"/>
              </a:rPr>
              <a:t>相对于一般的婚姻而言，跨国婚姻的维持是否需要更多的努力？你觉得维持跨国婚姻的关键在于什么？</a:t>
            </a:r>
            <a:endParaRPr lang="en-US" altLang="zh-CN" sz="2400" dirty="0">
              <a:latin typeface="HanziPen SC Regular" charset="0"/>
              <a:ea typeface="HanziPen SC Regular" charset="0"/>
              <a:cs typeface="HanziPen SC Regular" charset="0"/>
            </a:endParaRPr>
          </a:p>
          <a:p>
            <a:pPr marL="0" indent="0">
              <a:buFont typeface="Arial" charset="0"/>
              <a:buNone/>
            </a:pPr>
            <a:endParaRPr lang="en-US" altLang="zh-CN" sz="2400" dirty="0">
              <a:latin typeface="HanziPen SC Regular" charset="0"/>
              <a:ea typeface="HanziPen SC Regular" charset="0"/>
              <a:cs typeface="HanziPen SC Regular" charset="0"/>
            </a:endParaRPr>
          </a:p>
          <a:p>
            <a:pPr marL="0" indent="0">
              <a:buNone/>
            </a:pPr>
            <a:r>
              <a:rPr lang="zh-CN" altLang="en-US" sz="2400" dirty="0">
                <a:latin typeface="HanziPen SC Regular" charset="0"/>
                <a:ea typeface="HanziPen SC Regular" charset="0"/>
                <a:cs typeface="HanziPen SC Regular" charset="0"/>
              </a:rPr>
              <a:t>被采访者</a:t>
            </a:r>
            <a:r>
              <a:rPr lang="en-US" altLang="zh-CN" sz="2400" dirty="0">
                <a:latin typeface="HanziPen SC Regular" charset="0"/>
                <a:ea typeface="HanziPen SC Regular" charset="0"/>
                <a:cs typeface="HanziPen SC Regular" charset="0"/>
              </a:rPr>
              <a:t>A</a:t>
            </a:r>
            <a:r>
              <a:rPr lang="zh-CN" altLang="en-US" sz="2400" dirty="0" smtClean="0">
                <a:latin typeface="HanziPen SC Regular" charset="0"/>
                <a:ea typeface="HanziPen SC Regular" charset="0"/>
                <a:cs typeface="HanziPen SC Regular" charset="0"/>
              </a:rPr>
              <a:t>：</a:t>
            </a:r>
            <a:r>
              <a:rPr lang="en-US" altLang="zh-CN" dirty="0" smtClean="0">
                <a:latin typeface="HanziPen SC Regular" charset="0"/>
                <a:ea typeface="HanziPen SC Regular" charset="0"/>
                <a:cs typeface="HanziPen SC Regular" charset="0"/>
              </a:rPr>
              <a:t>_________________________</a:t>
            </a:r>
            <a:endParaRPr lang="en-US" altLang="zh-CN" sz="2400" dirty="0">
              <a:latin typeface="HanziPen SC Regular" charset="0"/>
              <a:ea typeface="HanziPen SC Regular" charset="0"/>
              <a:cs typeface="HanziPen SC Regular" charset="0"/>
            </a:endParaRPr>
          </a:p>
          <a:p>
            <a:pPr marL="0" indent="0">
              <a:buFont typeface="Arial" charset="0"/>
              <a:buNone/>
            </a:pPr>
            <a:endParaRPr lang="en-US" altLang="zh-CN" sz="2400" dirty="0">
              <a:latin typeface="HanziPen SC Regular" charset="0"/>
              <a:ea typeface="HanziPen SC Regular" charset="0"/>
              <a:cs typeface="HanziPen SC Regular" charset="0"/>
            </a:endParaRPr>
          </a:p>
          <a:p>
            <a:pPr marL="0" indent="0">
              <a:buNone/>
            </a:pPr>
            <a:r>
              <a:rPr lang="zh-CN" altLang="en-US" sz="2400" dirty="0">
                <a:latin typeface="HanziPen SC Regular" charset="0"/>
                <a:ea typeface="HanziPen SC Regular" charset="0"/>
                <a:cs typeface="HanziPen SC Regular" charset="0"/>
              </a:rPr>
              <a:t>被采访者</a:t>
            </a:r>
            <a:r>
              <a:rPr lang="en-US" altLang="zh-CN" sz="2400" dirty="0">
                <a:latin typeface="HanziPen SC Regular" charset="0"/>
                <a:ea typeface="HanziPen SC Regular" charset="0"/>
                <a:cs typeface="HanziPen SC Regular" charset="0"/>
              </a:rPr>
              <a:t>B</a:t>
            </a:r>
            <a:r>
              <a:rPr lang="en-US" sz="2400" dirty="0" smtClean="0">
                <a:latin typeface="HanziPen SC Regular" charset="0"/>
                <a:ea typeface="HanziPen SC Regular" charset="0"/>
                <a:cs typeface="HanziPen SC Regular" charset="0"/>
              </a:rPr>
              <a:t>：</a:t>
            </a:r>
            <a:r>
              <a:rPr lang="en-US" altLang="zh-CN" dirty="0" smtClean="0">
                <a:latin typeface="HanziPen SC Regular" charset="0"/>
                <a:ea typeface="HanziPen SC Regular" charset="0"/>
                <a:cs typeface="HanziPen SC Regular" charset="0"/>
              </a:rPr>
              <a:t>_________________________</a:t>
            </a:r>
            <a:endParaRPr lang="en-US" altLang="ja-JP" sz="2400" dirty="0">
              <a:latin typeface="HanziPen SC Regular" charset="0"/>
              <a:ea typeface="HanziPen SC Regular" charset="0"/>
              <a:cs typeface="HanziPen SC Regular" charset="0"/>
            </a:endParaRPr>
          </a:p>
          <a:p>
            <a:pPr marL="0" indent="0">
              <a:buFont typeface="Arial" charset="0"/>
              <a:buNone/>
            </a:pPr>
            <a:endParaRPr lang="en-US" altLang="zh-CN" sz="2400" dirty="0">
              <a:latin typeface="HanziPen SC Regular" charset="0"/>
              <a:ea typeface="HanziPen SC Regular" charset="0"/>
              <a:cs typeface="HanziPen SC Regular" charset="0"/>
            </a:endParaRPr>
          </a:p>
          <a:p>
            <a:pPr marL="0" indent="0">
              <a:buNone/>
            </a:pPr>
            <a:r>
              <a:rPr lang="zh-CN" altLang="en-US" sz="2400" dirty="0">
                <a:latin typeface="HanziPen SC Regular" charset="0"/>
                <a:ea typeface="HanziPen SC Regular" charset="0"/>
                <a:cs typeface="HanziPen SC Regular" charset="0"/>
              </a:rPr>
              <a:t>被采访者</a:t>
            </a:r>
            <a:r>
              <a:rPr lang="en-US" altLang="zh-CN" sz="2400" dirty="0">
                <a:latin typeface="HanziPen SC Regular" charset="0"/>
                <a:ea typeface="HanziPen SC Regular" charset="0"/>
                <a:cs typeface="HanziPen SC Regular" charset="0"/>
              </a:rPr>
              <a:t>C</a:t>
            </a:r>
            <a:r>
              <a:rPr lang="zh-CN" altLang="en-US" sz="2400" dirty="0">
                <a:latin typeface="HanziPen SC Regular" charset="0"/>
                <a:ea typeface="HanziPen SC Regular" charset="0"/>
                <a:cs typeface="HanziPen SC Regular" charset="0"/>
              </a:rPr>
              <a:t>：</a:t>
            </a:r>
            <a:r>
              <a:rPr lang="en-US" altLang="zh-CN" sz="2400" dirty="0">
                <a:latin typeface="HanziPen SC Regular" charset="0"/>
                <a:ea typeface="HanziPen SC Regular" charset="0"/>
                <a:cs typeface="HanziPen SC Regular" charset="0"/>
              </a:rPr>
              <a:t> </a:t>
            </a:r>
            <a:r>
              <a:rPr lang="en-US" altLang="zh-CN" dirty="0" smtClean="0">
                <a:latin typeface="HanziPen SC Regular" charset="0"/>
                <a:ea typeface="HanziPen SC Regular" charset="0"/>
                <a:cs typeface="HanziPen SC Regular" charset="0"/>
              </a:rPr>
              <a:t>_________________________</a:t>
            </a:r>
            <a:endParaRPr lang="en-US" altLang="zh-CN" sz="2400" dirty="0">
              <a:latin typeface="HanziPen SC Regular" charset="0"/>
              <a:ea typeface="HanziPen SC Regular" charset="0"/>
              <a:cs typeface="HanziPen SC Regular" charset="0"/>
            </a:endParaRPr>
          </a:p>
          <a:p>
            <a:pPr marL="0" indent="0">
              <a:buFont typeface="Arial" charset="0"/>
              <a:buNone/>
            </a:pPr>
            <a:endParaRPr lang="en-US" altLang="zh-CN" sz="2400" dirty="0">
              <a:latin typeface="HanziPen SC Regular" charset="0"/>
              <a:ea typeface="HanziPen SC Regular" charset="0"/>
              <a:cs typeface="HanziPen SC Regular" charset="0"/>
            </a:endParaRPr>
          </a:p>
          <a:p>
            <a:pPr marL="0" indent="0">
              <a:buFont typeface="Arial" charset="0"/>
              <a:buNone/>
            </a:pPr>
            <a:endParaRPr lang="en-US" altLang="zh-CN" sz="2400" dirty="0">
              <a:latin typeface="HanziPen SC Regular" charset="0"/>
              <a:ea typeface="HanziPen SC Regular" charset="0"/>
              <a:cs typeface="HanziPen SC Regular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1050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>
                <a:solidFill>
                  <a:srgbClr val="145EA9"/>
                </a:solidFill>
              </a:rPr>
              <a:t>问题二</a:t>
            </a:r>
            <a:endParaRPr lang="en-US" dirty="0">
              <a:solidFill>
                <a:srgbClr val="145E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0475"/>
            <a:ext cx="10972800" cy="54673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CN" sz="2400" dirty="0">
                <a:latin typeface="HanziPen SC Regular" charset="0"/>
                <a:ea typeface="HanziPen SC Regular" charset="0"/>
                <a:cs typeface="HanziPen SC Regular" charset="0"/>
              </a:rPr>
              <a:t>3. </a:t>
            </a:r>
            <a:r>
              <a:rPr lang="zh-CN" altLang="en-US" sz="2400" dirty="0">
                <a:latin typeface="HanziPen SC Regular" charset="0"/>
                <a:ea typeface="HanziPen SC Regular" charset="0"/>
                <a:cs typeface="HanziPen SC Regular" charset="0"/>
              </a:rPr>
              <a:t>跨国婚姻家庭中长大的混血儿有什么优势和劣势？</a:t>
            </a:r>
            <a:endParaRPr lang="en-US" altLang="zh-CN" sz="2400" dirty="0">
              <a:latin typeface="HanziPen SC Regular" charset="0"/>
              <a:ea typeface="HanziPen SC Regular" charset="0"/>
              <a:cs typeface="HanziPen SC Regular" charset="0"/>
            </a:endParaRPr>
          </a:p>
          <a:p>
            <a:pPr marL="0" indent="0">
              <a:buFont typeface="Arial" charset="0"/>
              <a:buNone/>
            </a:pPr>
            <a:endParaRPr lang="en-US" altLang="zh-CN" sz="2400" dirty="0">
              <a:latin typeface="HanziPen SC Regular" charset="0"/>
              <a:ea typeface="HanziPen SC Regular" charset="0"/>
              <a:cs typeface="HanziPen SC Regular" charset="0"/>
            </a:endParaRPr>
          </a:p>
          <a:p>
            <a:pPr marL="0" indent="0">
              <a:buFont typeface="Arial" charset="0"/>
              <a:buNone/>
            </a:pPr>
            <a:r>
              <a:rPr lang="zh-CN" altLang="en-US" sz="2400" dirty="0">
                <a:latin typeface="HanziPen SC Regular" charset="0"/>
                <a:ea typeface="HanziPen SC Regular" charset="0"/>
                <a:cs typeface="HanziPen SC Regular" charset="0"/>
              </a:rPr>
              <a:t>被采访者</a:t>
            </a:r>
            <a:r>
              <a:rPr lang="en-US" altLang="zh-CN" sz="2400" dirty="0" smtClean="0">
                <a:latin typeface="HanziPen SC Regular" charset="0"/>
                <a:ea typeface="HanziPen SC Regular" charset="0"/>
                <a:cs typeface="HanziPen SC Regular" charset="0"/>
              </a:rPr>
              <a:t>A</a:t>
            </a:r>
            <a:r>
              <a:rPr lang="zh-CN" altLang="en-US" sz="2400" dirty="0" smtClean="0">
                <a:latin typeface="HanziPen SC Regular" charset="0"/>
                <a:ea typeface="HanziPen SC Regular" charset="0"/>
                <a:cs typeface="HanziPen SC Regular" charset="0"/>
              </a:rPr>
              <a:t>：</a:t>
            </a:r>
            <a:r>
              <a:rPr lang="en-US" altLang="zh-CN" dirty="0" smtClean="0">
                <a:latin typeface="HanziPen SC Regular" charset="0"/>
                <a:ea typeface="HanziPen SC Regular" charset="0"/>
                <a:cs typeface="HanziPen SC Regular" charset="0"/>
              </a:rPr>
              <a:t>_________________________</a:t>
            </a:r>
            <a:endParaRPr lang="en-US" altLang="zh-CN" sz="2400" dirty="0">
              <a:latin typeface="HanziPen SC Regular" charset="0"/>
              <a:ea typeface="HanziPen SC Regular" charset="0"/>
              <a:cs typeface="HanziPen SC Regular" charset="0"/>
            </a:endParaRPr>
          </a:p>
          <a:p>
            <a:pPr marL="0" indent="0">
              <a:buFont typeface="Arial" charset="0"/>
              <a:buNone/>
            </a:pPr>
            <a:endParaRPr lang="en-US" altLang="zh-CN" sz="2400" dirty="0">
              <a:latin typeface="HanziPen SC Regular" charset="0"/>
              <a:ea typeface="HanziPen SC Regular" charset="0"/>
              <a:cs typeface="HanziPen SC Regular" charset="0"/>
            </a:endParaRPr>
          </a:p>
          <a:p>
            <a:pPr marL="0" indent="0">
              <a:buNone/>
            </a:pPr>
            <a:r>
              <a:rPr lang="zh-CN" altLang="en-US" sz="2400" dirty="0">
                <a:latin typeface="HanziPen SC Regular" charset="0"/>
                <a:ea typeface="HanziPen SC Regular" charset="0"/>
                <a:cs typeface="HanziPen SC Regular" charset="0"/>
              </a:rPr>
              <a:t>被采访者</a:t>
            </a:r>
            <a:r>
              <a:rPr lang="en-US" altLang="zh-CN" sz="2400" dirty="0">
                <a:latin typeface="HanziPen SC Regular" charset="0"/>
                <a:ea typeface="HanziPen SC Regular" charset="0"/>
                <a:cs typeface="HanziPen SC Regular" charset="0"/>
              </a:rPr>
              <a:t>B</a:t>
            </a:r>
            <a:r>
              <a:rPr lang="en-US" sz="2400" dirty="0" smtClean="0">
                <a:latin typeface="HanziPen SC Regular" charset="0"/>
                <a:ea typeface="HanziPen SC Regular" charset="0"/>
                <a:cs typeface="HanziPen SC Regular" charset="0"/>
              </a:rPr>
              <a:t>：</a:t>
            </a:r>
            <a:r>
              <a:rPr lang="en-US" altLang="zh-CN" dirty="0" smtClean="0">
                <a:latin typeface="HanziPen SC Regular" charset="0"/>
                <a:ea typeface="HanziPen SC Regular" charset="0"/>
                <a:cs typeface="HanziPen SC Regular" charset="0"/>
              </a:rPr>
              <a:t>_________________________</a:t>
            </a:r>
            <a:endParaRPr lang="en-US" altLang="ja-JP" sz="2400" dirty="0">
              <a:latin typeface="HanziPen SC Regular" charset="0"/>
              <a:ea typeface="HanziPen SC Regular" charset="0"/>
              <a:cs typeface="HanziPen SC Regular" charset="0"/>
            </a:endParaRPr>
          </a:p>
          <a:p>
            <a:pPr marL="0" indent="0">
              <a:buFont typeface="Arial" charset="0"/>
              <a:buNone/>
            </a:pPr>
            <a:endParaRPr lang="en-US" altLang="zh-CN" sz="2400" dirty="0">
              <a:latin typeface="HanziPen SC Regular" charset="0"/>
              <a:ea typeface="HanziPen SC Regular" charset="0"/>
              <a:cs typeface="HanziPen SC Regular" charset="0"/>
            </a:endParaRPr>
          </a:p>
          <a:p>
            <a:pPr marL="0" indent="0">
              <a:buNone/>
            </a:pPr>
            <a:r>
              <a:rPr lang="zh-CN" altLang="en-US" sz="2400" dirty="0">
                <a:latin typeface="HanziPen SC Regular" charset="0"/>
                <a:ea typeface="HanziPen SC Regular" charset="0"/>
                <a:cs typeface="HanziPen SC Regular" charset="0"/>
              </a:rPr>
              <a:t>被采访者</a:t>
            </a:r>
            <a:r>
              <a:rPr lang="en-US" altLang="zh-CN" sz="2400" dirty="0">
                <a:latin typeface="HanziPen SC Regular" charset="0"/>
                <a:ea typeface="HanziPen SC Regular" charset="0"/>
                <a:cs typeface="HanziPen SC Regular" charset="0"/>
              </a:rPr>
              <a:t>C</a:t>
            </a:r>
            <a:r>
              <a:rPr lang="zh-CN" altLang="en-US" sz="2400" dirty="0">
                <a:latin typeface="HanziPen SC Regular" charset="0"/>
                <a:ea typeface="HanziPen SC Regular" charset="0"/>
                <a:cs typeface="HanziPen SC Regular" charset="0"/>
              </a:rPr>
              <a:t>：</a:t>
            </a:r>
            <a:r>
              <a:rPr lang="en-US" altLang="zh-CN" sz="2400" dirty="0">
                <a:latin typeface="HanziPen SC Regular" charset="0"/>
                <a:ea typeface="HanziPen SC Regular" charset="0"/>
                <a:cs typeface="HanziPen SC Regular" charset="0"/>
              </a:rPr>
              <a:t> </a:t>
            </a:r>
            <a:r>
              <a:rPr lang="en-US" altLang="zh-CN" dirty="0" smtClean="0">
                <a:latin typeface="HanziPen SC Regular" charset="0"/>
                <a:ea typeface="HanziPen SC Regular" charset="0"/>
                <a:cs typeface="HanziPen SC Regular" charset="0"/>
              </a:rPr>
              <a:t>_________________________</a:t>
            </a:r>
            <a:endParaRPr lang="en-US" altLang="zh-CN" dirty="0">
              <a:latin typeface="HanziPen SC Regular" charset="0"/>
              <a:ea typeface="HanziPen SC Regular" charset="0"/>
              <a:cs typeface="HanziPen SC Regular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1050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rgbClr val="145EA9"/>
                </a:solidFill>
              </a:rPr>
              <a:t>问题三</a:t>
            </a:r>
            <a:endParaRPr lang="en-US" dirty="0">
              <a:solidFill>
                <a:srgbClr val="145E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zh-CN" b="1" dirty="0" smtClean="0"/>
              <a:t>活动</a:t>
            </a:r>
            <a:r>
              <a:rPr lang="zh-CN" altLang="en-US" b="1" dirty="0" smtClean="0"/>
              <a:t>十一</a:t>
            </a:r>
            <a:endParaRPr kumimoji="1"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zh-CN" altLang="en-US" dirty="0" smtClean="0"/>
              <a:t>首尾相扣</a:t>
            </a:r>
            <a:r>
              <a:rPr kumimoji="1" lang="en-US" altLang="zh-CN" dirty="0" smtClean="0"/>
              <a:t>: </a:t>
            </a:r>
            <a:r>
              <a:rPr kumimoji="1" lang="zh-CN" altLang="en-US" dirty="0" smtClean="0"/>
              <a:t>再探</a:t>
            </a:r>
            <a:r>
              <a:rPr kumimoji="1" lang="en-US" altLang="zh-CN" dirty="0" smtClean="0"/>
              <a:t>《</a:t>
            </a:r>
            <a:r>
              <a:rPr kumimoji="1" lang="zh-CN" altLang="en-US" dirty="0" smtClean="0"/>
              <a:t>阿凡达</a:t>
            </a:r>
            <a:r>
              <a:rPr kumimoji="1" lang="zh-CN" altLang="zh-CN" dirty="0"/>
              <a:t>》</a:t>
            </a:r>
            <a:endParaRPr kumimoji="1" lang="en-US" altLang="zh-CN" dirty="0" smtClean="0"/>
          </a:p>
          <a:p>
            <a:pPr algn="ctr"/>
            <a:r>
              <a:rPr kumimoji="1" lang="zh-CN" altLang="en-US" dirty="0" smtClean="0"/>
              <a:t>用所学词汇、文化和角度深度剖析</a:t>
            </a:r>
            <a:endParaRPr kumimoji="1"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557520" y="27616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082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7">
  <a:themeElements>
    <a:clrScheme name="Custom 12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145EA9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Custom 27">
      <a:majorFont>
        <a:latin typeface="Segoe Print"/>
        <a:ea typeface="楷体"/>
        <a:cs typeface=""/>
      </a:majorFont>
      <a:minorFont>
        <a:latin typeface="Calibri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363</Words>
  <Application>Microsoft Macintosh PowerPoint</Application>
  <PresentationFormat>Custom</PresentationFormat>
  <Paragraphs>71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TS103431377</vt:lpstr>
      <vt:lpstr>Document</vt:lpstr>
      <vt:lpstr>跨国恋的酸甜苦辣</vt:lpstr>
      <vt:lpstr>活动九</vt:lpstr>
      <vt:lpstr>游戏 ：  前世今生 </vt:lpstr>
      <vt:lpstr>活动十</vt:lpstr>
      <vt:lpstr>活动：他山之石</vt:lpstr>
      <vt:lpstr>问题一</vt:lpstr>
      <vt:lpstr>问题二</vt:lpstr>
      <vt:lpstr>问题三</vt:lpstr>
      <vt:lpstr>活动十一</vt:lpstr>
      <vt:lpstr>再看一遍《阿凡达》介绍短片，想一想： </vt:lpstr>
      <vt:lpstr>功课</vt:lpstr>
      <vt:lpstr>作文题目与情境</vt:lpstr>
      <vt:lpstr>作文评分标准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2013-07-19T13:30:13Z</dcterms:created>
  <dcterms:modified xsi:type="dcterms:W3CDTF">2015-12-19T21:37:39Z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