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1"/>
  </p:notesMasterIdLst>
  <p:sldIdLst>
    <p:sldId id="273" r:id="rId2"/>
    <p:sldId id="264" r:id="rId3"/>
    <p:sldId id="265" r:id="rId4"/>
    <p:sldId id="266" r:id="rId5"/>
    <p:sldId id="267" r:id="rId6"/>
    <p:sldId id="268" r:id="rId7"/>
    <p:sldId id="259" r:id="rId8"/>
    <p:sldId id="260" r:id="rId9"/>
    <p:sldId id="261" r:id="rId10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24D9581B-B675-452B-A53B-6C8C9D0EE59F}">
  <a:tblStyle styleId="{24D9581B-B675-452B-A53B-6C8C9D0EE59F}" styleName="Table_0">
    <a:wholeTbl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7973"/>
    <p:restoredTop sz="94105"/>
  </p:normalViewPr>
  <p:slideViewPr>
    <p:cSldViewPr snapToGrid="0" snapToObjects="1">
      <p:cViewPr varScale="1">
        <p:scale>
          <a:sx n="42" d="100"/>
          <a:sy n="42" d="100"/>
        </p:scale>
        <p:origin x="176" y="9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804957657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0" name="Shape 11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8993415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3" name="Shape 11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1404714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7" name="Shape 12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6124804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7" name="Shape 13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8624287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hape 149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0" name="Shape 15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176902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Shape 16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3" name="Shape 16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8839959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Shape 7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23660836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Shape 8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2998766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Shape 9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299841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5200"/>
            </a:lvl1pPr>
            <a:lvl2pPr lvl="1" algn="ctr">
              <a:spcBef>
                <a:spcPts val="0"/>
              </a:spcBef>
              <a:buSzPct val="100000"/>
              <a:defRPr sz="5200"/>
            </a:lvl2pPr>
            <a:lvl3pPr lvl="2" algn="ctr">
              <a:spcBef>
                <a:spcPts val="0"/>
              </a:spcBef>
              <a:buSzPct val="100000"/>
              <a:defRPr sz="5200"/>
            </a:lvl3pPr>
            <a:lvl4pPr lvl="3" algn="ctr">
              <a:spcBef>
                <a:spcPts val="0"/>
              </a:spcBef>
              <a:buSzPct val="100000"/>
              <a:defRPr sz="5200"/>
            </a:lvl4pPr>
            <a:lvl5pPr lvl="4" algn="ctr">
              <a:spcBef>
                <a:spcPts val="0"/>
              </a:spcBef>
              <a:buSzPct val="100000"/>
              <a:defRPr sz="5200"/>
            </a:lvl5pPr>
            <a:lvl6pPr lvl="5" algn="ctr">
              <a:spcBef>
                <a:spcPts val="0"/>
              </a:spcBef>
              <a:buSzPct val="100000"/>
              <a:defRPr sz="5200"/>
            </a:lvl6pPr>
            <a:lvl7pPr lvl="6" algn="ctr">
              <a:spcBef>
                <a:spcPts val="0"/>
              </a:spcBef>
              <a:buSzPct val="100000"/>
              <a:defRPr sz="5200"/>
            </a:lvl7pPr>
            <a:lvl8pPr lvl="7" algn="ctr">
              <a:spcBef>
                <a:spcPts val="0"/>
              </a:spcBef>
              <a:buSzPct val="100000"/>
              <a:defRPr sz="5200"/>
            </a:lvl8pPr>
            <a:lvl9pPr lvl="8" algn="ctr">
              <a:spcBef>
                <a:spcPts val="0"/>
              </a:spcBef>
              <a:buSzPct val="100000"/>
              <a:defRPr sz="52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</a:rPr>
              <a:t>‹#›</a:t>
            </a:fld>
            <a:endParaRPr lang="en" sz="1000">
              <a:solidFill>
                <a:schemeClr val="dk2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7" r:id="rId9"/>
    <p:sldLayoutId id="2147483658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5" Type="http://schemas.openxmlformats.org/officeDocument/2006/relationships/image" Target="../media/image6.png"/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7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7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 txBox="1">
            <a:spLocks noGrp="1"/>
          </p:cNvSpPr>
          <p:nvPr>
            <p:ph type="subTitle" idx="1"/>
          </p:nvPr>
        </p:nvSpPr>
        <p:spPr>
          <a:xfrm>
            <a:off x="739492" y="1483185"/>
            <a:ext cx="2775000" cy="4329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2400" dirty="0"/>
              <a:t>Immersion Group </a:t>
            </a:r>
          </a:p>
        </p:txBody>
      </p:sp>
      <p:sp>
        <p:nvSpPr>
          <p:cNvPr id="114" name="Shape 114"/>
          <p:cNvSpPr txBox="1">
            <a:spLocks noGrp="1"/>
          </p:cNvSpPr>
          <p:nvPr>
            <p:ph type="subTitle" idx="1"/>
          </p:nvPr>
        </p:nvSpPr>
        <p:spPr>
          <a:xfrm>
            <a:off x="1079242" y="2185897"/>
            <a:ext cx="2095500" cy="4329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dirty="0"/>
              <a:t>3rd Grade    NH/IL </a:t>
            </a:r>
          </a:p>
        </p:txBody>
      </p:sp>
      <p:sp>
        <p:nvSpPr>
          <p:cNvPr id="116" name="Shape 116"/>
          <p:cNvSpPr txBox="1"/>
          <p:nvPr/>
        </p:nvSpPr>
        <p:spPr>
          <a:xfrm>
            <a:off x="1002819" y="1837607"/>
            <a:ext cx="2095500" cy="360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1800">
                <a:solidFill>
                  <a:srgbClr val="FFFFFF"/>
                </a:solidFill>
              </a:rPr>
              <a:t>沉浸式小学三年级</a:t>
            </a:r>
            <a:endParaRPr lang="en" sz="1800" dirty="0">
              <a:solidFill>
                <a:srgbClr val="FFFFFF"/>
              </a:solidFill>
            </a:endParaRPr>
          </a:p>
        </p:txBody>
      </p:sp>
      <p:sp>
        <p:nvSpPr>
          <p:cNvPr id="117" name="Shape 117"/>
          <p:cNvSpPr txBox="1"/>
          <p:nvPr/>
        </p:nvSpPr>
        <p:spPr>
          <a:xfrm>
            <a:off x="449714" y="115725"/>
            <a:ext cx="6440700" cy="751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" name="Rectangle 1"/>
          <p:cNvSpPr/>
          <p:nvPr/>
        </p:nvSpPr>
        <p:spPr>
          <a:xfrm>
            <a:off x="495603" y="3518871"/>
            <a:ext cx="4944139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>
                <a:solidFill>
                  <a:schemeClr val="tx1"/>
                </a:solidFill>
              </a:rPr>
              <a:t>Authors:</a:t>
            </a:r>
          </a:p>
          <a:p>
            <a:r>
              <a:rPr lang="en-US" sz="1600" smtClean="0">
                <a:solidFill>
                  <a:schemeClr val="tx1"/>
                </a:solidFill>
              </a:rPr>
              <a:t>Ling-Ling </a:t>
            </a:r>
            <a:r>
              <a:rPr lang="en-US" sz="1600" dirty="0" err="1">
                <a:solidFill>
                  <a:schemeClr val="tx1"/>
                </a:solidFill>
              </a:rPr>
              <a:t>Chern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smtClean="0">
                <a:solidFill>
                  <a:schemeClr val="tx1"/>
                </a:solidFill>
              </a:rPr>
              <a:t>陳玲玲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Leilei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>
                <a:solidFill>
                  <a:schemeClr val="tx1"/>
                </a:solidFill>
              </a:rPr>
              <a:t>Song </a:t>
            </a:r>
            <a:r>
              <a:rPr lang="en-US" sz="1600" dirty="0" smtClean="0">
                <a:solidFill>
                  <a:schemeClr val="tx1"/>
                </a:solidFill>
              </a:rPr>
              <a:t>宋雷雷</a:t>
            </a:r>
          </a:p>
          <a:p>
            <a:r>
              <a:rPr lang="en-US" sz="1600" dirty="0" err="1">
                <a:solidFill>
                  <a:schemeClr val="tx1"/>
                </a:solidFill>
              </a:rPr>
              <a:t>Hsiaoying</a:t>
            </a:r>
            <a:r>
              <a:rPr lang="en-US" sz="1600" dirty="0">
                <a:solidFill>
                  <a:schemeClr val="tx1"/>
                </a:solidFill>
              </a:rPr>
              <a:t> Chen 陳曉瑩 Christine Chen 陈丽婷</a:t>
            </a:r>
          </a:p>
          <a:p>
            <a:r>
              <a:rPr lang="en-US" sz="1600" dirty="0" err="1">
                <a:solidFill>
                  <a:schemeClr val="tx1"/>
                </a:solidFill>
              </a:rPr>
              <a:t>Ya-Ching</a:t>
            </a:r>
            <a:r>
              <a:rPr lang="en-US" sz="1600" dirty="0">
                <a:solidFill>
                  <a:schemeClr val="tx1"/>
                </a:solidFill>
              </a:rPr>
              <a:t> Hsu-</a:t>
            </a:r>
            <a:r>
              <a:rPr lang="en-US" sz="1600" dirty="0" err="1">
                <a:solidFill>
                  <a:schemeClr val="tx1"/>
                </a:solidFill>
              </a:rPr>
              <a:t>Kelkis</a:t>
            </a:r>
            <a:r>
              <a:rPr lang="en-US" sz="1600" dirty="0">
                <a:solidFill>
                  <a:schemeClr val="tx1"/>
                </a:solidFill>
              </a:rPr>
              <a:t> 許雅菁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9740" y="130309"/>
            <a:ext cx="4326506" cy="2123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7141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dirty="0" err="1"/>
              <a:t>学习活动</a:t>
            </a:r>
            <a:r>
              <a:rPr lang="en" dirty="0"/>
              <a:t> </a:t>
            </a:r>
            <a:r>
              <a:rPr lang="en" dirty="0" smtClean="0"/>
              <a:t>1</a:t>
            </a:r>
            <a:r>
              <a:rPr lang="en-US" dirty="0" smtClean="0"/>
              <a:t>.1</a:t>
            </a:r>
            <a:r>
              <a:rPr lang="en" dirty="0" smtClean="0"/>
              <a:t>： </a:t>
            </a:r>
            <a:r>
              <a:rPr lang="en" dirty="0" err="1"/>
              <a:t>复习汉字结构</a:t>
            </a:r>
            <a:endParaRPr lang="en" dirty="0"/>
          </a:p>
        </p:txBody>
      </p:sp>
      <p:sp>
        <p:nvSpPr>
          <p:cNvPr id="116" name="Shape 116"/>
          <p:cNvSpPr txBox="1"/>
          <p:nvPr/>
        </p:nvSpPr>
        <p:spPr>
          <a:xfrm>
            <a:off x="899875" y="1416125"/>
            <a:ext cx="7516200" cy="1634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600"/>
              <a:t>票、房、晴、方、瓢</a:t>
            </a:r>
            <a:r>
              <a:rPr lang="en" sz="3600">
                <a:solidFill>
                  <a:schemeClr val="dk1"/>
                </a:solidFill>
              </a:rPr>
              <a:t>、放</a:t>
            </a:r>
            <a:r>
              <a:rPr lang="en" sz="3600"/>
              <a:t>、日</a:t>
            </a:r>
            <a:r>
              <a:rPr lang="en" sz="3600">
                <a:solidFill>
                  <a:schemeClr val="dk1"/>
                </a:solidFill>
              </a:rPr>
              <a:t>、漂、方</a:t>
            </a:r>
            <a:r>
              <a:rPr lang="en" sz="3600"/>
              <a:t>、清、水、飘、请、青、</a:t>
            </a:r>
            <a:r>
              <a:rPr lang="en" sz="3600" b="1"/>
              <a:t>瞟</a:t>
            </a:r>
            <a:r>
              <a:rPr lang="en" sz="3600"/>
              <a:t>、访</a:t>
            </a:r>
          </a:p>
        </p:txBody>
      </p:sp>
      <p:sp>
        <p:nvSpPr>
          <p:cNvPr id="117" name="Shape 117"/>
          <p:cNvSpPr txBox="1"/>
          <p:nvPr/>
        </p:nvSpPr>
        <p:spPr>
          <a:xfrm>
            <a:off x="956700" y="3234825"/>
            <a:ext cx="1221900" cy="596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8" name="Shape 118"/>
          <p:cNvSpPr txBox="1"/>
          <p:nvPr/>
        </p:nvSpPr>
        <p:spPr>
          <a:xfrm>
            <a:off x="956700" y="2993275"/>
            <a:ext cx="1065600" cy="572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9" name="Shape 119"/>
          <p:cNvSpPr/>
          <p:nvPr/>
        </p:nvSpPr>
        <p:spPr>
          <a:xfrm>
            <a:off x="3417821" y="3908124"/>
            <a:ext cx="1523502" cy="1246968"/>
          </a:xfrm>
          <a:prstGeom prst="irregularSeal1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20" name="Shape 120"/>
          <p:cNvSpPr/>
          <p:nvPr/>
        </p:nvSpPr>
        <p:spPr>
          <a:xfrm>
            <a:off x="6505699" y="3755724"/>
            <a:ext cx="1402380" cy="1246968"/>
          </a:xfrm>
          <a:prstGeom prst="irregularSeal1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21" name="Shape 121"/>
          <p:cNvSpPr/>
          <p:nvPr/>
        </p:nvSpPr>
        <p:spPr>
          <a:xfrm>
            <a:off x="1202525" y="3124549"/>
            <a:ext cx="1402380" cy="1246968"/>
          </a:xfrm>
          <a:prstGeom prst="irregularSeal1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22" name="Shape 122"/>
          <p:cNvSpPr txBox="1"/>
          <p:nvPr/>
        </p:nvSpPr>
        <p:spPr>
          <a:xfrm>
            <a:off x="1447975" y="3448612"/>
            <a:ext cx="830700" cy="463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2400"/>
              <a:t>结构</a:t>
            </a:r>
          </a:p>
        </p:txBody>
      </p:sp>
      <p:sp>
        <p:nvSpPr>
          <p:cNvPr id="123" name="Shape 123"/>
          <p:cNvSpPr txBox="1"/>
          <p:nvPr/>
        </p:nvSpPr>
        <p:spPr>
          <a:xfrm>
            <a:off x="6791537" y="4147312"/>
            <a:ext cx="830700" cy="463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400"/>
              <a:t>部首</a:t>
            </a:r>
          </a:p>
        </p:txBody>
      </p:sp>
      <p:sp>
        <p:nvSpPr>
          <p:cNvPr id="124" name="Shape 124"/>
          <p:cNvSpPr txBox="1"/>
          <p:nvPr/>
        </p:nvSpPr>
        <p:spPr>
          <a:xfrm>
            <a:off x="3764225" y="4245262"/>
            <a:ext cx="830700" cy="572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400"/>
              <a:t>声旁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dirty="0" err="1"/>
              <a:t>学习活动</a:t>
            </a:r>
            <a:r>
              <a:rPr lang="en" dirty="0"/>
              <a:t> </a:t>
            </a:r>
            <a:r>
              <a:rPr lang="en-US" dirty="0" smtClean="0"/>
              <a:t>1.</a:t>
            </a:r>
            <a:r>
              <a:rPr lang="en" dirty="0" smtClean="0"/>
              <a:t>2</a:t>
            </a:r>
            <a:r>
              <a:rPr lang="en" dirty="0"/>
              <a:t>： </a:t>
            </a:r>
            <a:r>
              <a:rPr lang="en" dirty="0" err="1"/>
              <a:t>复习汉字结构</a:t>
            </a:r>
            <a:endParaRPr lang="en" dirty="0"/>
          </a:p>
        </p:txBody>
      </p:sp>
      <p:sp>
        <p:nvSpPr>
          <p:cNvPr id="130" name="Shape 130"/>
          <p:cNvSpPr txBox="1"/>
          <p:nvPr/>
        </p:nvSpPr>
        <p:spPr>
          <a:xfrm>
            <a:off x="899875" y="1416125"/>
            <a:ext cx="7516200" cy="1634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600"/>
              <a:t>票、房、晴、方、瓢</a:t>
            </a:r>
            <a:r>
              <a:rPr lang="en" sz="3600">
                <a:solidFill>
                  <a:schemeClr val="dk1"/>
                </a:solidFill>
              </a:rPr>
              <a:t>、放</a:t>
            </a:r>
            <a:r>
              <a:rPr lang="en" sz="3600"/>
              <a:t>、日</a:t>
            </a:r>
            <a:r>
              <a:rPr lang="en" sz="3600">
                <a:solidFill>
                  <a:schemeClr val="dk1"/>
                </a:solidFill>
              </a:rPr>
              <a:t>、漂、方</a:t>
            </a:r>
            <a:r>
              <a:rPr lang="en" sz="3600"/>
              <a:t>、清、水、飘、请、青、瞟、访</a:t>
            </a:r>
          </a:p>
        </p:txBody>
      </p:sp>
      <p:sp>
        <p:nvSpPr>
          <p:cNvPr id="131" name="Shape 131"/>
          <p:cNvSpPr txBox="1"/>
          <p:nvPr/>
        </p:nvSpPr>
        <p:spPr>
          <a:xfrm>
            <a:off x="956700" y="3234825"/>
            <a:ext cx="1221900" cy="596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32" name="Shape 132"/>
          <p:cNvSpPr txBox="1"/>
          <p:nvPr/>
        </p:nvSpPr>
        <p:spPr>
          <a:xfrm>
            <a:off x="956700" y="2993275"/>
            <a:ext cx="1065600" cy="572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33" name="Shape 133"/>
          <p:cNvSpPr txBox="1"/>
          <p:nvPr/>
        </p:nvSpPr>
        <p:spPr>
          <a:xfrm>
            <a:off x="2748050" y="2993275"/>
            <a:ext cx="5497800" cy="1823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4800">
                <a:solidFill>
                  <a:srgbClr val="0000FF"/>
                </a:solidFill>
              </a:rPr>
              <a:t>晴－访－青－水</a:t>
            </a:r>
          </a:p>
          <a:p>
            <a:pPr lvl="0">
              <a:spcBef>
                <a:spcPts val="0"/>
              </a:spcBef>
              <a:buNone/>
            </a:pPr>
            <a:r>
              <a:rPr lang="en" sz="4800">
                <a:solidFill>
                  <a:srgbClr val="00FF00"/>
                </a:solidFill>
              </a:rPr>
              <a:t>房－票－飘－日</a:t>
            </a:r>
          </a:p>
          <a:p>
            <a:pPr lvl="0">
              <a:spcBef>
                <a:spcPts val="0"/>
              </a:spcBef>
              <a:buNone/>
            </a:pPr>
            <a:endParaRPr/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  <p:pic>
        <p:nvPicPr>
          <p:cNvPr id="134" name="Shape 13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62800" y="2898350"/>
            <a:ext cx="1209675" cy="1790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 </a:t>
            </a:r>
            <a:r>
              <a:rPr lang="en">
                <a:solidFill>
                  <a:srgbClr val="9900FF"/>
                </a:solidFill>
              </a:rPr>
              <a:t>评量 1</a:t>
            </a:r>
            <a:r>
              <a:rPr lang="en"/>
              <a:t>： 部首在哪里？声旁在哪里？</a:t>
            </a:r>
          </a:p>
        </p:txBody>
      </p:sp>
      <p:sp>
        <p:nvSpPr>
          <p:cNvPr id="140" name="Shape 140"/>
          <p:cNvSpPr txBox="1"/>
          <p:nvPr/>
        </p:nvSpPr>
        <p:spPr>
          <a:xfrm>
            <a:off x="899875" y="1416125"/>
            <a:ext cx="7516200" cy="1634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600"/>
              <a:t>瓢</a:t>
            </a:r>
            <a:r>
              <a:rPr lang="en" sz="3600">
                <a:solidFill>
                  <a:schemeClr val="dk1"/>
                </a:solidFill>
              </a:rPr>
              <a:t>、房、漂、访、</a:t>
            </a:r>
            <a:r>
              <a:rPr lang="en" sz="3600"/>
              <a:t>飘、放、瞟</a:t>
            </a:r>
          </a:p>
        </p:txBody>
      </p:sp>
      <p:sp>
        <p:nvSpPr>
          <p:cNvPr id="141" name="Shape 141"/>
          <p:cNvSpPr txBox="1"/>
          <p:nvPr/>
        </p:nvSpPr>
        <p:spPr>
          <a:xfrm>
            <a:off x="956700" y="3234825"/>
            <a:ext cx="1221900" cy="596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42" name="Shape 142"/>
          <p:cNvSpPr txBox="1"/>
          <p:nvPr/>
        </p:nvSpPr>
        <p:spPr>
          <a:xfrm>
            <a:off x="2604900" y="3263225"/>
            <a:ext cx="1207800" cy="572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43" name="Shape 143"/>
          <p:cNvSpPr txBox="1"/>
          <p:nvPr/>
        </p:nvSpPr>
        <p:spPr>
          <a:xfrm>
            <a:off x="956700" y="2993275"/>
            <a:ext cx="1065600" cy="572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44" name="Shape 144"/>
          <p:cNvSpPr/>
          <p:nvPr/>
        </p:nvSpPr>
        <p:spPr>
          <a:xfrm>
            <a:off x="7299550" y="865374"/>
            <a:ext cx="1402380" cy="1246968"/>
          </a:xfrm>
          <a:prstGeom prst="irregularSeal1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45" name="Shape 145"/>
          <p:cNvSpPr txBox="1"/>
          <p:nvPr/>
        </p:nvSpPr>
        <p:spPr>
          <a:xfrm>
            <a:off x="7546412" y="1185900"/>
            <a:ext cx="830700" cy="463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400"/>
              <a:t>结构</a:t>
            </a:r>
          </a:p>
        </p:txBody>
      </p:sp>
      <p:sp>
        <p:nvSpPr>
          <p:cNvPr id="146" name="Shape 146"/>
          <p:cNvSpPr txBox="1"/>
          <p:nvPr/>
        </p:nvSpPr>
        <p:spPr>
          <a:xfrm>
            <a:off x="899875" y="2808550"/>
            <a:ext cx="7232100" cy="210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2400">
                <a:highlight>
                  <a:srgbClr val="00FF00"/>
                </a:highlight>
              </a:rPr>
              <a:t>声旁：</a:t>
            </a:r>
          </a:p>
          <a:p>
            <a:pPr lvl="0">
              <a:spcBef>
                <a:spcPts val="0"/>
              </a:spcBef>
              <a:buNone/>
            </a:pPr>
            <a:endParaRPr sz="2400"/>
          </a:p>
          <a:p>
            <a:pPr lvl="0"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en" sz="2400">
                <a:solidFill>
                  <a:schemeClr val="dk1"/>
                </a:solidFill>
                <a:highlight>
                  <a:srgbClr val="EA9999"/>
                </a:highlight>
              </a:rPr>
              <a:t>部首</a:t>
            </a:r>
            <a:r>
              <a:rPr lang="en" sz="2400">
                <a:solidFill>
                  <a:schemeClr val="dk1"/>
                </a:solidFill>
              </a:rPr>
              <a:t>：</a:t>
            </a:r>
          </a:p>
          <a:p>
            <a:pPr lvl="0">
              <a:spcBef>
                <a:spcPts val="0"/>
              </a:spcBef>
              <a:buNone/>
            </a:pPr>
            <a:endParaRPr sz="2400"/>
          </a:p>
        </p:txBody>
      </p:sp>
      <p:pic>
        <p:nvPicPr>
          <p:cNvPr id="147" name="Shape 14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652825" y="2922225"/>
            <a:ext cx="1893599" cy="16918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Shape 15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9900FF"/>
                </a:solidFill>
              </a:rPr>
              <a:t>评量 2</a:t>
            </a:r>
            <a:r>
              <a:rPr lang="en"/>
              <a:t> ： 部首、声旁、独体字</a:t>
            </a:r>
          </a:p>
        </p:txBody>
      </p:sp>
      <p:sp>
        <p:nvSpPr>
          <p:cNvPr id="153" name="Shape 153"/>
          <p:cNvSpPr txBox="1"/>
          <p:nvPr/>
        </p:nvSpPr>
        <p:spPr>
          <a:xfrm>
            <a:off x="899875" y="1416125"/>
            <a:ext cx="7516200" cy="1634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600"/>
              <a:t>票、房、晴、方、瓢</a:t>
            </a:r>
            <a:r>
              <a:rPr lang="en" sz="3600">
                <a:solidFill>
                  <a:schemeClr val="dk1"/>
                </a:solidFill>
              </a:rPr>
              <a:t>、放</a:t>
            </a:r>
            <a:r>
              <a:rPr lang="en" sz="3600"/>
              <a:t>、日</a:t>
            </a:r>
            <a:r>
              <a:rPr lang="en" sz="3600">
                <a:solidFill>
                  <a:schemeClr val="dk1"/>
                </a:solidFill>
              </a:rPr>
              <a:t>、漂、目</a:t>
            </a:r>
            <a:r>
              <a:rPr lang="en" sz="3600"/>
              <a:t>、清、水、飘、请、青、瞟、访</a:t>
            </a:r>
          </a:p>
        </p:txBody>
      </p:sp>
      <p:sp>
        <p:nvSpPr>
          <p:cNvPr id="154" name="Shape 154"/>
          <p:cNvSpPr txBox="1"/>
          <p:nvPr/>
        </p:nvSpPr>
        <p:spPr>
          <a:xfrm>
            <a:off x="956700" y="3234825"/>
            <a:ext cx="1221900" cy="596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55" name="Shape 155"/>
          <p:cNvSpPr txBox="1"/>
          <p:nvPr/>
        </p:nvSpPr>
        <p:spPr>
          <a:xfrm>
            <a:off x="2604900" y="3263225"/>
            <a:ext cx="1207800" cy="572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56" name="Shape 156"/>
          <p:cNvSpPr txBox="1"/>
          <p:nvPr/>
        </p:nvSpPr>
        <p:spPr>
          <a:xfrm>
            <a:off x="956700" y="2993275"/>
            <a:ext cx="1065600" cy="572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57" name="Shape 157"/>
          <p:cNvSpPr/>
          <p:nvPr/>
        </p:nvSpPr>
        <p:spPr>
          <a:xfrm>
            <a:off x="7013700" y="169149"/>
            <a:ext cx="1402380" cy="1246968"/>
          </a:xfrm>
          <a:prstGeom prst="irregularSeal1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58" name="Shape 158"/>
          <p:cNvSpPr txBox="1"/>
          <p:nvPr/>
        </p:nvSpPr>
        <p:spPr>
          <a:xfrm>
            <a:off x="7299537" y="560725"/>
            <a:ext cx="830700" cy="463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400"/>
              <a:t>结构</a:t>
            </a:r>
          </a:p>
        </p:txBody>
      </p:sp>
      <p:sp>
        <p:nvSpPr>
          <p:cNvPr id="159" name="Shape 159"/>
          <p:cNvSpPr txBox="1"/>
          <p:nvPr/>
        </p:nvSpPr>
        <p:spPr>
          <a:xfrm>
            <a:off x="899875" y="2808550"/>
            <a:ext cx="7232100" cy="210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400">
                <a:highlight>
                  <a:srgbClr val="EA9999"/>
                </a:highlight>
              </a:rPr>
              <a:t>部首</a:t>
            </a:r>
            <a:r>
              <a:rPr lang="en" sz="2400"/>
              <a:t>：</a:t>
            </a:r>
          </a:p>
          <a:p>
            <a:pPr lvl="0" rtl="0">
              <a:spcBef>
                <a:spcPts val="0"/>
              </a:spcBef>
              <a:buNone/>
            </a:pPr>
            <a:endParaRPr sz="2400"/>
          </a:p>
          <a:p>
            <a:pPr lvl="0" rtl="0">
              <a:spcBef>
                <a:spcPts val="0"/>
              </a:spcBef>
              <a:buNone/>
            </a:pPr>
            <a:r>
              <a:rPr lang="en" sz="2400">
                <a:highlight>
                  <a:srgbClr val="00FF00"/>
                </a:highlight>
              </a:rPr>
              <a:t>声旁</a:t>
            </a:r>
            <a:r>
              <a:rPr lang="en" sz="2400"/>
              <a:t>：</a:t>
            </a:r>
          </a:p>
          <a:p>
            <a:pPr lvl="0" rtl="0">
              <a:spcBef>
                <a:spcPts val="0"/>
              </a:spcBef>
              <a:buNone/>
            </a:pPr>
            <a:endParaRPr sz="2400"/>
          </a:p>
          <a:p>
            <a:pPr lvl="0" rtl="0">
              <a:spcBef>
                <a:spcPts val="0"/>
              </a:spcBef>
              <a:buNone/>
            </a:pPr>
            <a:r>
              <a:rPr lang="en" sz="2400">
                <a:highlight>
                  <a:srgbClr val="FFFF00"/>
                </a:highlight>
              </a:rPr>
              <a:t>独体字</a:t>
            </a:r>
            <a:r>
              <a:rPr lang="en" sz="2400"/>
              <a:t>：</a:t>
            </a:r>
          </a:p>
        </p:txBody>
      </p:sp>
      <p:pic>
        <p:nvPicPr>
          <p:cNvPr id="160" name="Shape 16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652825" y="2922225"/>
            <a:ext cx="1893599" cy="16918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Shape 16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dirty="0" err="1"/>
              <a:t>学习活动</a:t>
            </a:r>
            <a:r>
              <a:rPr lang="en" dirty="0"/>
              <a:t> </a:t>
            </a:r>
            <a:r>
              <a:rPr lang="en-US" dirty="0" smtClean="0"/>
              <a:t>1.</a:t>
            </a:r>
            <a:r>
              <a:rPr lang="en" dirty="0" smtClean="0"/>
              <a:t>3</a:t>
            </a:r>
            <a:r>
              <a:rPr lang="en" dirty="0"/>
              <a:t>： </a:t>
            </a:r>
            <a:r>
              <a:rPr lang="en" dirty="0" err="1"/>
              <a:t>部件</a:t>
            </a:r>
            <a:endParaRPr lang="en" dirty="0"/>
          </a:p>
        </p:txBody>
      </p:sp>
      <p:sp>
        <p:nvSpPr>
          <p:cNvPr id="166" name="Shape 166"/>
          <p:cNvSpPr txBox="1"/>
          <p:nvPr/>
        </p:nvSpPr>
        <p:spPr>
          <a:xfrm>
            <a:off x="899875" y="1416125"/>
            <a:ext cx="7516200" cy="1634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600"/>
              <a:t>票、房、晴、方、瓢</a:t>
            </a:r>
            <a:r>
              <a:rPr lang="en" sz="3600">
                <a:solidFill>
                  <a:schemeClr val="dk1"/>
                </a:solidFill>
              </a:rPr>
              <a:t>、放</a:t>
            </a:r>
            <a:r>
              <a:rPr lang="en" sz="3600"/>
              <a:t>、日</a:t>
            </a:r>
            <a:r>
              <a:rPr lang="en" sz="3600">
                <a:solidFill>
                  <a:schemeClr val="dk1"/>
                </a:solidFill>
              </a:rPr>
              <a:t>、漂、目</a:t>
            </a:r>
            <a:r>
              <a:rPr lang="en" sz="3600"/>
              <a:t>、清、水、飘、请、青、瞟、访</a:t>
            </a:r>
          </a:p>
        </p:txBody>
      </p:sp>
      <p:sp>
        <p:nvSpPr>
          <p:cNvPr id="167" name="Shape 167"/>
          <p:cNvSpPr txBox="1"/>
          <p:nvPr/>
        </p:nvSpPr>
        <p:spPr>
          <a:xfrm>
            <a:off x="956700" y="3234825"/>
            <a:ext cx="1221900" cy="596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68" name="Shape 168"/>
          <p:cNvSpPr txBox="1"/>
          <p:nvPr/>
        </p:nvSpPr>
        <p:spPr>
          <a:xfrm>
            <a:off x="2604900" y="3263225"/>
            <a:ext cx="1207800" cy="572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69" name="Shape 169"/>
          <p:cNvSpPr txBox="1"/>
          <p:nvPr/>
        </p:nvSpPr>
        <p:spPr>
          <a:xfrm>
            <a:off x="956700" y="2993275"/>
            <a:ext cx="1065600" cy="572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70" name="Shape 170"/>
          <p:cNvSpPr txBox="1"/>
          <p:nvPr/>
        </p:nvSpPr>
        <p:spPr>
          <a:xfrm>
            <a:off x="468450" y="2993275"/>
            <a:ext cx="7587300" cy="210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457200" lvl="0" indent="-457200" rtl="0">
              <a:spcBef>
                <a:spcPts val="0"/>
              </a:spcBef>
              <a:buSzPct val="100000"/>
              <a:buAutoNum type="arabicPeriod"/>
            </a:pPr>
            <a:r>
              <a:rPr lang="en" sz="3600"/>
              <a:t>     ＋示＋瓜＝</a:t>
            </a:r>
          </a:p>
          <a:p>
            <a:pPr lvl="0" rtl="0">
              <a:spcBef>
                <a:spcPts val="0"/>
              </a:spcBef>
              <a:buNone/>
            </a:pPr>
            <a:endParaRPr sz="3600"/>
          </a:p>
          <a:p>
            <a:pPr marL="457200" lvl="0" indent="-457200" rtl="0">
              <a:spcBef>
                <a:spcPts val="0"/>
              </a:spcBef>
              <a:buSzPct val="100000"/>
              <a:buAutoNum type="arabicPeriod"/>
            </a:pPr>
            <a:r>
              <a:rPr lang="en" sz="3600"/>
              <a:t>     </a:t>
            </a:r>
            <a:r>
              <a:rPr lang="en" sz="3600">
                <a:solidFill>
                  <a:schemeClr val="dk1"/>
                </a:solidFill>
              </a:rPr>
              <a:t>＋     ＋月＝</a:t>
            </a:r>
          </a:p>
        </p:txBody>
      </p:sp>
      <p:pic>
        <p:nvPicPr>
          <p:cNvPr id="171" name="Shape 17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011100" y="3178974"/>
            <a:ext cx="602774" cy="301387"/>
          </a:xfrm>
          <a:prstGeom prst="rect">
            <a:avLst/>
          </a:prstGeom>
          <a:noFill/>
          <a:ln>
            <a:noFill/>
          </a:ln>
        </p:spPr>
      </p:pic>
      <p:pic>
        <p:nvPicPr>
          <p:cNvPr id="172" name="Shape 17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087298" y="4173850"/>
            <a:ext cx="302200" cy="6883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73" name="Shape 17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043647" y="4322550"/>
            <a:ext cx="685628" cy="301375"/>
          </a:xfrm>
          <a:prstGeom prst="rect">
            <a:avLst/>
          </a:prstGeom>
          <a:noFill/>
          <a:ln>
            <a:noFill/>
          </a:ln>
        </p:spPr>
      </p:pic>
      <p:sp>
        <p:nvSpPr>
          <p:cNvPr id="174" name="Shape 174"/>
          <p:cNvSpPr txBox="1"/>
          <p:nvPr/>
        </p:nvSpPr>
        <p:spPr>
          <a:xfrm>
            <a:off x="4068375" y="3111675"/>
            <a:ext cx="881100" cy="688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600">
                <a:highlight>
                  <a:srgbClr val="FFFF00"/>
                </a:highlight>
              </a:rPr>
              <a:t>瓢</a:t>
            </a:r>
          </a:p>
        </p:txBody>
      </p:sp>
      <p:sp>
        <p:nvSpPr>
          <p:cNvPr id="175" name="Shape 175"/>
          <p:cNvSpPr txBox="1"/>
          <p:nvPr/>
        </p:nvSpPr>
        <p:spPr>
          <a:xfrm>
            <a:off x="4217425" y="4173912"/>
            <a:ext cx="881100" cy="688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600">
                <a:highlight>
                  <a:srgbClr val="FFFF00"/>
                </a:highlight>
              </a:rPr>
              <a:t>请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/>
                                        <p:tgtEl>
                                          <p:spTgt spid="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/>
          <p:nvPr/>
        </p:nvSpPr>
        <p:spPr>
          <a:xfrm>
            <a:off x="587450" y="795400"/>
            <a:ext cx="4044600" cy="4478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lnSpc>
                <a:spcPct val="138000"/>
              </a:lnSpc>
              <a:spcBef>
                <a:spcPts val="0"/>
              </a:spcBef>
              <a:buClr>
                <a:schemeClr val="dk1"/>
              </a:buClr>
              <a:buSzPct val="68750"/>
              <a:buFont typeface="Arial"/>
              <a:buNone/>
            </a:pPr>
            <a:r>
              <a:rPr lang="en" sz="16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猫儿把我留在了碗里，我要出去走一走。</a:t>
            </a:r>
          </a:p>
          <a:p>
            <a:pPr lvl="0" rtl="0">
              <a:lnSpc>
                <a:spcPct val="138000"/>
              </a:lnSpc>
              <a:spcBef>
                <a:spcPts val="0"/>
              </a:spcBef>
              <a:buClr>
                <a:schemeClr val="dk1"/>
              </a:buClr>
              <a:buSzPct val="68750"/>
              <a:buFont typeface="Arial"/>
              <a:buNone/>
            </a:pPr>
            <a:r>
              <a:rPr lang="en" sz="16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太阳公公让我变得越来越轻，一直飘向天空。</a:t>
            </a:r>
          </a:p>
          <a:p>
            <a:pPr lvl="0" rtl="0">
              <a:lnSpc>
                <a:spcPct val="138000"/>
              </a:lnSpc>
              <a:spcBef>
                <a:spcPts val="0"/>
              </a:spcBef>
              <a:buClr>
                <a:schemeClr val="dk1"/>
              </a:buClr>
              <a:buSzPct val="68750"/>
              <a:buFont typeface="Arial"/>
              <a:buNone/>
            </a:pPr>
            <a:r>
              <a:rPr lang="en" sz="16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我</a:t>
            </a:r>
            <a:r>
              <a:rPr lang="en" sz="1600">
                <a:latin typeface="Consolas"/>
                <a:ea typeface="Consolas"/>
                <a:cs typeface="Consolas"/>
                <a:sym typeface="Consolas"/>
              </a:rPr>
              <a:t>先</a:t>
            </a:r>
            <a:r>
              <a:rPr lang="en" sz="16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在云朵上休息，准备开始我的旅行。</a:t>
            </a:r>
          </a:p>
          <a:p>
            <a:pPr lvl="0" rtl="0">
              <a:lnSpc>
                <a:spcPct val="138000"/>
              </a:lnSpc>
              <a:spcBef>
                <a:spcPts val="0"/>
              </a:spcBef>
              <a:buClr>
                <a:schemeClr val="dk1"/>
              </a:buClr>
              <a:buSzPct val="68750"/>
              <a:buFont typeface="Arial"/>
              <a:buNone/>
            </a:pPr>
            <a:r>
              <a:rPr lang="en" sz="16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这儿好冷，让我变成一滴小水滴。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1600">
              <a:solidFill>
                <a:schemeClr val="dk1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rtl="0">
              <a:lnSpc>
                <a:spcPct val="138000"/>
              </a:lnSpc>
              <a:spcBef>
                <a:spcPts val="0"/>
              </a:spcBef>
              <a:buClr>
                <a:schemeClr val="dk1"/>
              </a:buClr>
              <a:buSzPct val="68750"/>
              <a:buFont typeface="Arial"/>
              <a:buNone/>
            </a:pPr>
            <a:r>
              <a:rPr lang="en" sz="16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风</a:t>
            </a:r>
            <a:r>
              <a:rPr lang="en" sz="1600">
                <a:latin typeface="Consolas"/>
                <a:ea typeface="Consolas"/>
                <a:cs typeface="Consolas"/>
                <a:sym typeface="Consolas"/>
              </a:rPr>
              <a:t>再</a:t>
            </a:r>
            <a:r>
              <a:rPr lang="en" sz="16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把我带到好高好远的地方。</a:t>
            </a:r>
          </a:p>
          <a:p>
            <a:pPr lvl="0" rtl="0">
              <a:lnSpc>
                <a:spcPct val="138000"/>
              </a:lnSpc>
              <a:spcBef>
                <a:spcPts val="0"/>
              </a:spcBef>
              <a:buClr>
                <a:schemeClr val="dk1"/>
              </a:buClr>
              <a:buSzPct val="68750"/>
              <a:buFont typeface="Arial"/>
              <a:buNone/>
            </a:pPr>
            <a:r>
              <a:rPr lang="en" sz="16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突然，云朵停下来不动了。</a:t>
            </a:r>
          </a:p>
          <a:p>
            <a:pPr lvl="0" rtl="0">
              <a:lnSpc>
                <a:spcPct val="138000"/>
              </a:lnSpc>
              <a:spcBef>
                <a:spcPts val="0"/>
              </a:spcBef>
              <a:buClr>
                <a:schemeClr val="dk1"/>
              </a:buClr>
              <a:buSzPct val="68750"/>
              <a:buFont typeface="Arial"/>
              <a:buNone/>
            </a:pPr>
            <a:r>
              <a:rPr lang="en" sz="16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我变成了一朵雪花，慢慢地飘落下来。</a:t>
            </a:r>
          </a:p>
          <a:p>
            <a:pPr lvl="0" rtl="0">
              <a:lnSpc>
                <a:spcPct val="138000"/>
              </a:lnSpc>
              <a:spcBef>
                <a:spcPts val="0"/>
              </a:spcBef>
              <a:buClr>
                <a:schemeClr val="dk1"/>
              </a:buClr>
              <a:buSzPct val="68750"/>
              <a:buFont typeface="Arial"/>
              <a:buNone/>
            </a:pPr>
            <a:r>
              <a:rPr lang="en" sz="16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阳光又把我变回水滴了。</a:t>
            </a:r>
          </a:p>
          <a:p>
            <a:pPr lvl="0" rtl="0">
              <a:lnSpc>
                <a:spcPct val="138000"/>
              </a:lnSpc>
              <a:spcBef>
                <a:spcPts val="0"/>
              </a:spcBef>
              <a:buClr>
                <a:schemeClr val="dk1"/>
              </a:buClr>
              <a:buSzPct val="68750"/>
              <a:buFont typeface="Arial"/>
              <a:buNone/>
            </a:pPr>
            <a:r>
              <a:rPr lang="en" sz="16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我从花瓣上滑落，又从叶片上弹起，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1600">
              <a:solidFill>
                <a:schemeClr val="dk1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1600">
              <a:solidFill>
                <a:schemeClr val="dk1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>
              <a:spcBef>
                <a:spcPts val="0"/>
              </a:spcBef>
              <a:buNone/>
            </a:pPr>
            <a:endParaRPr sz="1600"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76" name="Shape 76"/>
          <p:cNvSpPr txBox="1"/>
          <p:nvPr/>
        </p:nvSpPr>
        <p:spPr>
          <a:xfrm>
            <a:off x="4632050" y="651000"/>
            <a:ext cx="3784800" cy="4506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lnSpc>
                <a:spcPct val="138000"/>
              </a:lnSpc>
              <a:spcBef>
                <a:spcPts val="0"/>
              </a:spcBef>
              <a:buClr>
                <a:schemeClr val="dk1"/>
              </a:buClr>
              <a:buSzPct val="68750"/>
              <a:buFont typeface="Arial"/>
              <a:buNone/>
            </a:pPr>
            <a:r>
              <a:rPr lang="en" sz="1600">
                <a:latin typeface="Times New Roman"/>
                <a:ea typeface="Times New Roman"/>
                <a:cs typeface="Times New Roman"/>
                <a:sym typeface="Times New Roman"/>
              </a:rPr>
              <a:t>然后</a:t>
            </a:r>
            <a:r>
              <a:rPr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继续我的旅行。</a:t>
            </a:r>
          </a:p>
          <a:p>
            <a:pPr lvl="0" rtl="0">
              <a:lnSpc>
                <a:spcPct val="138000"/>
              </a:lnSpc>
              <a:spcBef>
                <a:spcPts val="0"/>
              </a:spcBef>
              <a:buClr>
                <a:schemeClr val="dk1"/>
              </a:buClr>
              <a:buSzPct val="68750"/>
              <a:buFont typeface="Arial"/>
              <a:buNone/>
            </a:pPr>
            <a:r>
              <a:rPr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我来到了大地最深的地方，</a:t>
            </a:r>
          </a:p>
          <a:p>
            <a:pPr lvl="0" rtl="0">
              <a:lnSpc>
                <a:spcPct val="138000"/>
              </a:lnSpc>
              <a:spcBef>
                <a:spcPts val="0"/>
              </a:spcBef>
              <a:buClr>
                <a:schemeClr val="dk1"/>
              </a:buClr>
              <a:buSzPct val="68750"/>
              <a:buFont typeface="Arial"/>
              <a:buNone/>
            </a:pPr>
            <a:r>
              <a:rPr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从小溪中出来，</a:t>
            </a:r>
          </a:p>
          <a:p>
            <a:pPr lvl="0" rtl="0">
              <a:lnSpc>
                <a:spcPct val="138000"/>
              </a:lnSpc>
              <a:spcBef>
                <a:spcPts val="0"/>
              </a:spcBef>
              <a:buClr>
                <a:schemeClr val="dk1"/>
              </a:buClr>
              <a:buSzPct val="68750"/>
              <a:buFont typeface="Arial"/>
              <a:buNone/>
            </a:pPr>
            <a:r>
              <a:rPr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经过小河和瀑布。</a:t>
            </a:r>
          </a:p>
          <a:p>
            <a:pPr lvl="0" rtl="0">
              <a:lnSpc>
                <a:spcPct val="138000"/>
              </a:lnSpc>
              <a:spcBef>
                <a:spcPts val="0"/>
              </a:spcBef>
              <a:buClr>
                <a:schemeClr val="dk1"/>
              </a:buClr>
              <a:buSzPct val="68750"/>
              <a:buFont typeface="Arial"/>
              <a:buNone/>
            </a:pPr>
            <a:r>
              <a:rPr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我看见蝌蚪变成了青蛙；</a:t>
            </a:r>
          </a:p>
          <a:p>
            <a:pPr lvl="0" rtl="0">
              <a:lnSpc>
                <a:spcPct val="138000"/>
              </a:lnSpc>
              <a:spcBef>
                <a:spcPts val="0"/>
              </a:spcBef>
              <a:buClr>
                <a:schemeClr val="dk1"/>
              </a:buClr>
              <a:buSzPct val="68750"/>
              <a:buFont typeface="Arial"/>
              <a:buNone/>
            </a:pPr>
            <a:r>
              <a:rPr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瞧见水蜘蛛在水面上滑行；</a:t>
            </a:r>
          </a:p>
          <a:p>
            <a:pPr lvl="0" rtl="0">
              <a:lnSpc>
                <a:spcPct val="138000"/>
              </a:lnSpc>
              <a:spcBef>
                <a:spcPts val="0"/>
              </a:spcBef>
              <a:buClr>
                <a:schemeClr val="dk1"/>
              </a:buClr>
              <a:buSzPct val="68750"/>
              <a:buFont typeface="Arial"/>
              <a:buNone/>
            </a:pPr>
            <a:r>
              <a:rPr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也看见了在小溪、池塘边生活的鸟儿们。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1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 rtl="0">
              <a:lnSpc>
                <a:spcPct val="138000"/>
              </a:lnSpc>
              <a:spcBef>
                <a:spcPts val="0"/>
              </a:spcBef>
              <a:buClr>
                <a:schemeClr val="dk1"/>
              </a:buClr>
              <a:buSzPct val="68750"/>
              <a:buFont typeface="Arial"/>
              <a:buNone/>
            </a:pPr>
            <a:r>
              <a:rPr lang="en" sz="1600">
                <a:latin typeface="Times New Roman"/>
                <a:ea typeface="Times New Roman"/>
                <a:cs typeface="Times New Roman"/>
                <a:sym typeface="Times New Roman"/>
              </a:rPr>
              <a:t>最后</a:t>
            </a:r>
            <a:r>
              <a:rPr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我来到了大海。</a:t>
            </a:r>
          </a:p>
          <a:p>
            <a:pPr lvl="0" rtl="0">
              <a:lnSpc>
                <a:spcPct val="138000"/>
              </a:lnSpc>
              <a:spcBef>
                <a:spcPts val="0"/>
              </a:spcBef>
              <a:buClr>
                <a:schemeClr val="dk1"/>
              </a:buClr>
              <a:buSzPct val="68750"/>
              <a:buFont typeface="Arial"/>
              <a:buNone/>
            </a:pPr>
            <a:r>
              <a:rPr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向深海的朋友们打招呼。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1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 rtl="0">
              <a:lnSpc>
                <a:spcPct val="138000"/>
              </a:lnSpc>
              <a:spcBef>
                <a:spcPts val="0"/>
              </a:spcBef>
              <a:buClr>
                <a:schemeClr val="dk1"/>
              </a:buClr>
              <a:buSzPct val="68750"/>
              <a:buFont typeface="Arial"/>
              <a:buNone/>
            </a:pPr>
            <a:r>
              <a:rPr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然后再次浮出水面，新的旅行开始了！</a:t>
            </a:r>
          </a:p>
          <a:p>
            <a:pPr lvl="0">
              <a:spcBef>
                <a:spcPts val="0"/>
              </a:spcBef>
              <a:buNone/>
            </a:pPr>
            <a:endParaRPr sz="1600"/>
          </a:p>
        </p:txBody>
      </p:sp>
      <p:sp>
        <p:nvSpPr>
          <p:cNvPr id="77" name="Shape 77"/>
          <p:cNvSpPr txBox="1"/>
          <p:nvPr/>
        </p:nvSpPr>
        <p:spPr>
          <a:xfrm>
            <a:off x="1006375" y="327425"/>
            <a:ext cx="2975700" cy="404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2400">
                <a:solidFill>
                  <a:srgbClr val="3D85C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小水滴的愉快旅行！</a:t>
            </a:r>
          </a:p>
        </p:txBody>
      </p:sp>
      <p:sp>
        <p:nvSpPr>
          <p:cNvPr id="78" name="Shape 78"/>
          <p:cNvSpPr txBox="1"/>
          <p:nvPr/>
        </p:nvSpPr>
        <p:spPr>
          <a:xfrm>
            <a:off x="7203500" y="818575"/>
            <a:ext cx="967800" cy="837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pic>
        <p:nvPicPr>
          <p:cNvPr id="79" name="Shape 7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203500" y="795397"/>
            <a:ext cx="967800" cy="129037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/>
          <p:nvPr/>
        </p:nvSpPr>
        <p:spPr>
          <a:xfrm>
            <a:off x="350225" y="946675"/>
            <a:ext cx="4038300" cy="42111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lnSpc>
                <a:spcPct val="138000"/>
              </a:lnSpc>
              <a:spcBef>
                <a:spcPts val="0"/>
              </a:spcBef>
              <a:buClr>
                <a:schemeClr val="dk1"/>
              </a:buClr>
              <a:buSzPct val="68750"/>
              <a:buFont typeface="Arial"/>
              <a:buNone/>
            </a:pPr>
            <a:r>
              <a:rPr lang="en" sz="16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猫儿把我留在了碗里，我要出去走一走。</a:t>
            </a:r>
          </a:p>
          <a:p>
            <a:pPr lvl="0" rtl="0">
              <a:lnSpc>
                <a:spcPct val="138000"/>
              </a:lnSpc>
              <a:spcBef>
                <a:spcPts val="0"/>
              </a:spcBef>
              <a:buClr>
                <a:schemeClr val="dk1"/>
              </a:buClr>
              <a:buSzPct val="68750"/>
              <a:buFont typeface="Arial"/>
              <a:buNone/>
            </a:pPr>
            <a:r>
              <a:rPr lang="en" sz="16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太阳公公让我变得越来越轻，一直飘向天空。</a:t>
            </a:r>
          </a:p>
          <a:p>
            <a:pPr lvl="0" rtl="0">
              <a:lnSpc>
                <a:spcPct val="138000"/>
              </a:lnSpc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1600">
              <a:solidFill>
                <a:schemeClr val="dk1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rtl="0">
              <a:lnSpc>
                <a:spcPct val="138000"/>
              </a:lnSpc>
              <a:spcBef>
                <a:spcPts val="0"/>
              </a:spcBef>
              <a:buClr>
                <a:schemeClr val="dk1"/>
              </a:buClr>
              <a:buSzPct val="68750"/>
              <a:buFont typeface="Arial"/>
              <a:buNone/>
            </a:pPr>
            <a:r>
              <a:rPr lang="en" sz="16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我</a:t>
            </a:r>
            <a:r>
              <a:rPr lang="en" sz="1600">
                <a:latin typeface="Consolas"/>
                <a:ea typeface="Consolas"/>
                <a:cs typeface="Consolas"/>
                <a:sym typeface="Consolas"/>
              </a:rPr>
              <a:t>先</a:t>
            </a:r>
            <a:r>
              <a:rPr lang="en" sz="16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在云朵上休息，准备开始我的旅行。</a:t>
            </a:r>
          </a:p>
          <a:p>
            <a:pPr lvl="0" rtl="0">
              <a:lnSpc>
                <a:spcPct val="138000"/>
              </a:lnSpc>
              <a:spcBef>
                <a:spcPts val="0"/>
              </a:spcBef>
              <a:buClr>
                <a:schemeClr val="dk1"/>
              </a:buClr>
              <a:buSzPct val="68750"/>
              <a:buFont typeface="Arial"/>
              <a:buNone/>
            </a:pPr>
            <a:r>
              <a:rPr lang="en" sz="16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这儿好冷，让我变成一滴小水滴。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1600">
              <a:solidFill>
                <a:schemeClr val="dk1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rtl="0">
              <a:lnSpc>
                <a:spcPct val="138000"/>
              </a:lnSpc>
              <a:spcBef>
                <a:spcPts val="0"/>
              </a:spcBef>
              <a:buClr>
                <a:schemeClr val="dk1"/>
              </a:buClr>
              <a:buSzPct val="68750"/>
              <a:buFont typeface="Arial"/>
              <a:buNone/>
            </a:pPr>
            <a:r>
              <a:rPr lang="en" sz="1600">
                <a:solidFill>
                  <a:schemeClr val="dk1"/>
                </a:solidFill>
                <a:highlight>
                  <a:srgbClr val="FFFF00"/>
                </a:highlight>
                <a:latin typeface="Consolas"/>
                <a:ea typeface="Consolas"/>
                <a:cs typeface="Consolas"/>
                <a:sym typeface="Consolas"/>
              </a:rPr>
              <a:t>风</a:t>
            </a:r>
            <a:r>
              <a:rPr lang="en" sz="1600">
                <a:highlight>
                  <a:srgbClr val="FFFF00"/>
                </a:highlight>
                <a:latin typeface="Consolas"/>
                <a:ea typeface="Consolas"/>
                <a:cs typeface="Consolas"/>
                <a:sym typeface="Consolas"/>
              </a:rPr>
              <a:t>再</a:t>
            </a:r>
            <a:r>
              <a:rPr lang="en" sz="1600">
                <a:solidFill>
                  <a:schemeClr val="dk1"/>
                </a:solidFill>
                <a:highlight>
                  <a:srgbClr val="FFFF00"/>
                </a:highlight>
                <a:latin typeface="Consolas"/>
                <a:ea typeface="Consolas"/>
                <a:cs typeface="Consolas"/>
                <a:sym typeface="Consolas"/>
              </a:rPr>
              <a:t>把我带到好高好远的地方。</a:t>
            </a:r>
          </a:p>
          <a:p>
            <a:pPr lvl="0" rtl="0">
              <a:lnSpc>
                <a:spcPct val="138000"/>
              </a:lnSpc>
              <a:spcBef>
                <a:spcPts val="0"/>
              </a:spcBef>
              <a:buClr>
                <a:schemeClr val="dk1"/>
              </a:buClr>
              <a:buSzPct val="68750"/>
              <a:buFont typeface="Arial"/>
              <a:buNone/>
            </a:pPr>
            <a:r>
              <a:rPr lang="en" sz="16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突然，云朵停下来不动了。</a:t>
            </a:r>
          </a:p>
          <a:p>
            <a:pPr lvl="0" rtl="0">
              <a:lnSpc>
                <a:spcPct val="138000"/>
              </a:lnSpc>
              <a:spcBef>
                <a:spcPts val="0"/>
              </a:spcBef>
              <a:buClr>
                <a:schemeClr val="dk1"/>
              </a:buClr>
              <a:buSzPct val="68750"/>
              <a:buFont typeface="Arial"/>
              <a:buNone/>
            </a:pPr>
            <a:r>
              <a:rPr lang="en" sz="16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我变成了一朵雪花，慢慢地飘落下来。</a:t>
            </a:r>
          </a:p>
          <a:p>
            <a:pPr lvl="0" rtl="0">
              <a:lnSpc>
                <a:spcPct val="138000"/>
              </a:lnSpc>
              <a:spcBef>
                <a:spcPts val="0"/>
              </a:spcBef>
              <a:buClr>
                <a:schemeClr val="dk1"/>
              </a:buClr>
              <a:buSzPct val="68750"/>
              <a:buFont typeface="Arial"/>
              <a:buNone/>
            </a:pPr>
            <a:r>
              <a:rPr lang="en" sz="16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阳光又把我变回水滴了。</a:t>
            </a:r>
          </a:p>
          <a:p>
            <a:pPr lvl="0" rtl="0">
              <a:lnSpc>
                <a:spcPct val="138000"/>
              </a:lnSpc>
              <a:spcBef>
                <a:spcPts val="0"/>
              </a:spcBef>
              <a:buClr>
                <a:schemeClr val="dk1"/>
              </a:buClr>
              <a:buSzPct val="68750"/>
              <a:buFont typeface="Arial"/>
              <a:buNone/>
            </a:pPr>
            <a:r>
              <a:rPr lang="en" sz="16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我从花瓣上滑落，又从叶片上弹起。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1600">
              <a:solidFill>
                <a:schemeClr val="dk1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1600">
              <a:solidFill>
                <a:schemeClr val="dk1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rtl="0">
              <a:spcBef>
                <a:spcPts val="0"/>
              </a:spcBef>
              <a:buNone/>
            </a:pPr>
            <a:endParaRPr sz="1600"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85" name="Shape 85"/>
          <p:cNvSpPr txBox="1"/>
          <p:nvPr/>
        </p:nvSpPr>
        <p:spPr>
          <a:xfrm>
            <a:off x="4632050" y="955800"/>
            <a:ext cx="4038300" cy="4045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lnSpc>
                <a:spcPct val="138000"/>
              </a:lnSpc>
              <a:spcBef>
                <a:spcPts val="0"/>
              </a:spcBef>
              <a:buClr>
                <a:schemeClr val="dk1"/>
              </a:buClr>
              <a:buSzPct val="68750"/>
              <a:buFont typeface="Arial"/>
              <a:buNone/>
            </a:pPr>
            <a:r>
              <a:rPr lang="en" sz="1600">
                <a:latin typeface="Consolas"/>
                <a:ea typeface="Consolas"/>
                <a:cs typeface="Consolas"/>
                <a:sym typeface="Consolas"/>
              </a:rPr>
              <a:t>然后</a:t>
            </a:r>
            <a:r>
              <a:rPr lang="en" sz="16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继续我的旅行。</a:t>
            </a:r>
          </a:p>
          <a:p>
            <a:pPr lvl="0" rtl="0">
              <a:lnSpc>
                <a:spcPct val="138000"/>
              </a:lnSpc>
              <a:spcBef>
                <a:spcPts val="0"/>
              </a:spcBef>
              <a:buClr>
                <a:schemeClr val="dk1"/>
              </a:buClr>
              <a:buSzPct val="68750"/>
              <a:buFont typeface="Arial"/>
              <a:buNone/>
            </a:pPr>
            <a:r>
              <a:rPr lang="en" sz="16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我从小溪中出来，</a:t>
            </a:r>
          </a:p>
          <a:p>
            <a:pPr lvl="0" rtl="0">
              <a:lnSpc>
                <a:spcPct val="138000"/>
              </a:lnSpc>
              <a:spcBef>
                <a:spcPts val="0"/>
              </a:spcBef>
              <a:buClr>
                <a:schemeClr val="dk1"/>
              </a:buClr>
              <a:buSzPct val="68750"/>
              <a:buFont typeface="Arial"/>
              <a:buNone/>
            </a:pPr>
            <a:r>
              <a:rPr lang="en" sz="16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经过小河和瀑布。</a:t>
            </a:r>
          </a:p>
          <a:p>
            <a:pPr lvl="0" rtl="0">
              <a:lnSpc>
                <a:spcPct val="138000"/>
              </a:lnSpc>
              <a:spcBef>
                <a:spcPts val="0"/>
              </a:spcBef>
              <a:buClr>
                <a:schemeClr val="dk1"/>
              </a:buClr>
              <a:buSzPct val="68750"/>
              <a:buFont typeface="Arial"/>
              <a:buNone/>
            </a:pPr>
            <a:r>
              <a:rPr lang="en" sz="16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我看见蝌蚪变成了青蛙；</a:t>
            </a:r>
          </a:p>
          <a:p>
            <a:pPr lvl="0" rtl="0">
              <a:lnSpc>
                <a:spcPct val="138000"/>
              </a:lnSpc>
              <a:spcBef>
                <a:spcPts val="0"/>
              </a:spcBef>
              <a:buClr>
                <a:schemeClr val="dk1"/>
              </a:buClr>
              <a:buSzPct val="68750"/>
              <a:buFont typeface="Arial"/>
              <a:buNone/>
            </a:pPr>
            <a:r>
              <a:rPr lang="en" sz="16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瞧见水蜘蛛在水面上滑行；</a:t>
            </a:r>
          </a:p>
          <a:p>
            <a:pPr lvl="0" rtl="0">
              <a:lnSpc>
                <a:spcPct val="138000"/>
              </a:lnSpc>
              <a:spcBef>
                <a:spcPts val="0"/>
              </a:spcBef>
              <a:buClr>
                <a:schemeClr val="dk1"/>
              </a:buClr>
              <a:buSzPct val="68750"/>
              <a:buFont typeface="Arial"/>
              <a:buNone/>
            </a:pPr>
            <a:r>
              <a:rPr lang="en" sz="16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也看见了在小溪、池塘边生活的鸟儿们。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1600">
              <a:solidFill>
                <a:schemeClr val="dk1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rtl="0">
              <a:lnSpc>
                <a:spcPct val="138000"/>
              </a:lnSpc>
              <a:spcBef>
                <a:spcPts val="0"/>
              </a:spcBef>
              <a:buClr>
                <a:schemeClr val="dk1"/>
              </a:buClr>
              <a:buSzPct val="68750"/>
              <a:buFont typeface="Arial"/>
              <a:buNone/>
            </a:pPr>
            <a:r>
              <a:rPr lang="en" sz="1600">
                <a:latin typeface="Consolas"/>
                <a:ea typeface="Consolas"/>
                <a:cs typeface="Consolas"/>
                <a:sym typeface="Consolas"/>
              </a:rPr>
              <a:t>最后</a:t>
            </a:r>
            <a:r>
              <a:rPr lang="en" sz="16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我来到了大海。</a:t>
            </a:r>
          </a:p>
          <a:p>
            <a:pPr lvl="0" rtl="0">
              <a:lnSpc>
                <a:spcPct val="138000"/>
              </a:lnSpc>
              <a:spcBef>
                <a:spcPts val="0"/>
              </a:spcBef>
              <a:buClr>
                <a:schemeClr val="dk1"/>
              </a:buClr>
              <a:buSzPct val="68750"/>
              <a:buFont typeface="Arial"/>
              <a:buNone/>
            </a:pPr>
            <a:r>
              <a:rPr lang="en" sz="16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向深海的朋友们打招呼。</a:t>
            </a:r>
          </a:p>
          <a:p>
            <a:pPr lvl="0" rtl="0">
              <a:lnSpc>
                <a:spcPct val="138000"/>
              </a:lnSpc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1600">
              <a:solidFill>
                <a:schemeClr val="dk1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rtl="0">
              <a:lnSpc>
                <a:spcPct val="138000"/>
              </a:lnSpc>
              <a:spcBef>
                <a:spcPts val="0"/>
              </a:spcBef>
              <a:buClr>
                <a:schemeClr val="dk1"/>
              </a:buClr>
              <a:buSzPct val="68750"/>
              <a:buFont typeface="Arial"/>
              <a:buNone/>
            </a:pPr>
            <a:r>
              <a:rPr lang="en" sz="16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然后再次浮出水面，新的旅行开始了！</a:t>
            </a:r>
          </a:p>
          <a:p>
            <a:pPr lvl="0" rtl="0">
              <a:spcBef>
                <a:spcPts val="0"/>
              </a:spcBef>
              <a:buNone/>
            </a:pPr>
            <a:endParaRPr sz="1600"/>
          </a:p>
        </p:txBody>
      </p:sp>
      <p:sp>
        <p:nvSpPr>
          <p:cNvPr id="86" name="Shape 86"/>
          <p:cNvSpPr txBox="1"/>
          <p:nvPr/>
        </p:nvSpPr>
        <p:spPr>
          <a:xfrm>
            <a:off x="924800" y="327425"/>
            <a:ext cx="3250500" cy="4911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400">
                <a:latin typeface="Times New Roman"/>
                <a:ea typeface="Times New Roman"/>
                <a:cs typeface="Times New Roman"/>
                <a:sym typeface="Times New Roman"/>
              </a:rPr>
              <a:t>小水滴的愉快旅行！</a:t>
            </a:r>
          </a:p>
        </p:txBody>
      </p:sp>
      <p:sp>
        <p:nvSpPr>
          <p:cNvPr id="87" name="Shape 87"/>
          <p:cNvSpPr txBox="1"/>
          <p:nvPr/>
        </p:nvSpPr>
        <p:spPr>
          <a:xfrm>
            <a:off x="7203500" y="818575"/>
            <a:ext cx="967800" cy="837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pic>
        <p:nvPicPr>
          <p:cNvPr id="88" name="Shape 8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390825" y="1045174"/>
            <a:ext cx="780475" cy="1040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 txBox="1">
            <a:spLocks noGrp="1"/>
          </p:cNvSpPr>
          <p:nvPr>
            <p:ph type="title"/>
          </p:nvPr>
        </p:nvSpPr>
        <p:spPr>
          <a:xfrm>
            <a:off x="215000" y="1474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学习活动 3：</a:t>
            </a:r>
            <a:r>
              <a:rPr lang="en" sz="2400">
                <a:solidFill>
                  <a:srgbClr val="000000"/>
                </a:solidFill>
              </a:rPr>
              <a:t>精读</a:t>
            </a:r>
            <a:r>
              <a:rPr lang="en"/>
              <a:t> </a:t>
            </a:r>
          </a:p>
        </p:txBody>
      </p:sp>
      <p:sp>
        <p:nvSpPr>
          <p:cNvPr id="94" name="Shape 94"/>
          <p:cNvSpPr txBox="1"/>
          <p:nvPr/>
        </p:nvSpPr>
        <p:spPr>
          <a:xfrm>
            <a:off x="678550" y="995925"/>
            <a:ext cx="7124700" cy="886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600"/>
              <a:t>风再把我带到好高好远的地方。</a:t>
            </a:r>
          </a:p>
        </p:txBody>
      </p:sp>
      <p:sp>
        <p:nvSpPr>
          <p:cNvPr id="95" name="Shape 95"/>
          <p:cNvSpPr txBox="1"/>
          <p:nvPr/>
        </p:nvSpPr>
        <p:spPr>
          <a:xfrm>
            <a:off x="748775" y="2005825"/>
            <a:ext cx="7601700" cy="8865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600"/>
              <a:t>风</a:t>
            </a:r>
            <a:r>
              <a:rPr lang="en" sz="3600">
                <a:solidFill>
                  <a:srgbClr val="1155CC"/>
                </a:solidFill>
              </a:rPr>
              <a:t>/</a:t>
            </a:r>
            <a:r>
              <a:rPr lang="en" sz="3600"/>
              <a:t>再</a:t>
            </a:r>
            <a:r>
              <a:rPr lang="en" sz="3600">
                <a:solidFill>
                  <a:srgbClr val="1155CC"/>
                </a:solidFill>
              </a:rPr>
              <a:t>/</a:t>
            </a:r>
            <a:r>
              <a:rPr lang="en" sz="3600"/>
              <a:t>把</a:t>
            </a:r>
            <a:r>
              <a:rPr lang="en" sz="3600">
                <a:solidFill>
                  <a:srgbClr val="0000FF"/>
                </a:solidFill>
              </a:rPr>
              <a:t>/</a:t>
            </a:r>
            <a:r>
              <a:rPr lang="en" sz="3600"/>
              <a:t>我</a:t>
            </a:r>
            <a:r>
              <a:rPr lang="en" sz="3600">
                <a:solidFill>
                  <a:srgbClr val="0000FF"/>
                </a:solidFill>
              </a:rPr>
              <a:t>/</a:t>
            </a:r>
            <a:r>
              <a:rPr lang="en" sz="3600"/>
              <a:t>带到</a:t>
            </a:r>
            <a:r>
              <a:rPr lang="en" sz="3600">
                <a:solidFill>
                  <a:srgbClr val="0000FF"/>
                </a:solidFill>
              </a:rPr>
              <a:t>/</a:t>
            </a:r>
            <a:r>
              <a:rPr lang="en" sz="3600"/>
              <a:t>好高</a:t>
            </a:r>
            <a:r>
              <a:rPr lang="en" sz="3600">
                <a:solidFill>
                  <a:srgbClr val="0000FF"/>
                </a:solidFill>
              </a:rPr>
              <a:t>/</a:t>
            </a:r>
            <a:r>
              <a:rPr lang="en" sz="3600"/>
              <a:t>好远</a:t>
            </a:r>
            <a:r>
              <a:rPr lang="en" sz="3600">
                <a:solidFill>
                  <a:srgbClr val="0000FF"/>
                </a:solidFill>
              </a:rPr>
              <a:t>/</a:t>
            </a:r>
            <a:r>
              <a:rPr lang="en" sz="3600"/>
              <a:t>的</a:t>
            </a:r>
            <a:r>
              <a:rPr lang="en" sz="3600">
                <a:solidFill>
                  <a:srgbClr val="0000FF"/>
                </a:solidFill>
              </a:rPr>
              <a:t>/</a:t>
            </a:r>
            <a:r>
              <a:rPr lang="en" sz="3600"/>
              <a:t>地方。</a:t>
            </a:r>
          </a:p>
        </p:txBody>
      </p:sp>
      <p:pic>
        <p:nvPicPr>
          <p:cNvPr id="96" name="Shape 9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182325" y="3115174"/>
            <a:ext cx="4249775" cy="19476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imple-light-2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371</Words>
  <Application>Microsoft Macintosh PowerPoint</Application>
  <PresentationFormat>On-screen Show (16:9)</PresentationFormat>
  <Paragraphs>88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Consolas</vt:lpstr>
      <vt:lpstr>Times New Roman</vt:lpstr>
      <vt:lpstr>Arial</vt:lpstr>
      <vt:lpstr>simple-light-2</vt:lpstr>
      <vt:lpstr>PowerPoint Presentation</vt:lpstr>
      <vt:lpstr>学习活动 1.1： 复习汉字结构</vt:lpstr>
      <vt:lpstr>学习活动 1.2： 复习汉字结构</vt:lpstr>
      <vt:lpstr> 评量 1： 部首在哪里？声旁在哪里？</vt:lpstr>
      <vt:lpstr>评量 2 ： 部首、声旁、独体字</vt:lpstr>
      <vt:lpstr>学习活动 1.3： 部件</vt:lpstr>
      <vt:lpstr>PowerPoint Presentation</vt:lpstr>
      <vt:lpstr>PowerPoint Presentation</vt:lpstr>
      <vt:lpstr>学习活动 3：精读 </vt:lpstr>
    </vt:vector>
  </TitlesOfParts>
  <LinksUpToDate>false</LinksUpToDate>
  <SharedDoc>false</SharedDoc>
  <HyperlinksChanged>false</HyperlinksChanged>
  <AppVersion>15.0023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Meng Yeh</cp:lastModifiedBy>
  <cp:revision>3</cp:revision>
  <dcterms:modified xsi:type="dcterms:W3CDTF">2017-04-19T04:05:45Z</dcterms:modified>
</cp:coreProperties>
</file>