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5" r:id="rId7"/>
    <p:sldId id="266" r:id="rId8"/>
    <p:sldId id="267" r:id="rId9"/>
    <p:sldId id="269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/>
    <p:restoredTop sz="94231"/>
  </p:normalViewPr>
  <p:slideViewPr>
    <p:cSldViewPr>
      <p:cViewPr>
        <p:scale>
          <a:sx n="66" d="100"/>
          <a:sy n="66" d="100"/>
        </p:scale>
        <p:origin x="760" y="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16/1/17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16/1/17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16/1/17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16/1/17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16/1/17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16/1/17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16/1/17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16/1/17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16/1/17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16/1/17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16/1/17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16/1/17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xqFQoTCJecsuD8hccCFcJyPgodJNcHsQ&amp;url=http://www.tuotuo8.com/zhaojiao/grow/180471.html&amp;ei=H7u7VdeQO8Ll-QGkrp-ICw&amp;bvm=bv.99261572,d.cWw&amp;psig=AFQjCNESavpYkOloCLrAlN7eHrXx4S2zxg&amp;ust=1438452858540710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8" Type="http://schemas.openxmlformats.org/officeDocument/2006/relationships/hyperlink" Target="http://www.google.com/url?sa=i&amp;rct=j&amp;q=&amp;esrc=s&amp;source=images&amp;cd=&amp;cad=rja&amp;uact=8&amp;ved=0CAcQjRxqFQoTCOC_pbiAhscCFcQYPgodHskLYw&amp;url=http://m.iquanz.com/zmt/blog?userId=1435&amp;id=5974&amp;ei=_b67VaDNJcSx-AGekq-YBg&amp;bvm=bv.99261572,d.cWw&amp;psig=AFQjCNEYqt27tvODJZ437_K15O8S-KZgVA&amp;ust=1438453859388787" TargetMode="External"/><Relationship Id="rId9" Type="http://schemas.openxmlformats.org/officeDocument/2006/relationships/image" Target="../media/image7.png"/><Relationship Id="rId10" Type="http://schemas.openxmlformats.org/officeDocument/2006/relationships/image" Target="../media/image8.jpeg"/><Relationship Id="rId11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stetripura.nic.in/images/world-environment-da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19264531">
            <a:off x="458639" y="2016531"/>
            <a:ext cx="3456384" cy="51464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04870" y="2060848"/>
            <a:ext cx="471154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 smtClean="0"/>
              <a:t>《</a:t>
            </a:r>
            <a:r>
              <a:rPr lang="zh-CN" altLang="en-US" sz="4400" b="1" dirty="0" smtClean="0"/>
              <a:t>环境保护问卷</a:t>
            </a:r>
            <a:r>
              <a:rPr lang="en-US" altLang="zh-CN" sz="4400" b="1" dirty="0" smtClean="0"/>
              <a:t>》</a:t>
            </a:r>
          </a:p>
          <a:p>
            <a:pPr algn="ctr"/>
            <a:r>
              <a:rPr lang="zh-CN" altLang="en-US" sz="4400" b="1" dirty="0" smtClean="0"/>
              <a:t>教学实验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601524"/>
            <a:ext cx="47422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How Green is our Community? </a:t>
            </a:r>
          </a:p>
          <a:p>
            <a:r>
              <a:rPr lang="zh-CN" altLang="en-US" sz="2800" dirty="0" smtClean="0"/>
              <a:t>我们的社区多环保？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3861048"/>
            <a:ext cx="452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Day 5 and 6 in the whole unit, approximately.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5530006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This teaching PPT supports 2 lessons, 1 hour/lesson. See separate document for the survey sheet, lesson plan and students’ handout.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250944" y="5877272"/>
            <a:ext cx="1584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" dirty="0"/>
              <a:t>https://www.google.com/search?q=do+and+think+graphic+organizers&amp;safe=active&amp;biw=1366&amp;bih=643&amp;source=lnms&amp;tbm=isch&amp;sa=X&amp;ved=0CAcQ_AUoAmoVChMImoCd2JqJxwIVC3s-Ch2-EQNJ#q=protect+environment&amp;safe=active&amp;tbm=isch&amp;tbs=itp:clipart&amp;imgrc=HGxIf8wDuB8hDM%3A</a:t>
            </a:r>
          </a:p>
        </p:txBody>
      </p:sp>
      <p:sp>
        <p:nvSpPr>
          <p:cNvPr id="7" name="Rectangle 6"/>
          <p:cNvSpPr/>
          <p:nvPr/>
        </p:nvSpPr>
        <p:spPr>
          <a:xfrm rot="20714016">
            <a:off x="1723839" y="1794087"/>
            <a:ext cx="965723" cy="942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477935" y="2774117"/>
            <a:ext cx="865944" cy="752259"/>
            <a:chOff x="2477935" y="2774117"/>
            <a:chExt cx="865944" cy="752259"/>
          </a:xfrm>
        </p:grpSpPr>
        <p:sp>
          <p:nvSpPr>
            <p:cNvPr id="8" name="Rectangle 7"/>
            <p:cNvSpPr/>
            <p:nvPr/>
          </p:nvSpPr>
          <p:spPr>
            <a:xfrm rot="19103273">
              <a:off x="2875827" y="2774117"/>
              <a:ext cx="468052" cy="653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19103273">
              <a:off x="2477935" y="3032766"/>
              <a:ext cx="659719" cy="4499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9103273">
              <a:off x="2683565" y="3181832"/>
              <a:ext cx="464461" cy="3445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995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04664"/>
            <a:ext cx="41857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连一连      猜一猜  </a:t>
            </a:r>
            <a:endParaRPr lang="en-US" sz="4000" dirty="0"/>
          </a:p>
        </p:txBody>
      </p:sp>
      <p:sp>
        <p:nvSpPr>
          <p:cNvPr id="4" name="AutoShape 2" descr="Image result for 塑料袋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97893"/>
            <a:ext cx="2213000" cy="12871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27778" y="330488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塑料袋</a:t>
            </a:r>
            <a:endParaRPr lang="en-US" dirty="0"/>
          </a:p>
        </p:txBody>
      </p:sp>
      <p:sp>
        <p:nvSpPr>
          <p:cNvPr id="7" name="AutoShape 4" descr="data:image/jpeg;base64,/9j/4AAQSkZJRgABAQAAAQABAAD/2wCEAAkGBxQSEhQUEhQUFBUVFBQUFBQVFRQUFBQVFBQYFhQUFBQYHCggGBolHBQUIjEhJSkrLi4uFx8zODQsNygtLisBCgoKDg0OGxAQGywkHyQsLCwsLCwsLSwsLCwsLCwsLCwsLCwsLCwsLCwsLCwsLCwsLCwsLCwsLCwsLCwsLCwsLP/AABEIAMcA/QMBEQACEQEDEQH/xAAcAAABBQEBAQAAAAAAAAAAAAACAAEEBgcDBQj/xABQEAABAwIABQwMCgoCAwEAAAABAAIDBBEFBhIhMQcTM0FRUlNhc5Ky0RQWFyIyNXGBkZSh0hVCY3KCg5Oxs7QjJCU0Q2JkwtPwoqPBw+F0/8QAGwEBAAMBAQEBAAAAAAAAAAAAAAECBAMFBgf/xAA2EQACAQICBggFBQADAQAAAAAAAQIDEQQSITEyUXGRBRMUMzRBUrEGFRYiYXKBocHwIyTRQv/aAAwDAQACEQMRAD8Aj4JxYmnjMjDGBcgZTrHNYk6MwzheJHCzqRuj9FxXS9HD1OrlcnNxFqDpdCPK82z5xoG2rxwNTzZml8Q4dak2E3EKoNrPhz/zu07ng6VbsM95X6jo+l/wN2hVG/g8uuHbzb1Owz3kfUVD0vkOcQajfwabeG7TueCnYZ7yfqOh6WMMQKnN38GfR+kO1p+KnYZ7x9RUPS+QPaFU76DTbZTt6Pip2GpvJ+o8P6WP2hVO+g2/4p2tPxU7DU3j6jw/pfIftBqt9Bovsp0bvg6E7DPePqPD+l8hu0Gq30Gi+y7W74OhR2GpvH1HQ9L5DnEGq30G1/FO3o+KnYag+oqHpfIXaDVb6DTbZTpGkeCnYam8fUWH9L5CGINVvqfRfZTo3fB0J2GpvH1Fh/S+Q3aDVb6Da/inb0fF207DU3j6joel8h+0Gq30Gm2ynSNI8HSnYag+o6HpfIbtCqt9BxfpdPk71Ow1N4+osP5p8jzY6irwfLYF8Lr2sbOjktpFvBd944lRdbRlY0OOC6Shps/dF3wDqlMdZtUzWzwjLuj+k3S32rXSxkXokj57G/DtWneVF5lu8y6RYYgcA5s0RBzg643OPStqlHyZ4ToVYuzi78A/hSHhYvtG9am6I6mp6XyF8KQ8LF9o3rS6HU1PS+QvhSHhYvtG9aXQ6mp6XyF8KQ8LF9ozrS6HU1PS+QvhSHhYvtGdaXQ6mp6XyF8KQ8LF9o3rS6HU1PS+QvhSHhYvtG9aXQ6mp6XyF8KQ8LF9ozrS6HU1PS+QvhSHhYvtGdaXQ6mp6XyF8KQ8LFz2daXQ6qp6XyYvhSHhYvtG9aXQ6mp6XyF8KQ8LF9ozrS6HU1PS+QvhSHhYvtGdaXQ6mp6XyKRqYz5cErS0HJksLgaHMBI8mYLHgpZqZ7/xBSUcQnfWv7LdIWZxkjjzDa0bW0tqjc8RQb8xspg+KNN9Dcx3dGnjRqxPVs8ugw/TzyuhiaHkaS1oLbA6Tm0X0FcI1oylliaauBq0qaqT0Jnuaw3ejTfQNO75eNdTF+4hTtzd4M17d6M19Nk0D9xCnbvRtHwRpGgpcfuI0zd4Nv4o29PpQX/ItYbvBueCNG4mgX/Iux27waLeCNGm3kQfuOYG70bXxRtaPQg/cWsN3o0k+CNJ0nypcfuN2O3eDRbwRo3PIpsh+4ux270bXxRtaPQmgfuOKdu9GknQNJ0nyqBf8g9jM3jc2Yd6M2e9gpsAKmgjkaWvja5p0hzQQd3MqySkrNExnODzRbT/AAUvDupwx13UrtbPBvuY/M7OW+3yLFVwsZP7dB7+C+IKlNZayzLf5nhHU0q/6fnv/wAa49jn+OZ6X1Hh/Sxu5pV7tNz3/wCNOxT/ABzI+oqHpYu5pV/03Pf/AI07HP8AHMfUdD0sXc0q/wCm57/8adjn+OY+oqHpYu5pV/03Pf8A407HPeuY+o6HpYu5nV/0/Pf/AI07HPeuY+o6HpYu5pV/0/Pf/jTsU/xzH1FQ9LF3NKv+m57/APGnY5/jmPqKh6WLuaVf9Nz3/wCNOxT/ABzH1FQ9LGfqb1TQSTTAAXJMjwABpJJjzBWWCqMfUeG84s4QYhTyMa9j6V7HtDmvbI8tc0i4IIjzqfl9W+gq/ibC+lnZmpzUnQabnv8A8ah9H1FrtzIXxLhXqiwZ9TqpY1zyaazWucbPfezQSbd5xKFgp7y/1Hh7bMiowZLmhwAsQCM26LrJKLjJq59BRqRqwU0tDRpepa/JgqSTb9I252h+jGdelgNhnyfxDpxEOD9y2tdx+TRnXoXR4dyn40YSkqJOwqU3J2d40MGgtLtobvo21hrVHN9XD9z1sFRhSj2muv0ree/gTAsdNFrTBe+yOIF5DaxJ4tq24tNKjGnHKjBisROtJzk+C3Ez4Pi4NnNClxRg66W8f4Pj4NnNCnKiOtlvBNBFwbOa3qUZUOulvG7Aj4NnNCZUOtlvBNDHwbOaFOVE9bLeC6ij3jOaFGVEdbLec3UbN43mhLIddLec3UrN43mhTlQ66W8A0rN630BTlQ66W85mlbvR6AmRDrpbzmadu9HoCZUSq095IoK2F8BgD2OkZN38VwXNYauwym7TSHDzELmnfQd5QlmUmtDWv9j1Tg+Lg2c1vUruJmVWe8A4Pi4NnNHUmRE9bLeAaGPeM5repMiHWy3gGij3jOaFOWJHWz3gGiZvG80JlRPWy3i7Dj3jeaEyxI62e8Y0jN4zmhMsR1st4uxI94zmhMsR1s94uxGbxvNCZYk9bLeOKNm8ZzQmVEdbPeIUce8ZzQmWI62W8h4fxcZVU0kIOtF9rOaLZ2m4D2gjLbxH77EdaX2PMZ6tSUvtuVDU7wpJRzyYOq7MtlPiLjZoOdzg1xzFjhlOB3crbNhqrfd98UZ43X2s5YdxmqsI1LafBZeGxPDzK0locWnNJIfixAg2B8LcOhRGEYq8xd//ACahUOeaSTXMkv1h4eWAhhfrRyi0HOBfdWBqz0ajbCV0YDgzYo+TZ0QvDr94z9O6O8NDgi34CwbNUUM7ac2LZQZGXzzNyBZtz4NtzQVpoxlOi1DXc8fH16VDGxdZXVtH40/ySKHGWU0rKSJrjVZRhabWyWDQbnQ4Dvc+jJJKvHEScOrW1qM9Xo+lGs8RN/8AFr0eb4FtxZwE2kjsDlSOsZX7524P5Rc29O2ttCiqa06zyMXiniJ31Jal+D2bLszHUkkg1UxiQCQBwNByr2NmjMdq98/sXGo2tReKI8ZuAT/t10he2kiR0ggDibm1hfq/8qJTy6WQlciG1zxEi+7ZKc86uTKNjk8LoVAsgALVIObwofkFrRU8WPGdb86P81EsdPvJHvYnw1Lg/Y0srZfSeB5HNSSCQgAIQAkIASEAoGAva06CTfPbQCdPmVZtpXRKOrKVpdJncAywzEaSLm977oWZV5W0l3HcRonXF1qTurnO1glIHQlI7MdmvfMPJtLrHUZpxeYzzGHBz8MvvA1kcEIfrdU9pvUP3sY06zf42gnOL7falUUPuKyhfQe9qdGNtMYWxCCaF2t1UfxjKBmlLjnc17bEG5GkDMFzm25XYehaC0Vo/V5+Tl/DK4T1nejsGAYN2KPk2dELwK3eM/U+j/DQ/SjUtSTYqjlW9ALdgNhny/xJ30OD9z2MG4Jj111Tk/pXa4xx2rCVwvbds1ovuNC1qnFSz2PEqYuqoKjf7U7nqhi63M/XSCDUuUbuOQoKiAQCspBnGHcdZIMJS08IDnSGmpWhwJblPGUX5tBbr58tuJcpRbZ2g4ZW3rNEyLDyLpqOT06Sn4848igY+OJuVUOa0MvbJaXg5Fxpcdu3GM64VE5SsdqcFlzs97BFM6OCJjzlPDG5bjpc8i73HjLiV2SS1HKTvpOz2qxU5uCkAEIAHBQ/Ilayn4sn9p1vG6P2VMSyUu8ke7i/DUuD9jTiFr8zwDm5qEgEKQAQgBLUAJCA8DHDCvYrIJBmPZLG+bW5XG43LNz8RKpUTyloWvpPHwdqkxyNqDkG8kzWQBrg4FxZHG1ribWBc297aD6c0oO9jsoLWmXRrLZtzN6FsStoODHshA9kBHq6NsoyJM8Z8OP4snE/db/LoO3mzKVKxVonAiwtmAGjRbcAV8xwcZHmYSjbG7slrmsc1uTIXZmPiubCTOLlpcXNO1ci4DnKspJJnehSlUmo2I2KtS+XBb3yP1x7m1d3jQ6z5QC3cbYZhuWWaEsyuzbioKFTKlYx3Bmwx8mzoheRW7xn6J0f4aHBGpakexVHKt6AW3A7DPl/iPvocH7ss+DvA+nN+M9blqR85V2v9uJVlJzHQCQCQDhvtQGGYoXrMP67e7WzVlT5Wtc6OL0Es9CA3EhAYY8dnYdaLXaax8h5KkGS3zHWv+SjzudZaIpG2PCk5HFzVIORCkAEIACFD8iVrKbi0P2pW/Oj/MxLHT7yR72L8NS4P2NPWs+eSBIQsA4KQAQpAJQDICg6rr7Q0w+Ulk5kLm/+1Q9QM4xGpNcnwezfVYlPGIbyH2NCqtMjo39qPoIhXZzFZALJQD2QCsgPGxxH6jVci9cq2wzb0d4mHH/04YjeJhydV0pFyw+wjp0j4iRkmDNhj5NnRC8ut3jPvsB4an+lGpakmxVHKt6AW3BbDPmPiPvocP7ZZ8G+B9ZN+M9blqR83V2v9uJak5iQCQCCAgYxV2sUtRNwUMrx5WsJb7bIDMtQjB3f1UxHgMhp2njIMkntDEJZp+HK7WKeeY/wopJOa0ke2yXCV2ZVqL0GVU1M79MUUcLTf48pL5SOPvBzlWJeotNtxrjlZqxzORCIAFqkHNzVIObmqr8iY6ymYteNK750f5qJZKfeSPexavhqXB+xpy1ngAuCAEoACFYA2QDWQGXatUtjTjaFPWOP0taaD7CqtaCUeJqWU+VXUtxsdPUSDyua2L+8qLpF7NpWNoc62nN5lOZFMrQg5WVyB7oB0A1kB4uOJ/UarkX/AHLlW2Gbejn/ANmHE4YjeJhydV0pFyw+wjr0l4iXEyTBmwx8mzoheXW7xn3vR/hafBGpakmxVHLN6AW3BbDPl/iPvofpfuy0YN8D6yb8Z62x2T5yrtf7cSlY5j2QDoBkBTtVqqyMGyt4WSGHzOkDnDmscl9NiyTOGo3SZODtcObXp5pSds99rY81owuTmdHTsS9VWvbFg+Rl88r2R23W5WW/2MI86pmuy8I+e4hakGB2x0IlcO/qHvmz7TSclnpawH6SSd5C+gu74DtKVNopkTOD2kbXo6l0VRPWVdJrUcsoK6t5FGmgXKxADiFDsWincpGLnjSu+dH+aiWSl3kj3sV4alfc/Y1Cy1vWfPjFQASgBKlAAqQC0Emw8+4FVyRZK5kGrXMOyMjTk0Tc/HJUSD/1hVjO6JULEnUbhAqZnn+HSxsz/KSOf/YfQuc2d1HQrGth11zzE5QHQNO16M33KVKSIypnIU+4SFdVWirpJj9jnfexT1rK9UgTF/MfMAodZkqkjxccmAUNTm/gu41xqVHJWN2BgliIcThiN4mHJ1XSkXXD7COfSXiJcTJMGbDHybOiF5VbvGffdH+Fp8EalqSbFUcs3oBbMFsM+X+I++h+l+7LRgzwPrJvxnrdHUj5yrtf7cS7KxzHQCQHOV2gDSfYFScrKx0pq70mXauuEsltPA34oknPlDdbZ7ZHehUjK7OmWyuz3qPCEdFQ0kRcG5LIGnP8Y5OV/wAiVjnJtuxvp0U1dlZx2parCckcNJGZGxseXPuGxNdIQBd5NrgNOYXOddsPquzhiLJZUaTixgZ9NBFE9wOtxRx5jm7xgafaFZRd22UnOLSUUeyFY5gll1WyJTsCYglrag3fWcXwt3B6Al2ToBLQFRyv5l0jPMXfG1f89n5qJTh9pno4xf8AXpcH7Gnra9Z4HkCoAxCA5ucgOd77ttJIBPoVZzsWUbiFYwN73P5NPo03WZ1bmlU76zIsccWq6tqpnRU73MJha17iyMFjXOkf4bgfCeR5gulJ/bpIrKKf2ltxAxUlpWzmoyWumcywY7KIYxpAuRmvdzjmvtKsknYRk0XVrAMwUWsWzXEHWQDa4oAznoTY4ST2XNsuongY4SE0VVyTlV6jVg1/zx4g4jeJhyVV0pFqobCM3SXiJcTJMGbDHybOiF5VbvGffdH+Fp8EalqSbFUcs3oBbcFsM+X+I++h+l+7LTgvY/rJvxnrbHZPnKu1/txLVjmJAIcZsN1G0tIsG9jBnBubbZ6lxlKL8zrFSWixX8N4v0U78ueBkjwALvLjmGcN02tdcOtUdRojCUkdY8GUrSHCGIuGhzmh7m59DS69h5FVTitSLtTk9LJ0NSA7atuaPYinpIlTuiX2W1ds6Zy6toWuBRmQysAzquctkBkqgAodREqm2RJqzcVHM6xpkN9aSueY6KJTcVz+06350f5qFd8NrZrx2ihS4M1Mrc9Z875AKCRFAcH1QjN3DMc19w7Xpz+hUnPKi9OGcN1aHbRHHay4upFndUWiDNVnKzAn7tH/AMXFzszuqWjWdTUE7YCnOyvVJDMqADp8qhOxLp3QTarK0eTzq2a7K9XYIyBLixyfOB/v+/6FGYso3ITqrKNmrnmOmSx0LgNJCBZjxcbaxhoqhoNyYnDN5ElJWNODpy6+L/J0xG8TfVVXSkWrD7CMnSXiJcTJMGbDHybOiF5dbvGfe9H+Fp8EalqSbFUcs3oBbcDsM+X+I++jwfuy04M2P6yb8Z63LUj5yrtf7cS1JzGQCkYCLHQdKWvoJTtpKpUVUkWUXRl7Wlwymu74AEi5aTubi8yStJ2PYhFTijxIMc6WoNo3l7hnyMiS42s+aymdNpXYp2bcUdK3GHIhdL8VrHPLb98A0kAEaA4kZhfbUZLtIeTe48nAuOhqbkMczvywZRFyQLnR/uZWqQ6tkUX1iui34PrRbTf05z5NpUTuJ07E34QV7nLIRJ8K2VdJ0jBEWCsLznNgqXOjiktBJkqQNJU3K2OXZV9A9KqWsV7FM3wlWHdMX5qFacLrZ26Q0Uaa/D9jVlves+e3AlQAUAD2AixFwdIOcFHYlaNR5ldgyzHOhLmvDSWtDiWEgZmlp0A8VlxlRi1oO9OvJazxailrDGHxviOa+ScuxzZvIsGSVtLPRU6bdjL6jVDrg8sDYWWy73a91tbLg43yxtscNC3Rw8bXMM8TLM1bUe/gjGSeRrHSOYcoXs0FpObvgDcgG/FoCyVVleg9Ch9y0nuxYzBpybOB2u9LrDytv6SuakWdG7JLMZo72LxlbhuD6CFdPRcjqruwT8J5eh2bz/7uqrdyVTy+R0p6gjQETsRJX1nKeQnSfSVGstFKx5OHgTTT2uQI3XsDYeUjQrZHY74WUeuir+ZYcRfEw5Kq6Ui2Yfu0eZ0n4iXEyXBmwx8mzoheXW7xn3vR/hafBGpakmxVHLM6AW3AbDPl/iTvo8H7stGDfA+nN+M9bkfOVNr9v6JllY5iKgDlSQ9JV8dKt1PBUSNjc60T5Lgd6MlvxnaBo8u5dY6lKTno1Ho0asIxu2ZpqbYstmiqJS5zS17Ymuba92sBcePvjoUYl6kXwssqvvPWxqoxT0HfEZRk762bKc3Ke4+kD0rjRhpudqtR2PCxOwW8xjLGQA7XL3BLySXAt3BnGc7ivXf3EYZNQsXSmNyWk98LEW0kHbzaM/8AudZop6TRN20jRufYtyzdpIz2ObSDnG4fYVOkfawJGv3bnjH3WU3YsjtCwn4wHpQqzuWgaT5VZK+ooPHTSSC8bHOG+zAHyFxF/MrxoyZzlXhHQ2eTihGW4Rq2u0jWgc98/ZUN8664eOWTRq6QkpUabXmn7Grra9Z89uBUAZAJACVKekHk4TmbTRyPOaPwidIYTp8gNz6VmqwaejzNlGads3kYALTVMkjdDo3ObcaBUSyPbm8jwru6hYomp1Lm0VOL1I3WTktzANNtBIGn2e1YpJaDdTnNtqxFwj2LFfvQ3i3fRpPEuTsaKbqNHiayJ5cuNhs1uSbA3JPfB1hxemxVskvJFutUdpnpxYPk2opPs39ShUp7iksRD1HqU2CpjpAYP5jn9Db+2y7Rw03rM08VBatJNhwE295HF/8AKO9b59JPpC0wwsVrMs8ZJq0TnjkLUFSBmAgfYDMBm3F0qpKDsX6PbeKhfeRcRvE31VV0pFyobCOnSfiJcTJMGbDHybOiF5dbvGfe9H+Fp8EalqSbFUcszoBbcDsM+X+JO+h+l+7LTgzY/pzfjPW+Oo+cq7X7f0SkOYQCmwEEYKbqvVojwZKL2118UQ3SDIJHjmRP9qi5NiLibgsUVFA55I16ITS5WgSStyi0bmYj0FY8TBp3Ruw080cpQ8esJGeeCAnJic9rr38Jkjg0usdq0DiDth3GFFCDjFtnSvJOSijVYjEYgLtyQzvQNoCwA+5cG73Z1WbNZEPB2Gw+8dPFrjmktORYMBBtdx0N3fuur04ylqRWraL0s9NuAWPdrkt9ccO/DHEMvxCwvbd8q1xoRtpMTxMlojqBlxaiOh0jfI4H7wp7PAlYuogY8W4h4TpH+VwHRARYeBDxdR+diQzBEDSCImkjRlXf0rq6hFakc3Wm9bJZVjl5lBxe8a13z4/zUKy0tuR72M8NS4M1Fa3rPB8kAVAGQCKAFAQcPPDaWocbENgmcQc4No3HOFKBgOKNMJa2OE3tJNTxusfixRh77eZjs6o4KReM3E1ibAczH5Ia57Qe9cDfNtaTmKxzoyu7Hp08VTtpdmSIsBF9mvjLd89xaXW2wBe9zo3AkMPJvSRUxiS+xllYA0ANFgBYAZgANC3pJLQeY5Nu7EpKiQDEqAeLjl+41XIv+5UrbDNvR3iY8SJiN4mHJVXSkXGhsI69J+IlxMlwZsMfJs6IXl1u8Z970f4WnwRqWpJsVRyzegFtwOwz5f4k76P6X7stODNj+nN+M9b47J85U2v2/omBWOYiVAECjBl+rS4zSUFG055ZHE+WRzKdh/7ZT5lANPEDckMsC0AAAi4sLZObzBBwMuxPjbW4br6kgOjgDoWAgObcnWW2vmtkQONv5+NSTc0M4Fp9qCEX02jY2/oCq4rcWVSa8yUxgAAaAANAAAA8gCstBW7ese6EAlGAbogCUsACjC1lBxd8bV/z4/zUKyUtuR72K8LS4M1Fa3rPB3AuUAayAZAMgPBx8lycHVR3YSz7Qhn9ymIRlWpRS5eEWOOhrquYfRbrA/EVfMs9VzcCrXKg2S4BspAyASASA8XHMfqFVyL1zrbDN3R3iY8SJiN4mHJVXSkXGhsI6dJeIlxMkwZsMfJs6IXl1u8Z970f4WnwRqWpJsVRyzegFtwOwz5f4j76HB+7LVgvY/rJvxnretVj5yptf7cSQrHMdQBwjBmFceycZoWDO2khDncRbG+QHn1EXoUAv+MmEuxqWefbiie8cbg3vB53FoUgqWovgwxYOEjrl1TK+Uk6S1v6JnlvrbnfTUAvZUgEpYDIBipAJCAEoAHFQyVrRQcXvG1f8+P81CslPbke7ivDUuD9jUVres8AZygkEoBkAiEBUtVKXJwdJ/NJA3/ta7+0qYgpeofFlTTPt4FMwA//AKJnPP4KgN+RrxQAqQCpAkAkAxQHiY6fuFVyL/uXOrsM3dH+JjxIeI3ib6uq6Ui40NhHTpLxEuJkuDNhj5NnRC8ut3jPvej/AAtPgjUtSTYqjlm9ALbgdhny/wAR99D9L92WrBmx/Tm/Get6PnKm1/txKVjmJQBwEBmepc3sjCOFa0jTLrLDxGQuIH0YoUBO1aq9zKBsEYJkqZ44mgWuck5XSDB50JLnguhFPBFC3wYo2RDjEbA2/sQgkIBipAyAYoASUAJKAByhkrWUHF0ftWv+fH+ahWSl3kj3cVowtLg/Y1Fa3rPBGKgAoBkAkBQNWuoyaBg304PNhlPUrRIZF1FKXJgqX20yRQ+aGFr7f96r5FmaMUIGKkA2UgYoBIBIDw8dP3Cq5F651thm7o/xMeJDxG8TfV1XSkXGhsI6dJeIlxMlwZsMfJs6IXl1u8Z970f4WnwRqWpJsVRyzegFtwOwz5f4k76P6X7stODNj+sm/Get8dR85U2v2/olqxzEEBCw5X9j008x/hQySedrCR7QEBUdROhMeDGvdpnlllJ4gRE0/wDVfzqoIuMP63jBRQaWUcTql42g498y/GHCH0qQaIUAykAoBroAboBnIAUAJKglayhYueNq/wCfF+ahWSn3kj3sX4WlwfsagtR4G4YoBkAxCAZAZhq5TjWqWPfSPPtjZ/eVK1EHv6lUVsHtfws1Q88eTK6EX80LfYmhEltUAEqQJSAUAkAkB4mOv7jVci5cquwzd0f4iPEhYi+JhyVV0pVyobCOnSXiJcTJcGbDHybOiF5dbvGfe9H+Fp8EalqSbFUcs3oBbMDsM+X+I++hwfuy04M2P6c34z16EdR85U2v9uJascxBAUvVirtawVPbTIY4hxhzw5w5rHKAWTFyg7HpKeDg4YmH5wYMo+m5SwKXqZjsmswnXnRJUaxGfk484I+jrXoQGhFSBiUABKAElACXIBroAS5ACXICi4u+Na/58f5qFYqempI97F+GpcH7GoLY9Z4G4YhQSMgGQDIDIdW+S9RRsOgMe4+d4I/CV/Ig0HEaAswdRtOY9jxOOaxvI0SOuN27yqknslQASVIGJUga6AYoBIDxcc/3Gq5F/wBy51thm3o7xMeJDxF8TfV1XSkXGhsI69J+IlxMlwZsMfJs6IXl1u8Z970f4WnwRqWpJsVRyregFtwOwz5f4j76PB+5acGbH9ZN+M9b46j5yptf7cS1Y5iCAz3VRbr9TguitfXarXXD+SLJBv8ARdKoBacd8K9i0FVPexZC7IO5I/vI/wDm9qAgam2CuxcG00ZFnOZrr93KmOXY+QFo+igLISpABcoAN1AALkAxKsACUAJcgOb3oStZSsWj+1K750f5uFYqXeM97F6cNS4P2NSWx6zwBKACUAxQDIDENWd5fXhjdLaVoHznGS3Tb6VdbyDaooshrWDQ1rWjyNAA+5VbJGeUsAbqQNdAK6Aa6AYlAeLjkf1Gq5F/3LnW2GbujvEx4kXEbxMOSqulIuNDYR06T8RLiZLgzYY+TZ0QvLrd4z73o/wtPgjUtSTYqjlW9ALbgthny/xH30eD92WnBmx/WTfjPW6Duj5yptf7cS1c5iCAoRGv4xjbbSUNzthskpNrbhLZvYoA+qvecUVA056yqYH206zFnkPmymu+ggLzYDMMwGYDcA0BAA4oACoABQA3QAlWAJQAPQHIqGStaKbix40rvnR/m4ljpd5I9/F+GpcH7GprY9Z8/wCQlABQDFAMgMXxtj1/DzYxntNRxnyfoXv/AOIep1A2ZxUA5OUgFSBkAKAV0AJQHjY4/uNVyL/uXKtsM29HeJjxOGI3iYclVdKRcqGwjr0l4iXEyTBmwx8mzoheXW7xn3vR/hafBGpakmxVHLN6AWzBbDPl/iPvo8H7stGDfA+sm/Get9PZPnKm1/txLBVzmOgKLqd/pqrCtXwtXrDDusp25II8oc30KAKMdk4fe7S2gpGsHFNUkk/9bnjzIC7EqQAVABIQAqQAQgBQDEIAHBAA4J5krSyl4teNK750f5qJY6feyPexT/6tLg/Y1ELW9Z4ArqAMgGugGKAyDBkevYxvdpyJpnn6qF8Q9pb7Fa2gg1tyhEnOykDIBkAxCAFAMgPFxw/carkX/cuVbYZu6O8THicMRvEw5Oq6Ui50F9h06S8RLiZLg3YY+TZ0QvJr36xn3vR/hqfBGsalsOTHPxyt6AXpYeNonyfxBPNWjwfuWLBvgfWTfjPWqnsngVdr/biWCrnM4V1TrUcknBse/NnJyGl2YeZAVjUsotYwXAZNMgfUSE5tlcXAn6AaoBw1L2F8FRWP8KtqpphcWOtNdkRDPtCz7cRQFycpABQDFAAUAxCAayAGyAYhACQhK1oo+LnjWv8AnR/moljpd5I97E+FpcH7GnrW9Z4AlAEgBQCAQGSamMeuYWr5jtGotxa/Uhw9jCrvUDV3KoAUgFAKyAFAAUAkB42OX7jU8i/7lyrbDN3R3iIcThiN4mHJ1XSkVMPsHTpLxEuJmGCqW8MR3Yo+iFjqQTkz7bAVUsNBfhGu4iw5LJRuyN6K10loZ8l0vLNUT/B6ODfA+sm/Geu0NEUeRU2v2/olK5zEgGOhAc442sAa0BrRoAAAHkA0IByUAF0AkAxQDIBkArIBiEAJCErWUTF3xrX/ADo/zUKxUu8Z72K8NR4P2NPWx6zwBKAJADdAOCgK9i1inBQvmfCZCZy0uEjmuDckvNm2aDnL3HPdTcHuOUAFysBkALkAJQCCAAoDxscf3Gp5F/3LlW2GbujvER4nDEbxMOSqulIudDYR06T8RIpuAKO9LTndhiP/AAC5SWk+kwlW1GK/CNQxehyWv+cPuXeCsfN46eaaIVTWmkhfJNFIGMdI5zmmJ3eukc4EDLvocNpWz2RmhS62aUZK74/+Hg906i3JuY33lTtUDd8nr74/yMdU6i+W5jfeUdqgPk1ffH+Rd02i+W5jffTtUCPk9ffH+RjqmUXy3Mb76dqgPk9ffH+Qe6XRfLcxvvp2qBPyavvQ3dLovluY33k7VEfJq+9cx+6VRfLfZt95O1QHyatvXMY6pVF8t9m3307VAn5PW3x5jd0mi+W+zb7ydpgPk9bfHmLulUXy32bfeTtMB8nrb48x+6TRfLcxvvJ2qA+TVn5rmLulUXy3MHvKe1QHyWvvXMY6pNF8tzG+8o7VEh9DVl5rmeXiTVCowhWyQguDw2QN70OLRURO2zYGwO2uVJ3lJo04+PV0acHrVy54fxyhonMbURzMLwS2widcNsDna820hd5VlHWebh8DPEXyNfyeV3UqLcm5jfeVe0U/yaPk1ffH+Rd1Ki3JuY33k7RD8k/Jq++P8jd1Ki3J+Yz3lHaYEfJq++P8i7qNFuTcxvvp2mA+TV98f5G7qFFuT8xvvp2mBPyavvj/ACMdU+i+W5jfeTtMB8mr74/yMdU+i3JuY33lPaoj5NX3x/kXdOotybmN95O1QHyevvj/ACM7VNovluY33k7TAfJq+9cwe6bRfLcxvvp2mJK6Grb1zF3TaL5bmN99O0xD6Grb1zGOqZRfLcxvvJ2mJC6Grb1zPNxhx+pJ6aaJmuZUkbmtymgC53TlKlSvGUWkacJ0XVpVozbVl+SxYin9jDk6rpSK+H2EYOknfESPPxXpL0VKd2mgPpiaolHSb8PWtTRc6milLbQy6ycoEu1tklxYi1nZhtZ+Jd7HkTbmQpsEVbgWurA5pzFppacg+UHSpOai1pTInarJw0XqVL1KMq3Fs8/U+Yu1aThofUaXqTKic8/U+Yu1WThovUqXqTKiOsn6nzF2rS8NF6lS9SZUM8/U+Yu1aThovUaXqTKic1T1PmLtXk4aL1Gl6lGVbhmn6nzF2rScND6lS9SZVuIzz9T5i7VZOGh9SpepTZDPP1MbtVk4aH1Kl6kshnn6mP2qycND6lS9SWQzz9TEMVpeGi9RpepMqJU5+p8x+1aXhofUqXqTKtwz1PU+Y3arJw0XqNL1JlQzz9T5namwBPGbx1LGEixLaOmaSNNiQPIlkVk5S1tsVTgGeQjXKlj7aMqjpnWvptdGkxHNHUzj2qycNF6jS9SZUTnn6nzF2qycND6jS9SZVuJzz9T5i7VZOGh9RpepMq3DNP1PmLtVk4aH1Gl6kyoZ5+p8x+1aThofUaXqTKiM0/U+Y3arJw0PqNL1JlW4Zp+p8xdqsnDReo0vUmVDPP1PmLtVk4aL1Gl6kyoZ5+p8xdqsnDQ+pUvUmVE5p+p8xdq0nDRepUvUmVDNP1MbtXk4eL1Gl6kyoZp+p8xdq0nDReo0vUmVBTn6nzEcV5OGi9RpepMqIzVPUzucCVOtmMVgawtc3JbSwNADhnsBo0lTYq4t6WybgzArYIYomklsUbI2k2uQxoaCePMosjvGq0rH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150" y="-1874838"/>
            <a:ext cx="4981575" cy="3914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80" y="4445668"/>
            <a:ext cx="1555306" cy="12233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38852" y="330488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用</a:t>
            </a:r>
            <a:endParaRPr lang="en-US" dirty="0"/>
          </a:p>
        </p:txBody>
      </p:sp>
      <p:pic>
        <p:nvPicPr>
          <p:cNvPr id="1030" name="Picture 6" descr="Image result for 习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587" y="1285675"/>
            <a:ext cx="1817762" cy="1220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47664" y="332063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习惯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291" y="4487041"/>
            <a:ext cx="1071563" cy="107156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654969" y="328365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爱惜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02" y="1403035"/>
            <a:ext cx="1134650" cy="127380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721177" y="330488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省</a:t>
            </a:r>
            <a:endParaRPr lang="en-US" dirty="0"/>
          </a:p>
        </p:txBody>
      </p:sp>
      <p:pic>
        <p:nvPicPr>
          <p:cNvPr id="1036" name="Picture 12" descr="http://mmbiz.qpic.cn/mmbiz/LLiaiajefmfDCibxqudmvg89ia2fKtHYSuTrRv9icxLWHXKUFNHFeuNzDBrvvIvshTuPu2R1kudDVKsO3icS7JQTlAFw/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67" y="4237408"/>
            <a:ext cx="1719857" cy="1639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517800" y="332285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资源</a:t>
            </a:r>
            <a:endParaRPr lang="en-US" dirty="0"/>
          </a:p>
        </p:txBody>
      </p:sp>
      <p:pic>
        <p:nvPicPr>
          <p:cNvPr id="1038" name="Picture 14" descr="Image result for 保护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129" y="1372652"/>
            <a:ext cx="1244884" cy="1174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587847" y="330488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保护</a:t>
            </a:r>
            <a:endParaRPr lang="en-US" dirty="0"/>
          </a:p>
        </p:txBody>
      </p:sp>
      <p:sp>
        <p:nvSpPr>
          <p:cNvPr id="19" name="AutoShape 16" descr="Image result for 分类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360" y="4581813"/>
            <a:ext cx="2381408" cy="103661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98464" y="330488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分类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96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60648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C00000"/>
                </a:solidFill>
              </a:rPr>
              <a:t>填空</a:t>
            </a:r>
            <a:r>
              <a:rPr lang="en-US" altLang="zh-CN" sz="3600" b="1" dirty="0" smtClean="0">
                <a:solidFill>
                  <a:srgbClr val="C00000"/>
                </a:solidFill>
              </a:rPr>
              <a:t>:</a:t>
            </a:r>
          </a:p>
          <a:p>
            <a:pPr algn="ctr"/>
            <a:r>
              <a:rPr lang="zh-CN" altLang="en-US" sz="3600" b="1" dirty="0" smtClean="0">
                <a:solidFill>
                  <a:srgbClr val="C00000"/>
                </a:solidFill>
              </a:rPr>
              <a:t>养成</a:t>
            </a:r>
            <a:r>
              <a:rPr lang="en-US" sz="3600" b="1" dirty="0">
                <a:solidFill>
                  <a:srgbClr val="C00000"/>
                </a:solidFill>
              </a:rPr>
              <a:t>……</a:t>
            </a:r>
            <a:r>
              <a:rPr lang="zh-CN" altLang="en-US" sz="3600" b="1" dirty="0">
                <a:solidFill>
                  <a:srgbClr val="C00000"/>
                </a:solidFill>
              </a:rPr>
              <a:t>的习惯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or</a:t>
            </a:r>
            <a:r>
              <a:rPr lang="zh-CN" altLang="en-US" sz="3600" b="1" dirty="0" smtClean="0">
                <a:solidFill>
                  <a:srgbClr val="C00000"/>
                </a:solidFill>
              </a:rPr>
              <a:t>只要</a:t>
            </a:r>
            <a:r>
              <a:rPr lang="en-US" sz="3600" b="1" dirty="0">
                <a:solidFill>
                  <a:srgbClr val="C00000"/>
                </a:solidFill>
              </a:rPr>
              <a:t>……, </a:t>
            </a:r>
            <a:r>
              <a:rPr lang="zh-CN" altLang="en-US" sz="3600" b="1" dirty="0">
                <a:solidFill>
                  <a:srgbClr val="C00000"/>
                </a:solidFill>
              </a:rPr>
              <a:t>就</a:t>
            </a:r>
            <a:r>
              <a:rPr lang="en-US" sz="3600" b="1" dirty="0">
                <a:solidFill>
                  <a:srgbClr val="C00000"/>
                </a:solidFill>
              </a:rPr>
              <a:t>……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1" y="1412776"/>
            <a:ext cx="7488832" cy="518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/>
              <a:t>保护环境我们可以做很多事情：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1</a:t>
            </a:r>
            <a:r>
              <a:rPr lang="zh-CN" altLang="en-US" sz="2800" dirty="0" smtClean="0"/>
              <a:t>） </a:t>
            </a:r>
            <a:r>
              <a:rPr lang="en-US" sz="2800" dirty="0" smtClean="0"/>
              <a:t>_______</a:t>
            </a:r>
            <a:r>
              <a:rPr lang="zh-CN" altLang="en-US" sz="2800" dirty="0" smtClean="0"/>
              <a:t>把垃圾分类</a:t>
            </a:r>
            <a:r>
              <a:rPr lang="en-US" sz="2800" dirty="0" smtClean="0"/>
              <a:t>_______</a:t>
            </a:r>
            <a:r>
              <a:rPr lang="zh-CN" altLang="en-US" sz="2800" dirty="0" smtClean="0"/>
              <a:t>， 我们就可以帮助垃圾回收。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2</a:t>
            </a:r>
            <a:r>
              <a:rPr lang="zh-CN" altLang="en-US" sz="2800" dirty="0" smtClean="0"/>
              <a:t>）</a:t>
            </a:r>
            <a:r>
              <a:rPr lang="en-US" sz="2800" dirty="0"/>
              <a:t> </a:t>
            </a:r>
            <a:r>
              <a:rPr lang="en-US" sz="2800" dirty="0" smtClean="0"/>
              <a:t>_______</a:t>
            </a:r>
            <a:r>
              <a:rPr lang="zh-CN" altLang="en-US" sz="2800" dirty="0" smtClean="0"/>
              <a:t>再利用塑料袋等物品，我们</a:t>
            </a:r>
            <a:r>
              <a:rPr lang="en-US" sz="2800" dirty="0" smtClean="0"/>
              <a:t>_______</a:t>
            </a:r>
            <a:r>
              <a:rPr lang="zh-CN" altLang="en-US" sz="2800" dirty="0" smtClean="0"/>
              <a:t>可以减少污染。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3</a:t>
            </a:r>
            <a:r>
              <a:rPr lang="zh-CN" altLang="en-US" sz="2800" dirty="0" smtClean="0"/>
              <a:t>）爱惜资源可以是随时随处节水省电。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zh-CN" altLang="en-US" sz="2800" dirty="0"/>
              <a:t>所以</a:t>
            </a:r>
            <a:r>
              <a:rPr lang="zh-CN" altLang="en-US" sz="2800" dirty="0" smtClean="0"/>
              <a:t>，我们</a:t>
            </a:r>
            <a:r>
              <a:rPr lang="en-US" sz="2800" dirty="0" smtClean="0"/>
              <a:t>_______ _______ </a:t>
            </a:r>
            <a:r>
              <a:rPr lang="zh-CN" altLang="en-US" sz="2800" dirty="0" smtClean="0"/>
              <a:t>随手保护环境</a:t>
            </a:r>
            <a:r>
              <a:rPr lang="en-US" sz="2800" dirty="0" smtClean="0"/>
              <a:t>_______</a:t>
            </a:r>
            <a:r>
              <a:rPr lang="zh-CN" altLang="en-US" sz="2800" dirty="0" smtClean="0"/>
              <a:t>， 我们</a:t>
            </a:r>
            <a:r>
              <a:rPr lang="en-US" sz="2800" dirty="0" smtClean="0"/>
              <a:t>_______</a:t>
            </a:r>
            <a:r>
              <a:rPr lang="zh-CN" altLang="en-US" sz="2800" dirty="0" smtClean="0"/>
              <a:t>能更好地爱护地球。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849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332656"/>
            <a:ext cx="52998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大家以前做过中文的问卷吗</a:t>
            </a:r>
            <a:r>
              <a:rPr lang="en-US" altLang="zh-CN" sz="3200" dirty="0" smtClean="0"/>
              <a:t>?</a:t>
            </a:r>
          </a:p>
          <a:p>
            <a:r>
              <a:rPr lang="zh-CN" altLang="en-US" sz="3200" dirty="0" smtClean="0"/>
              <a:t>我们来看一下吧。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205599" y="1451199"/>
            <a:ext cx="44999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问</a:t>
            </a:r>
            <a:r>
              <a:rPr lang="zh-CN" altLang="en-US" sz="2400" dirty="0" smtClean="0"/>
              <a:t>卷开头都有一个介绍。为什么？请跟读</a:t>
            </a:r>
            <a:r>
              <a:rPr lang="en-US" sz="2400" dirty="0" smtClean="0"/>
              <a:t>:</a:t>
            </a:r>
          </a:p>
          <a:p>
            <a:r>
              <a:rPr lang="zh-CN" altLang="en-US" sz="2400" b="1" dirty="0" smtClean="0"/>
              <a:t>         大家</a:t>
            </a:r>
            <a:r>
              <a:rPr lang="zh-CN" altLang="en-US" sz="2400" b="1" dirty="0"/>
              <a:t>好，</a:t>
            </a:r>
            <a:r>
              <a:rPr lang="zh-CN" altLang="en-US" sz="2400" b="1" dirty="0">
                <a:solidFill>
                  <a:srgbClr val="C00000"/>
                </a:solidFill>
              </a:rPr>
              <a:t>我们是</a:t>
            </a:r>
            <a:r>
              <a:rPr lang="zh-CN" altLang="en-US" sz="2400" b="1" dirty="0"/>
              <a:t>南加州华人环保协会的成员，</a:t>
            </a:r>
            <a:r>
              <a:rPr lang="zh-CN" altLang="en-US" sz="2400" b="1" dirty="0">
                <a:solidFill>
                  <a:srgbClr val="C00000"/>
                </a:solidFill>
              </a:rPr>
              <a:t>希望了解</a:t>
            </a:r>
            <a:r>
              <a:rPr lang="zh-CN" altLang="en-US" sz="2400" b="1" dirty="0"/>
              <a:t>美国各地高中生有多环保。</a:t>
            </a:r>
            <a:r>
              <a:rPr lang="zh-CN" altLang="en-US" sz="2400" b="1" dirty="0">
                <a:solidFill>
                  <a:srgbClr val="C00000"/>
                </a:solidFill>
              </a:rPr>
              <a:t>你只要</a:t>
            </a:r>
            <a:r>
              <a:rPr lang="zh-CN" altLang="en-US" sz="2400" b="1" dirty="0"/>
              <a:t>回答十个问题就可以支持这个活动。</a:t>
            </a:r>
            <a:r>
              <a:rPr lang="zh-CN" altLang="en-US" sz="2400" b="1" dirty="0">
                <a:solidFill>
                  <a:srgbClr val="C00000"/>
                </a:solidFill>
              </a:rPr>
              <a:t>我们只有</a:t>
            </a:r>
            <a:r>
              <a:rPr lang="zh-CN" altLang="en-US" sz="2400" b="1" dirty="0"/>
              <a:t>知道了你的真实想法，才能更好地爱惜地球，保护资源。感谢大家的合作。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" t="14116" r="50000" b="12033"/>
          <a:stretch/>
        </p:blipFill>
        <p:spPr bwMode="auto">
          <a:xfrm>
            <a:off x="807137" y="1484784"/>
            <a:ext cx="2959646" cy="376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30049" y="5013176"/>
            <a:ext cx="4436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现在做 </a:t>
            </a:r>
            <a:r>
              <a:rPr lang="en-US" altLang="zh-CN" sz="2800" dirty="0" smtClean="0"/>
              <a:t>W</a:t>
            </a:r>
            <a:r>
              <a:rPr lang="en-US" sz="2800" dirty="0" smtClean="0"/>
              <a:t>orksheet, Section I.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553490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我们已经学了“</a:t>
            </a:r>
            <a:r>
              <a:rPr lang="zh-CN" altLang="en-US" sz="2400" dirty="0"/>
              <a:t>分类回收”，“再利用</a:t>
            </a:r>
            <a:r>
              <a:rPr lang="zh-CN" altLang="en-US" sz="2400" dirty="0" smtClean="0"/>
              <a:t>”和“</a:t>
            </a:r>
            <a:r>
              <a:rPr lang="zh-CN" altLang="en-US" sz="2400" dirty="0"/>
              <a:t>节约资源</a:t>
            </a:r>
            <a:r>
              <a:rPr lang="zh-CN" altLang="en-US" sz="2400" dirty="0" smtClean="0"/>
              <a:t>”三个主题</a:t>
            </a:r>
            <a:r>
              <a:rPr lang="en-US" sz="2400" dirty="0" smtClean="0"/>
              <a:t>, </a:t>
            </a:r>
            <a:r>
              <a:rPr lang="zh-CN" altLang="en-US" sz="2400" dirty="0" smtClean="0"/>
              <a:t>你对哪个主题感兴趣呢</a:t>
            </a:r>
            <a:r>
              <a:rPr lang="en-US" altLang="zh-CN" sz="2400" dirty="0" smtClean="0"/>
              <a:t>? </a:t>
            </a:r>
            <a:r>
              <a:rPr lang="zh-CN" altLang="en-US" sz="2400" dirty="0" smtClean="0"/>
              <a:t>现在做</a:t>
            </a:r>
            <a:r>
              <a:rPr lang="en-US" altLang="zh-CN" sz="2400" dirty="0"/>
              <a:t>W</a:t>
            </a:r>
            <a:r>
              <a:rPr lang="en-US" sz="2400" dirty="0" smtClean="0"/>
              <a:t>orksheet, Section II 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296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4421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现在开始</a:t>
            </a:r>
            <a:r>
              <a:rPr lang="zh-CN" altLang="en-US" sz="3200" dirty="0"/>
              <a:t>要回答问卷</a:t>
            </a:r>
            <a:r>
              <a:rPr lang="zh-CN" altLang="en-US" sz="3200" dirty="0" smtClean="0"/>
              <a:t>了</a:t>
            </a:r>
            <a:r>
              <a:rPr lang="en-US" sz="3200" dirty="0" smtClean="0"/>
              <a:t>!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60194" y="119675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b="1" dirty="0" smtClean="0"/>
              <a:t>You may ask a question about a fact: </a:t>
            </a:r>
          </a:p>
          <a:p>
            <a:pPr lvl="0"/>
            <a:r>
              <a:rPr lang="en-US" altLang="zh-CN" sz="2400" dirty="0" smtClean="0"/>
              <a:t>Q1.</a:t>
            </a:r>
            <a:r>
              <a:rPr lang="zh-CN" altLang="en-US" sz="2400" dirty="0" smtClean="0"/>
              <a:t>你</a:t>
            </a:r>
            <a:r>
              <a:rPr lang="zh-CN" altLang="en-US" sz="2400" dirty="0"/>
              <a:t>知道</a:t>
            </a:r>
            <a:r>
              <a:rPr lang="zh-CN" altLang="en-US" sz="2400" b="1" dirty="0">
                <a:solidFill>
                  <a:srgbClr val="C00000"/>
                </a:solidFill>
              </a:rPr>
              <a:t>地球日</a:t>
            </a:r>
            <a:r>
              <a:rPr lang="zh-CN" altLang="en-US" sz="2400" dirty="0"/>
              <a:t>是哪一天吗？</a:t>
            </a:r>
            <a:endParaRPr lang="en-US" sz="2400" dirty="0"/>
          </a:p>
          <a:p>
            <a:r>
              <a:rPr lang="en-US" sz="2400" dirty="0"/>
              <a:t>A. 2</a:t>
            </a:r>
            <a:r>
              <a:rPr lang="zh-CN" altLang="en-US" sz="2400" dirty="0"/>
              <a:t>月</a:t>
            </a:r>
            <a:r>
              <a:rPr lang="en-US" sz="2400" dirty="0"/>
              <a:t>14</a:t>
            </a:r>
            <a:r>
              <a:rPr lang="zh-CN" altLang="en-US" sz="2400" dirty="0"/>
              <a:t>日</a:t>
            </a:r>
            <a:r>
              <a:rPr lang="en-US" sz="2400" dirty="0"/>
              <a:t>       B. 7</a:t>
            </a:r>
            <a:r>
              <a:rPr lang="zh-CN" altLang="en-US" sz="2400" dirty="0"/>
              <a:t>月</a:t>
            </a:r>
            <a:r>
              <a:rPr lang="en-US" sz="2400" dirty="0"/>
              <a:t>1</a:t>
            </a:r>
            <a:r>
              <a:rPr lang="zh-CN" altLang="en-US" sz="2400" dirty="0"/>
              <a:t>日</a:t>
            </a:r>
            <a:r>
              <a:rPr lang="en-US" sz="2400" dirty="0"/>
              <a:t>        C. 12</a:t>
            </a:r>
            <a:r>
              <a:rPr lang="zh-CN" altLang="en-US" sz="2400" dirty="0"/>
              <a:t>月</a:t>
            </a:r>
            <a:r>
              <a:rPr lang="en-US" sz="2400" dirty="0"/>
              <a:t>25</a:t>
            </a:r>
            <a:r>
              <a:rPr lang="zh-CN" altLang="en-US" sz="2400" dirty="0"/>
              <a:t>日</a:t>
            </a:r>
            <a:r>
              <a:rPr lang="en-US" sz="2400" dirty="0"/>
              <a:t>       D. 4</a:t>
            </a:r>
            <a:r>
              <a:rPr lang="zh-CN" altLang="en-US" sz="2400" dirty="0"/>
              <a:t>月</a:t>
            </a:r>
            <a:r>
              <a:rPr lang="en-US" sz="2400" dirty="0"/>
              <a:t>22</a:t>
            </a:r>
            <a:r>
              <a:rPr lang="zh-CN" altLang="en-US" sz="2400" dirty="0"/>
              <a:t>日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28262" y="2708920"/>
            <a:ext cx="78633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You may ask a question with multiple answers:</a:t>
            </a:r>
          </a:p>
          <a:p>
            <a:pPr lvl="0"/>
            <a:r>
              <a:rPr lang="en-US" sz="2400" dirty="0" smtClean="0"/>
              <a:t>Q2</a:t>
            </a:r>
            <a:r>
              <a:rPr lang="en-US" sz="2400" dirty="0"/>
              <a:t>.</a:t>
            </a:r>
            <a:r>
              <a:rPr lang="zh-CN" altLang="en-US" sz="2400" b="1" dirty="0" smtClean="0"/>
              <a:t>目前</a:t>
            </a:r>
            <a:r>
              <a:rPr lang="zh-CN" altLang="en-US" sz="2400" b="1" dirty="0"/>
              <a:t>地球环境出现了哪些问题？</a:t>
            </a:r>
            <a:r>
              <a:rPr lang="zh-CN" altLang="en-US" sz="2400" b="1" dirty="0">
                <a:solidFill>
                  <a:srgbClr val="C00000"/>
                </a:solidFill>
              </a:rPr>
              <a:t>（可以多选）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b="1" dirty="0"/>
              <a:t>A. </a:t>
            </a:r>
            <a:r>
              <a:rPr lang="zh-CN" altLang="en-US" sz="2400" b="1" dirty="0"/>
              <a:t>水污染</a:t>
            </a:r>
            <a:r>
              <a:rPr lang="en-US" sz="2400" b="1" dirty="0"/>
              <a:t>        B. </a:t>
            </a:r>
            <a:r>
              <a:rPr lang="zh-CN" altLang="en-US" sz="2400" b="1" dirty="0"/>
              <a:t>空气污染</a:t>
            </a:r>
            <a:r>
              <a:rPr lang="en-US" sz="2400" b="1" dirty="0"/>
              <a:t>         C.</a:t>
            </a:r>
            <a:r>
              <a:rPr lang="zh-CN" altLang="en-US" sz="2400" b="1" dirty="0"/>
              <a:t>垃圾污染</a:t>
            </a:r>
            <a:r>
              <a:rPr lang="en-US" sz="2400" b="1" dirty="0"/>
              <a:t>          D.</a:t>
            </a:r>
            <a:r>
              <a:rPr lang="zh-CN" altLang="en-US" sz="2400" b="1" dirty="0"/>
              <a:t>噪音污染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4221088"/>
            <a:ext cx="7279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You may ask a question about your community:</a:t>
            </a:r>
          </a:p>
          <a:p>
            <a:pPr lvl="0"/>
            <a:r>
              <a:rPr lang="en-US" altLang="zh-CN" sz="2400" dirty="0" smtClean="0"/>
              <a:t>Q10. </a:t>
            </a:r>
            <a:r>
              <a:rPr lang="zh-CN" altLang="en-US" sz="2400" b="1" dirty="0" smtClean="0"/>
              <a:t>你</a:t>
            </a:r>
            <a:r>
              <a:rPr lang="zh-CN" altLang="en-US" sz="2400" b="1" dirty="0"/>
              <a:t>觉得你的社区环保做得怎么样？</a:t>
            </a:r>
            <a:endParaRPr lang="en-US" sz="2400" dirty="0"/>
          </a:p>
          <a:p>
            <a:r>
              <a:rPr lang="en-US" sz="2400" b="1" dirty="0"/>
              <a:t>A. </a:t>
            </a:r>
            <a:r>
              <a:rPr lang="zh-CN" altLang="en-US" sz="2400" b="1" dirty="0"/>
              <a:t>非常好</a:t>
            </a:r>
            <a:r>
              <a:rPr lang="en-US" sz="2400" b="1" dirty="0"/>
              <a:t>        B. </a:t>
            </a:r>
            <a:r>
              <a:rPr lang="zh-CN" altLang="en-US" sz="2400" b="1" dirty="0"/>
              <a:t>还不错</a:t>
            </a:r>
            <a:r>
              <a:rPr lang="en-US" sz="2400" b="1" dirty="0"/>
              <a:t>           C.</a:t>
            </a:r>
            <a:r>
              <a:rPr lang="zh-CN" altLang="en-US" sz="2400" b="1" dirty="0"/>
              <a:t>不够好</a:t>
            </a:r>
            <a:r>
              <a:rPr lang="en-US" sz="2400" b="1" dirty="0"/>
              <a:t>            D. </a:t>
            </a:r>
            <a:r>
              <a:rPr lang="zh-CN" altLang="en-US" sz="2400" b="1" dirty="0"/>
              <a:t>很不好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579074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现在，四人一组，一起做第四到第九个问题。 大家要轮流大声读题，按照你的真实情况回答问题。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815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5161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现在做</a:t>
            </a:r>
            <a:r>
              <a:rPr lang="en-US" altLang="zh-CN" sz="3200" dirty="0" smtClean="0"/>
              <a:t>Wor</a:t>
            </a:r>
            <a:r>
              <a:rPr lang="en-US" sz="3200" dirty="0" smtClean="0"/>
              <a:t>ksheet, Section III.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539552" y="1196752"/>
            <a:ext cx="74168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        再读第</a:t>
            </a:r>
            <a:r>
              <a:rPr lang="en-US" altLang="zh-CN" sz="2800" dirty="0" smtClean="0"/>
              <a:t>3</a:t>
            </a:r>
            <a:r>
              <a:rPr lang="zh-CN" altLang="en-US" sz="2800" dirty="0" smtClean="0"/>
              <a:t>到第</a:t>
            </a:r>
            <a:r>
              <a:rPr lang="en-US" altLang="zh-CN" sz="2800" dirty="0" smtClean="0"/>
              <a:t>9</a:t>
            </a:r>
            <a:r>
              <a:rPr lang="zh-CN" altLang="en-US" sz="2800" dirty="0" smtClean="0"/>
              <a:t>个问题，把它们分类到“</a:t>
            </a:r>
            <a:r>
              <a:rPr lang="zh-CN" altLang="en-US" sz="2800" dirty="0"/>
              <a:t>回收”，“再利用</a:t>
            </a:r>
            <a:r>
              <a:rPr lang="zh-CN" altLang="en-US" sz="2800" dirty="0" smtClean="0"/>
              <a:t>”</a:t>
            </a:r>
            <a:r>
              <a:rPr lang="zh-CN" altLang="en-US" sz="2800" dirty="0"/>
              <a:t>或</a:t>
            </a:r>
            <a:r>
              <a:rPr lang="zh-CN" altLang="en-US" sz="2800" dirty="0" smtClean="0"/>
              <a:t>者“</a:t>
            </a:r>
            <a:r>
              <a:rPr lang="zh-CN" altLang="en-US" sz="2800" dirty="0"/>
              <a:t>节约</a:t>
            </a:r>
            <a:r>
              <a:rPr lang="zh-CN" altLang="en-US" sz="2800" dirty="0" smtClean="0"/>
              <a:t>”主题。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05174"/>
            <a:ext cx="2705642" cy="32560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92080" y="6063679"/>
            <a:ext cx="3456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google.com/search?q=do+and+think+graphic+organizers&amp;safe=active&amp;biw=1366&amp;bih=643&amp;source=lnms&amp;tbm=isch&amp;sa=X&amp;ved=0CAcQ_AUoAmoVChMImoCd2JqJxwIVC3s-Ch2-EQNJ#q=protect+environment&amp;safe=active&amp;tbm=isch&amp;tbs=itp:clipart&amp;imgrc=s-8IDkxs4xkVlM%3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3" t="43750" r="43262" b="29686"/>
          <a:stretch/>
        </p:blipFill>
        <p:spPr bwMode="auto">
          <a:xfrm>
            <a:off x="369788" y="2348880"/>
            <a:ext cx="492229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5284365"/>
            <a:ext cx="4536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想一想，有哪些名词可以用在这些主题词后面</a:t>
            </a:r>
            <a:r>
              <a:rPr lang="en-US" sz="2800" dirty="0"/>
              <a:t>? </a:t>
            </a:r>
            <a:r>
              <a:rPr lang="zh-CN" altLang="en-US" sz="2800" dirty="0"/>
              <a:t>最少写三个。</a:t>
            </a:r>
            <a:endParaRPr lang="en-US" sz="2800" dirty="0"/>
          </a:p>
        </p:txBody>
      </p:sp>
      <p:sp>
        <p:nvSpPr>
          <p:cNvPr id="7" name="Down Arrow 6"/>
          <p:cNvSpPr/>
          <p:nvPr/>
        </p:nvSpPr>
        <p:spPr>
          <a:xfrm>
            <a:off x="899592" y="2348880"/>
            <a:ext cx="14401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flipV="1">
            <a:off x="1051992" y="4581128"/>
            <a:ext cx="144016" cy="819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3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0192" y="364502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回家作业</a:t>
            </a:r>
            <a:r>
              <a:rPr lang="en-US" altLang="zh-CN" sz="2400" dirty="0" smtClean="0"/>
              <a:t>:</a:t>
            </a:r>
            <a:r>
              <a:rPr lang="en-US" sz="2400" dirty="0" smtClean="0"/>
              <a:t> Worksheet, V.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683568" y="404664"/>
            <a:ext cx="77048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/>
              <a:t>          调查问卷有很多种问题类型，其中最常见的是选择题。它们一般是用来调查受访人的经历</a:t>
            </a:r>
            <a:r>
              <a:rPr lang="en-US" altLang="zh-CN" sz="2800" dirty="0"/>
              <a:t>(</a:t>
            </a:r>
            <a:r>
              <a:rPr lang="en-US" altLang="zh-CN" sz="2800" dirty="0" err="1"/>
              <a:t>jīng</a:t>
            </a:r>
            <a:r>
              <a:rPr lang="en-US" altLang="zh-CN" sz="2800" dirty="0"/>
              <a:t> </a:t>
            </a:r>
            <a:r>
              <a:rPr lang="en-US" altLang="zh-CN" sz="2800" dirty="0" err="1" smtClean="0"/>
              <a:t>lì</a:t>
            </a:r>
            <a:r>
              <a:rPr lang="en-US" altLang="zh-CN" sz="2800" dirty="0" smtClean="0"/>
              <a:t>)</a:t>
            </a:r>
            <a:r>
              <a:rPr lang="zh-CN" altLang="en-US" sz="2800" dirty="0" smtClean="0"/>
              <a:t>， 态度</a:t>
            </a:r>
            <a:r>
              <a:rPr lang="en-US" altLang="zh-CN" sz="2800" dirty="0" smtClean="0"/>
              <a:t>(</a:t>
            </a:r>
            <a:r>
              <a:rPr lang="en-US" altLang="zh-CN" sz="2800" dirty="0" err="1"/>
              <a:t>tài</a:t>
            </a:r>
            <a:r>
              <a:rPr lang="en-US" altLang="zh-CN" sz="2800" dirty="0"/>
              <a:t> du </a:t>
            </a:r>
            <a:r>
              <a:rPr lang="en-US" altLang="zh-CN" sz="2800" dirty="0" smtClean="0"/>
              <a:t>)</a:t>
            </a:r>
            <a:r>
              <a:rPr lang="zh-CN" altLang="en-US" sz="2800" dirty="0" smtClean="0"/>
              <a:t>和行动</a:t>
            </a:r>
            <a:r>
              <a:rPr lang="en-US" altLang="zh-CN" sz="2800" dirty="0" smtClean="0"/>
              <a:t>(</a:t>
            </a:r>
            <a:r>
              <a:rPr lang="en-US" altLang="zh-CN" sz="2800" dirty="0" err="1"/>
              <a:t>xíng</a:t>
            </a:r>
            <a:r>
              <a:rPr lang="en-US" altLang="zh-CN" sz="2800" dirty="0"/>
              <a:t> </a:t>
            </a:r>
            <a:r>
              <a:rPr lang="en-US" altLang="zh-CN" sz="2800" dirty="0" err="1"/>
              <a:t>dòng</a:t>
            </a:r>
            <a:r>
              <a:rPr lang="en-US" altLang="zh-CN" sz="2800" dirty="0" smtClean="0"/>
              <a:t>)</a:t>
            </a:r>
            <a:r>
              <a:rPr lang="zh-CN" altLang="en-US" sz="2800" dirty="0" smtClean="0"/>
              <a:t>的。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zh-CN" altLang="en-US" sz="2800" dirty="0" smtClean="0"/>
              <a:t>         再读问卷的所有问题，找出这个问卷使用的问题句式。大家还有别的句式吗？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5" b="9368"/>
          <a:stretch/>
        </p:blipFill>
        <p:spPr>
          <a:xfrm>
            <a:off x="633181" y="3645024"/>
            <a:ext cx="5450987" cy="3096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581128"/>
            <a:ext cx="1686315" cy="15427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4432" y="6181992"/>
            <a:ext cx="25740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" dirty="0"/>
              <a:t>https://www.google.com/search?q=write+a+survey&amp;safe=strict&amp;biw=1366&amp;bih=643&amp;source=lnms&amp;tbm=isch&amp;sa=X&amp;ved=0CAYQ_AUoAWoVChMI2L7Foq-KxwIVgdceCh10ZAqo#q=write+a+survey&amp;safe=strict&amp;tbm=isch&amp;tbs=itp:clipart&amp;imgrc=D6zD8EM0MO2-hM%3A</a:t>
            </a:r>
          </a:p>
        </p:txBody>
      </p:sp>
    </p:spTree>
    <p:extLst>
      <p:ext uri="{BB962C8B-B14F-4D97-AF65-F5344CB8AC3E}">
        <p14:creationId xmlns:p14="http://schemas.microsoft.com/office/powerpoint/2010/main" val="225638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7753" y="404664"/>
            <a:ext cx="79928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        现在我们看一下</a:t>
            </a:r>
            <a:r>
              <a:rPr lang="en-US" altLang="zh-CN" sz="3200" dirty="0" smtClean="0"/>
              <a:t>Google Form </a:t>
            </a:r>
            <a:r>
              <a:rPr lang="zh-CN" altLang="en-US" sz="3200" dirty="0" smtClean="0"/>
              <a:t>的调查结果，一起学习</a:t>
            </a:r>
            <a:r>
              <a:rPr lang="zh-CN" altLang="en-US" sz="4400" b="1" dirty="0" smtClean="0">
                <a:solidFill>
                  <a:srgbClr val="C00000"/>
                </a:solidFill>
              </a:rPr>
              <a:t>写</a:t>
            </a:r>
            <a:r>
              <a:rPr lang="zh-CN" altLang="en-US" sz="3200" dirty="0" smtClean="0"/>
              <a:t>问卷报告。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先写句子</a:t>
            </a:r>
            <a:r>
              <a:rPr lang="zh-CN" altLang="en-US" sz="3200" b="1" dirty="0">
                <a:solidFill>
                  <a:srgbClr val="C00000"/>
                </a:solidFill>
              </a:rPr>
              <a:t>。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772816"/>
            <a:ext cx="747935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/>
              <a:t>Ex</a:t>
            </a:r>
            <a:r>
              <a:rPr lang="zh-CN" altLang="en-US" sz="2800" dirty="0" smtClean="0"/>
              <a:t>：</a:t>
            </a:r>
            <a:r>
              <a:rPr lang="zh-CN" altLang="en-US" sz="2800" b="1" dirty="0"/>
              <a:t>你会自带水瓶和餐具吗？</a:t>
            </a:r>
            <a:endParaRPr lang="en-US" sz="2800" dirty="0"/>
          </a:p>
          <a:p>
            <a:r>
              <a:rPr lang="zh-CN" altLang="en-US" sz="2800" b="1" dirty="0" smtClean="0"/>
              <a:t>         </a:t>
            </a:r>
            <a:r>
              <a:rPr lang="en-US" altLang="zh-CN" sz="2800" b="1" dirty="0" smtClean="0"/>
              <a:t>A. </a:t>
            </a:r>
            <a:r>
              <a:rPr lang="zh-CN" altLang="en-US" sz="2800" b="1" dirty="0" smtClean="0"/>
              <a:t>经</a:t>
            </a:r>
            <a:r>
              <a:rPr lang="zh-CN" altLang="en-US" sz="2800" b="1" dirty="0"/>
              <a:t>常会</a:t>
            </a:r>
            <a:r>
              <a:rPr lang="en-US" sz="2800" b="1" dirty="0"/>
              <a:t> </a:t>
            </a:r>
            <a:r>
              <a:rPr lang="en-US" sz="2800" b="1" dirty="0" smtClean="0"/>
              <a:t>(10%)                </a:t>
            </a:r>
            <a:r>
              <a:rPr lang="en-US" sz="2800" b="1" dirty="0"/>
              <a:t>B. </a:t>
            </a:r>
            <a:r>
              <a:rPr lang="zh-CN" altLang="en-US" sz="2800" b="1" dirty="0"/>
              <a:t>有时候</a:t>
            </a:r>
            <a:r>
              <a:rPr lang="zh-CN" altLang="en-US" sz="2800" b="1" dirty="0" smtClean="0"/>
              <a:t>会 </a:t>
            </a:r>
            <a:r>
              <a:rPr lang="en-US" altLang="zh-CN" sz="2800" b="1" dirty="0" smtClean="0"/>
              <a:t>(20%)</a:t>
            </a:r>
            <a:r>
              <a:rPr lang="en-US" sz="2800" b="1" dirty="0" smtClean="0"/>
              <a:t> </a:t>
            </a:r>
          </a:p>
          <a:p>
            <a:r>
              <a:rPr lang="en-US" sz="2800" b="1" dirty="0" smtClean="0"/>
              <a:t>         C</a:t>
            </a:r>
            <a:r>
              <a:rPr lang="en-US" sz="2800" b="1" dirty="0"/>
              <a:t>. </a:t>
            </a:r>
            <a:r>
              <a:rPr lang="zh-CN" altLang="en-US" sz="2800" b="1" dirty="0"/>
              <a:t>很少</a:t>
            </a:r>
            <a:r>
              <a:rPr lang="zh-CN" altLang="en-US" sz="2800" b="1" dirty="0" smtClean="0"/>
              <a:t>会 </a:t>
            </a:r>
            <a:r>
              <a:rPr lang="en-US" altLang="zh-CN" sz="2800" b="1" dirty="0" smtClean="0"/>
              <a:t>(60%)</a:t>
            </a:r>
            <a:r>
              <a:rPr lang="en-US" sz="2800" b="1" dirty="0" smtClean="0"/>
              <a:t>                 D</a:t>
            </a:r>
            <a:r>
              <a:rPr lang="en-US" sz="2800" b="1" dirty="0"/>
              <a:t>. </a:t>
            </a:r>
            <a:r>
              <a:rPr lang="zh-CN" altLang="en-US" sz="2800" b="1" dirty="0"/>
              <a:t>不</a:t>
            </a:r>
            <a:r>
              <a:rPr lang="zh-CN" altLang="en-US" sz="2800" b="1" dirty="0" smtClean="0"/>
              <a:t>会 </a:t>
            </a:r>
            <a:r>
              <a:rPr lang="en-US" altLang="zh-CN" sz="2800" b="1" dirty="0" smtClean="0"/>
              <a:t>(10%)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3284984"/>
            <a:ext cx="6979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1. How can we read and write </a:t>
            </a:r>
            <a:r>
              <a:rPr lang="en-US" sz="2800" u="sng" dirty="0" smtClean="0"/>
              <a:t>10% </a:t>
            </a:r>
            <a:r>
              <a:rPr lang="en-US" sz="2800" dirty="0" smtClean="0"/>
              <a:t>in Chinese?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3913892"/>
            <a:ext cx="7454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 ½                 </a:t>
            </a:r>
            <a:r>
              <a:rPr lang="zh-CN" altLang="en-US" sz="2800" dirty="0" smtClean="0"/>
              <a:t>二分之</a:t>
            </a:r>
            <a:r>
              <a:rPr lang="en-US" altLang="zh-CN" sz="2800" dirty="0"/>
              <a:t>(</a:t>
            </a:r>
            <a:r>
              <a:rPr lang="en-US" altLang="zh-CN" sz="2800" dirty="0" err="1" smtClean="0"/>
              <a:t>zhī</a:t>
            </a:r>
            <a:r>
              <a:rPr lang="en-US" altLang="zh-CN" sz="2800" dirty="0" smtClean="0"/>
              <a:t>)</a:t>
            </a:r>
            <a:r>
              <a:rPr lang="zh-CN" altLang="en-US" sz="2800" dirty="0" smtClean="0"/>
              <a:t>一</a:t>
            </a:r>
            <a:r>
              <a:rPr lang="en-US" sz="2800" dirty="0" smtClean="0"/>
              <a:t>   ; ¾                 </a:t>
            </a:r>
            <a:r>
              <a:rPr lang="zh-CN" altLang="en-US" sz="2800" dirty="0" smtClean="0"/>
              <a:t>四分之三</a:t>
            </a:r>
            <a:endParaRPr lang="en-US" sz="2800" dirty="0"/>
          </a:p>
        </p:txBody>
      </p:sp>
      <p:sp>
        <p:nvSpPr>
          <p:cNvPr id="6" name="Right Arrow 5"/>
          <p:cNvSpPr/>
          <p:nvPr/>
        </p:nvSpPr>
        <p:spPr>
          <a:xfrm>
            <a:off x="1547664" y="4031486"/>
            <a:ext cx="1008112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724128" y="4005064"/>
            <a:ext cx="1008112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763688" y="4751566"/>
            <a:ext cx="1008112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71600" y="4666347"/>
            <a:ext cx="4719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10%                </a:t>
            </a:r>
            <a:r>
              <a:rPr lang="zh-CN" altLang="en-US" sz="2800" dirty="0" smtClean="0"/>
              <a:t>百分之</a:t>
            </a:r>
            <a:r>
              <a:rPr lang="en-US" altLang="zh-CN" sz="2800" dirty="0" smtClean="0"/>
              <a:t>________.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5374957"/>
            <a:ext cx="7088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百分之六十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的</a:t>
            </a:r>
            <a:r>
              <a:rPr lang="zh-CN" altLang="en-US" sz="2800" smtClean="0"/>
              <a:t>人</a:t>
            </a:r>
            <a:r>
              <a:rPr lang="zh-CN" altLang="en-US" sz="2800" u="sng" smtClean="0"/>
              <a:t>很少</a:t>
            </a:r>
            <a:r>
              <a:rPr lang="zh-CN" altLang="en-US" sz="3600" b="1" smtClean="0"/>
              <a:t>自带</a:t>
            </a:r>
            <a:r>
              <a:rPr lang="zh-CN" altLang="en-US" sz="3600" b="1" dirty="0" smtClean="0"/>
              <a:t>水瓶和餐具</a:t>
            </a:r>
            <a:r>
              <a:rPr lang="zh-CN" altLang="en-US" sz="2800" dirty="0" smtClean="0"/>
              <a:t> 。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012160" y="6030416"/>
            <a:ext cx="2007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Do </a:t>
            </a:r>
            <a:r>
              <a:rPr lang="en-US" sz="2800" dirty="0" err="1" smtClean="0"/>
              <a:t>wksht</a:t>
            </a:r>
            <a:r>
              <a:rPr lang="en-US" sz="2800" dirty="0" smtClean="0"/>
              <a:t> VI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028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8166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现</a:t>
            </a:r>
            <a:r>
              <a:rPr lang="zh-CN" altLang="en-US" sz="2800" dirty="0" smtClean="0"/>
              <a:t>在看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工作单， 第五部分</a:t>
            </a:r>
            <a:r>
              <a:rPr lang="zh-CN" altLang="en-US" sz="2800" dirty="0" smtClean="0"/>
              <a:t>，大家设计的三个问题。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196752"/>
            <a:ext cx="52116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请在你的小组中交流这些问题。</a:t>
            </a:r>
            <a:endParaRPr lang="en-US" altLang="zh-CN" sz="2800" dirty="0" smtClean="0"/>
          </a:p>
          <a:p>
            <a:r>
              <a:rPr lang="zh-CN" altLang="en-US" sz="2800" dirty="0" smtClean="0"/>
              <a:t>我们这节课的作业是：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827584" y="2348880"/>
            <a:ext cx="73448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确定你的小组课题“回收”，“再利用”或者“节约</a:t>
            </a:r>
            <a:r>
              <a:rPr lang="en-US" altLang="zh-CN" sz="2400" dirty="0" smtClean="0"/>
              <a:t>”</a:t>
            </a:r>
            <a:r>
              <a:rPr lang="zh-CN" altLang="en-US" sz="2400" dirty="0" smtClean="0"/>
              <a:t>，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设计</a:t>
            </a:r>
            <a:r>
              <a:rPr lang="zh-CN" altLang="en-US" sz="2400" dirty="0" smtClean="0"/>
              <a:t>一个调查问卷，到你们确定的社区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进行调查</a:t>
            </a:r>
            <a:r>
              <a:rPr lang="zh-CN" altLang="en-US" sz="2400" dirty="0" smtClean="0"/>
              <a:t>，然后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写出</a:t>
            </a:r>
            <a:r>
              <a:rPr lang="zh-CN" altLang="en-US" sz="2400" dirty="0" smtClean="0"/>
              <a:t>一篇调查报告。</a:t>
            </a:r>
            <a:endParaRPr lang="en-US" altLang="zh-CN" sz="2400" dirty="0" smtClean="0"/>
          </a:p>
          <a:p>
            <a:r>
              <a:rPr lang="en-US" sz="2400" dirty="0" smtClean="0"/>
              <a:t>Requirements </a:t>
            </a:r>
            <a:r>
              <a:rPr lang="en-US" sz="2400" dirty="0"/>
              <a:t>are: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2400" dirty="0"/>
              <a:t>Define the community that your group will interview.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2400" dirty="0"/>
              <a:t>Conduct the survey seriously, either by paper/pencil or electronically, collect data timely and process them accurately.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2400" dirty="0"/>
              <a:t>Write a survey results in Chinese.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Present your survey material, data and results in 1 week.</a:t>
            </a:r>
          </a:p>
        </p:txBody>
      </p:sp>
    </p:spTree>
    <p:extLst>
      <p:ext uri="{BB962C8B-B14F-4D97-AF65-F5344CB8AC3E}">
        <p14:creationId xmlns:p14="http://schemas.microsoft.com/office/powerpoint/2010/main" val="193907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</TotalTime>
  <Words>799</Words>
  <Application>Microsoft Macintosh PowerPoint</Application>
  <PresentationFormat>On-screen Show (4:3)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Wingdings</vt:lpstr>
      <vt:lpstr>宋体</vt:lpstr>
      <vt:lpstr>Arial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Holy Cross</dc:creator>
  <cp:lastModifiedBy>Microsoft Office User</cp:lastModifiedBy>
  <cp:revision>70</cp:revision>
  <dcterms:created xsi:type="dcterms:W3CDTF">2015-07-31T17:35:52Z</dcterms:created>
  <dcterms:modified xsi:type="dcterms:W3CDTF">2016-01-18T01:23:08Z</dcterms:modified>
</cp:coreProperties>
</file>