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33"/>
  </p:notesMasterIdLst>
  <p:sldIdLst>
    <p:sldId id="277" r:id="rId2"/>
    <p:sldId id="308" r:id="rId3"/>
    <p:sldId id="333" r:id="rId4"/>
    <p:sldId id="309" r:id="rId5"/>
    <p:sldId id="340" r:id="rId6"/>
    <p:sldId id="311" r:id="rId7"/>
    <p:sldId id="352" r:id="rId8"/>
    <p:sldId id="317" r:id="rId9"/>
    <p:sldId id="310" r:id="rId10"/>
    <p:sldId id="334" r:id="rId11"/>
    <p:sldId id="314" r:id="rId12"/>
    <p:sldId id="264" r:id="rId13"/>
    <p:sldId id="351" r:id="rId14"/>
    <p:sldId id="307" r:id="rId15"/>
    <p:sldId id="336" r:id="rId16"/>
    <p:sldId id="323" r:id="rId17"/>
    <p:sldId id="337" r:id="rId18"/>
    <p:sldId id="324" r:id="rId19"/>
    <p:sldId id="338" r:id="rId20"/>
    <p:sldId id="325" r:id="rId21"/>
    <p:sldId id="266" r:id="rId22"/>
    <p:sldId id="335" r:id="rId23"/>
    <p:sldId id="320" r:id="rId24"/>
    <p:sldId id="350" r:id="rId25"/>
    <p:sldId id="326" r:id="rId26"/>
    <p:sldId id="345" r:id="rId27"/>
    <p:sldId id="341" r:id="rId28"/>
    <p:sldId id="343" r:id="rId29"/>
    <p:sldId id="346" r:id="rId30"/>
    <p:sldId id="347" r:id="rId31"/>
    <p:sldId id="348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6409"/>
    <p:restoredTop sz="94718"/>
  </p:normalViewPr>
  <p:slideViewPr>
    <p:cSldViewPr snapToGrid="0" snapToObjects="1">
      <p:cViewPr varScale="1">
        <p:scale>
          <a:sx n="46" d="100"/>
          <a:sy n="46" d="100"/>
        </p:scale>
        <p:origin x="168" y="7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DFA700-110E-6246-A9D3-9F3E08A467DE}" type="datetimeFigureOut">
              <a:rPr lang="en-US" smtClean="0"/>
              <a:t>3/31/19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808756-6272-4541-BF8C-5D221624E1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6935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Flipgrid</a:t>
            </a:r>
            <a:r>
              <a:rPr lang="en-US" dirty="0"/>
              <a:t>, instructions, go home and do homework (writing a short story), use at least 6 words to write a story,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2F0625-BD76-6249-BAEF-577EC350535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8788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FAA0E-103E-4E46-8615-D438C441C42D}" type="datetimeFigureOut">
              <a:rPr lang="en-US" smtClean="0"/>
              <a:t>3/31/19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C4DF8-2B5E-4F42-917B-FDEE58215E26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FAA0E-103E-4E46-8615-D438C441C42D}" type="datetimeFigureOut">
              <a:rPr lang="en-US" smtClean="0"/>
              <a:t>3/31/19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C4DF8-2B5E-4F42-917B-FDEE58215E2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FAA0E-103E-4E46-8615-D438C441C42D}" type="datetimeFigureOut">
              <a:rPr lang="en-US" smtClean="0"/>
              <a:t>3/31/19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C4DF8-2B5E-4F42-917B-FDEE58215E2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FAA0E-103E-4E46-8615-D438C441C42D}" type="datetimeFigureOut">
              <a:rPr lang="en-US" smtClean="0"/>
              <a:t>3/31/19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C4DF8-2B5E-4F42-917B-FDEE58215E2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FAA0E-103E-4E46-8615-D438C441C42D}" type="datetimeFigureOut">
              <a:rPr lang="en-US" smtClean="0"/>
              <a:t>3/31/19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C4DF8-2B5E-4F42-917B-FDEE58215E26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FAA0E-103E-4E46-8615-D438C441C42D}" type="datetimeFigureOut">
              <a:rPr lang="en-US" smtClean="0"/>
              <a:t>3/31/19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C4DF8-2B5E-4F42-917B-FDEE58215E2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FAA0E-103E-4E46-8615-D438C441C42D}" type="datetimeFigureOut">
              <a:rPr lang="en-US" smtClean="0"/>
              <a:t>3/31/19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C4DF8-2B5E-4F42-917B-FDEE58215E2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FAA0E-103E-4E46-8615-D438C441C42D}" type="datetimeFigureOut">
              <a:rPr lang="en-US" smtClean="0"/>
              <a:t>3/31/19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C4DF8-2B5E-4F42-917B-FDEE58215E2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FAA0E-103E-4E46-8615-D438C441C42D}" type="datetimeFigureOut">
              <a:rPr lang="en-US" smtClean="0"/>
              <a:t>3/31/19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C4DF8-2B5E-4F42-917B-FDEE58215E2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17DFAA0E-103E-4E46-8615-D438C441C42D}" type="datetimeFigureOut">
              <a:rPr lang="en-US" smtClean="0"/>
              <a:t>3/31/19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3EC4DF8-2B5E-4F42-917B-FDEE58215E2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FAA0E-103E-4E46-8615-D438C441C42D}" type="datetimeFigureOut">
              <a:rPr lang="en-US" smtClean="0"/>
              <a:t>3/31/19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C4DF8-2B5E-4F42-917B-FDEE58215E2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17DFAA0E-103E-4E46-8615-D438C441C42D}" type="datetimeFigureOut">
              <a:rPr lang="en-US" smtClean="0"/>
              <a:t>3/31/19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23EC4DF8-2B5E-4F42-917B-FDEE58215E26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8643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tiff"/><Relationship Id="rId4" Type="http://schemas.openxmlformats.org/officeDocument/2006/relationships/image" Target="../media/image3.tif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5B3C80-DC59-8B49-9606-5A4C5627348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CN" b="1" dirty="0">
                <a:solidFill>
                  <a:schemeClr val="accent2"/>
                </a:solidFill>
                <a:ea typeface="宋体" charset="0"/>
                <a:cs typeface="宋体" charset="0"/>
              </a:rPr>
              <a:t>Phase</a:t>
            </a:r>
            <a:r>
              <a:rPr lang="zh-CN" altLang="en-US" b="1" dirty="0">
                <a:solidFill>
                  <a:schemeClr val="accent2"/>
                </a:solidFill>
                <a:ea typeface="宋体" charset="0"/>
                <a:cs typeface="宋体" charset="0"/>
              </a:rPr>
              <a:t> </a:t>
            </a:r>
            <a:r>
              <a:rPr lang="en-US" altLang="zh-CN" b="1">
                <a:solidFill>
                  <a:schemeClr val="accent2"/>
                </a:solidFill>
                <a:ea typeface="宋体" charset="0"/>
                <a:cs typeface="宋体" charset="0"/>
              </a:rPr>
              <a:t>2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8A55003-BC16-C540-9C69-1C075DBF51A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PART 1: Learn &amp; Practice</a:t>
            </a:r>
            <a:r>
              <a:rPr lang="en-US" b="1" dirty="0"/>
              <a:t> </a:t>
            </a:r>
            <a:r>
              <a:rPr lang="en-US" b="1" dirty="0">
                <a:solidFill>
                  <a:srgbClr val="C00000"/>
                </a:solidFill>
              </a:rPr>
              <a:t>Vocabular</a:t>
            </a:r>
            <a:r>
              <a:rPr lang="en-US" altLang="zh-CN" b="1" dirty="0">
                <a:solidFill>
                  <a:srgbClr val="C00000"/>
                </a:solidFill>
              </a:rPr>
              <a:t>y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 Context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6044183"/>
      </p:ext>
    </p:extLst>
  </p:cSld>
  <p:clrMapOvr>
    <a:masterClrMapping/>
  </p:clrMapOvr>
  <p:transition spd="slow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eptagon 4"/>
          <p:cNvSpPr/>
          <p:nvPr/>
        </p:nvSpPr>
        <p:spPr>
          <a:xfrm>
            <a:off x="1255363" y="547031"/>
            <a:ext cx="1069383" cy="929899"/>
          </a:xfrm>
          <a:prstGeom prst="heptagon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2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4400" b="1" dirty="0">
                <a:solidFill>
                  <a:schemeClr val="accent2"/>
                </a:solidFill>
                <a:latin typeface="Kaiti SC" charset="-122"/>
                <a:ea typeface="Kaiti SC" charset="-122"/>
                <a:cs typeface="Kaiti SC" charset="-122"/>
              </a:rPr>
              <a:t>看图回答词汇问题</a:t>
            </a:r>
            <a:br>
              <a:rPr lang="en-US" altLang="zh-CN" sz="4400" b="1" dirty="0">
                <a:solidFill>
                  <a:schemeClr val="accent2"/>
                </a:solidFill>
                <a:latin typeface="Kaiti SC" charset="-122"/>
                <a:ea typeface="Kaiti SC" charset="-122"/>
                <a:cs typeface="Kaiti SC" charset="-122"/>
              </a:rPr>
            </a:br>
            <a:r>
              <a:rPr lang="en-US" altLang="zh-CN" sz="4400" b="1" dirty="0">
                <a:latin typeface="华文楷体"/>
                <a:ea typeface="华文楷体"/>
                <a:cs typeface="华文楷体"/>
              </a:rPr>
              <a:t>Contextualize</a:t>
            </a:r>
            <a:r>
              <a:rPr lang="zh-CN" altLang="en-US" sz="4400" b="1" dirty="0">
                <a:latin typeface="华文楷体"/>
                <a:ea typeface="华文楷体"/>
                <a:cs typeface="华文楷体"/>
              </a:rPr>
              <a:t> </a:t>
            </a:r>
            <a:r>
              <a:rPr lang="en-US" altLang="zh-CN" sz="4400" b="1" dirty="0">
                <a:latin typeface="华文楷体"/>
                <a:ea typeface="华文楷体"/>
                <a:cs typeface="华文楷体"/>
              </a:rPr>
              <a:t>Character</a:t>
            </a:r>
            <a:r>
              <a:rPr lang="zh-CN" altLang="en-US" sz="4400" b="1" dirty="0">
                <a:latin typeface="华文楷体"/>
                <a:ea typeface="华文楷体"/>
                <a:cs typeface="华文楷体"/>
              </a:rPr>
              <a:t> </a:t>
            </a:r>
            <a:r>
              <a:rPr lang="en-US" altLang="zh-CN" sz="4400" b="1" dirty="0">
                <a:latin typeface="华文楷体"/>
                <a:ea typeface="华文楷体"/>
                <a:cs typeface="华文楷体"/>
              </a:rPr>
              <a:t>Learning</a:t>
            </a:r>
            <a:endParaRPr lang="en-US" sz="4400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510007" y="1845735"/>
            <a:ext cx="6645673" cy="2202189"/>
          </a:xfrm>
          <a:prstGeom prst="rect">
            <a:avLst/>
          </a:prstGeom>
        </p:spPr>
        <p:txBody>
          <a:bodyPr anchor="t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120000"/>
              </a:lnSpc>
              <a:buFont typeface="+mj-lt"/>
              <a:buAutoNum type="arabicPeriod"/>
            </a:pPr>
            <a:r>
              <a:rPr lang="zh-CN" altLang="en-US" sz="3600" dirty="0">
                <a:latin typeface="华文楷体"/>
                <a:ea typeface="华文楷体"/>
                <a:cs typeface="华文楷体"/>
              </a:rPr>
              <a:t>妈妈回到家第一件事，</a:t>
            </a:r>
            <a:endParaRPr lang="en-US" altLang="zh-CN" sz="3600" dirty="0">
              <a:latin typeface="华文楷体"/>
              <a:ea typeface="华文楷体"/>
              <a:cs typeface="华文楷体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zh-CN" altLang="en-US" sz="3600" dirty="0">
                <a:latin typeface="华文楷体"/>
                <a:ea typeface="华文楷体"/>
                <a:cs typeface="华文楷体"/>
              </a:rPr>
              <a:t>     她先做什么？</a:t>
            </a:r>
            <a:endParaRPr lang="en-US" sz="3600" dirty="0"/>
          </a:p>
        </p:txBody>
      </p:sp>
      <p:sp>
        <p:nvSpPr>
          <p:cNvPr id="8" name="TextBox 7"/>
          <p:cNvSpPr txBox="1"/>
          <p:nvPr/>
        </p:nvSpPr>
        <p:spPr>
          <a:xfrm>
            <a:off x="8973517" y="2562109"/>
            <a:ext cx="2076773" cy="76944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zh-CN" altLang="en-US" sz="4400" b="1" dirty="0">
                <a:solidFill>
                  <a:srgbClr val="FFFF00"/>
                </a:solidFill>
              </a:rPr>
              <a:t>脱鞋子</a:t>
            </a:r>
            <a:endParaRPr lang="en-US" sz="4400" b="1" dirty="0">
              <a:solidFill>
                <a:srgbClr val="FFFF00"/>
              </a:solidFill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4537936" y="4111130"/>
            <a:ext cx="6645673" cy="2202189"/>
          </a:xfrm>
          <a:prstGeom prst="rect">
            <a:avLst/>
          </a:prstGeom>
        </p:spPr>
        <p:txBody>
          <a:bodyPr anchor="t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2950" indent="-742950">
              <a:lnSpc>
                <a:spcPct val="120000"/>
              </a:lnSpc>
              <a:buFont typeface="+mj-lt"/>
              <a:buAutoNum type="arabicPeriod" startAt="2"/>
            </a:pPr>
            <a:r>
              <a:rPr lang="zh-CN" altLang="en-US" sz="3600" dirty="0">
                <a:latin typeface="华文楷体"/>
                <a:ea typeface="华文楷体"/>
                <a:cs typeface="华文楷体"/>
              </a:rPr>
              <a:t>妈妈回到家第二件事，</a:t>
            </a:r>
            <a:endParaRPr lang="en-US" altLang="zh-CN" sz="3600" dirty="0">
              <a:latin typeface="华文楷体"/>
              <a:ea typeface="华文楷体"/>
              <a:cs typeface="华文楷体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altLang="zh-CN" sz="3600" dirty="0">
                <a:latin typeface="华文楷体"/>
                <a:ea typeface="华文楷体"/>
                <a:cs typeface="华文楷体"/>
              </a:rPr>
              <a:t>	</a:t>
            </a:r>
            <a:r>
              <a:rPr lang="zh-CN" altLang="en-US" sz="3600" dirty="0">
                <a:latin typeface="华文楷体"/>
                <a:ea typeface="华文楷体"/>
                <a:cs typeface="华文楷体"/>
              </a:rPr>
              <a:t>她再做什么？</a:t>
            </a:r>
            <a:endParaRPr lang="en-US" sz="3600" dirty="0"/>
          </a:p>
        </p:txBody>
      </p:sp>
      <p:sp>
        <p:nvSpPr>
          <p:cNvPr id="11" name="TextBox 10"/>
          <p:cNvSpPr txBox="1"/>
          <p:nvPr/>
        </p:nvSpPr>
        <p:spPr>
          <a:xfrm>
            <a:off x="9001446" y="4827504"/>
            <a:ext cx="2076773" cy="76944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zh-CN" altLang="en-US" sz="4400" b="1" dirty="0">
                <a:solidFill>
                  <a:srgbClr val="FFFF00"/>
                </a:solidFill>
              </a:rPr>
              <a:t>拥抱</a:t>
            </a:r>
            <a:endParaRPr lang="en-US" sz="4400" b="1" dirty="0">
              <a:solidFill>
                <a:srgbClr val="FFFF00"/>
              </a:solidFill>
            </a:endParaRPr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3132271A-9ECB-354B-8E37-79689143F3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8533" y="1997788"/>
            <a:ext cx="1846213" cy="3945812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D40ABAD-7457-7F47-9434-CED659B42479}"/>
              </a:ext>
            </a:extLst>
          </p:cNvPr>
          <p:cNvSpPr/>
          <p:nvPr/>
        </p:nvSpPr>
        <p:spPr>
          <a:xfrm>
            <a:off x="3064142" y="6412167"/>
            <a:ext cx="22881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goo.gl</a:t>
            </a:r>
            <a:r>
              <a:rPr lang="en-US" dirty="0"/>
              <a:t>/</a:t>
            </a:r>
            <a:r>
              <a:rPr lang="en-US" dirty="0" err="1"/>
              <a:t>onFRGZ</a:t>
            </a:r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AB15784-1159-D94F-8601-79BCAE0106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1235" b="8606"/>
          <a:stretch/>
        </p:blipFill>
        <p:spPr>
          <a:xfrm>
            <a:off x="2453931" y="2017429"/>
            <a:ext cx="1950685" cy="3926172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82597741-E6AF-AF42-B914-92A9A143844B}"/>
              </a:ext>
            </a:extLst>
          </p:cNvPr>
          <p:cNvSpPr/>
          <p:nvPr/>
        </p:nvSpPr>
        <p:spPr>
          <a:xfrm>
            <a:off x="6126480" y="6412167"/>
            <a:ext cx="22119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goo.gl</a:t>
            </a:r>
            <a:r>
              <a:rPr lang="en-US" dirty="0"/>
              <a:t>/</a:t>
            </a:r>
            <a:r>
              <a:rPr lang="en-US" dirty="0" err="1"/>
              <a:t>ruPLVY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303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10" grpId="0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13721" y="1920703"/>
            <a:ext cx="593145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dirty="0">
                <a:latin typeface="华文楷体"/>
                <a:ea typeface="华文楷体"/>
                <a:cs typeface="华文楷体"/>
              </a:rPr>
              <a:t>演出结束，演员们向观众 </a:t>
            </a:r>
            <a:r>
              <a:rPr lang="en-US" altLang="zh-CN" sz="4400" dirty="0">
                <a:latin typeface="华文楷体"/>
                <a:ea typeface="华文楷体"/>
                <a:cs typeface="华文楷体"/>
              </a:rPr>
              <a:t>_______</a:t>
            </a:r>
            <a:r>
              <a:rPr lang="zh-CN" altLang="en-US" sz="4400" dirty="0">
                <a:latin typeface="华文楷体"/>
                <a:ea typeface="华文楷体"/>
                <a:cs typeface="华文楷体"/>
              </a:rPr>
              <a:t>。</a:t>
            </a:r>
            <a:endParaRPr lang="en-US" sz="4400" dirty="0">
              <a:latin typeface="华文楷体"/>
              <a:ea typeface="华文楷体"/>
              <a:cs typeface="华文楷体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49139" y="4569417"/>
            <a:ext cx="28960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b="1" dirty="0">
              <a:solidFill>
                <a:srgbClr val="0000FF"/>
              </a:solidFill>
            </a:endParaRPr>
          </a:p>
        </p:txBody>
      </p:sp>
      <p:sp>
        <p:nvSpPr>
          <p:cNvPr id="6" name="Heptagon 5"/>
          <p:cNvSpPr/>
          <p:nvPr/>
        </p:nvSpPr>
        <p:spPr>
          <a:xfrm>
            <a:off x="1255363" y="547031"/>
            <a:ext cx="1069383" cy="929899"/>
          </a:xfrm>
          <a:prstGeom prst="heptagon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2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4400" b="1" dirty="0">
                <a:solidFill>
                  <a:schemeClr val="accent2"/>
                </a:solidFill>
                <a:latin typeface="Kaiti SC" charset="-122"/>
                <a:ea typeface="Kaiti SC" charset="-122"/>
                <a:cs typeface="Kaiti SC" charset="-122"/>
              </a:rPr>
              <a:t>看图回答词汇问题</a:t>
            </a:r>
            <a:br>
              <a:rPr lang="en-US" altLang="zh-CN" sz="4400" b="1" dirty="0">
                <a:solidFill>
                  <a:schemeClr val="accent2"/>
                </a:solidFill>
                <a:latin typeface="Kaiti SC" charset="-122"/>
                <a:ea typeface="Kaiti SC" charset="-122"/>
                <a:cs typeface="Kaiti SC" charset="-122"/>
              </a:rPr>
            </a:br>
            <a:r>
              <a:rPr lang="en-US" altLang="zh-CN" sz="4400" b="1" dirty="0">
                <a:latin typeface="华文楷体"/>
                <a:ea typeface="华文楷体"/>
                <a:cs typeface="华文楷体"/>
              </a:rPr>
              <a:t>Contextualize</a:t>
            </a:r>
            <a:r>
              <a:rPr lang="zh-CN" altLang="en-US" sz="4400" b="1" dirty="0">
                <a:latin typeface="华文楷体"/>
                <a:ea typeface="华文楷体"/>
                <a:cs typeface="华文楷体"/>
              </a:rPr>
              <a:t> </a:t>
            </a:r>
            <a:r>
              <a:rPr lang="en-US" altLang="zh-CN" sz="4400" b="1" dirty="0">
                <a:latin typeface="华文楷体"/>
                <a:ea typeface="华文楷体"/>
                <a:cs typeface="华文楷体"/>
              </a:rPr>
              <a:t>Character</a:t>
            </a:r>
            <a:r>
              <a:rPr lang="zh-CN" altLang="en-US" sz="4400" b="1" dirty="0">
                <a:latin typeface="华文楷体"/>
                <a:ea typeface="华文楷体"/>
                <a:cs typeface="华文楷体"/>
              </a:rPr>
              <a:t> </a:t>
            </a:r>
            <a:r>
              <a:rPr lang="en-US" altLang="zh-CN" sz="4400" b="1" dirty="0">
                <a:latin typeface="华文楷体"/>
                <a:ea typeface="华文楷体"/>
                <a:cs typeface="华文楷体"/>
              </a:rPr>
              <a:t>Learning</a:t>
            </a:r>
            <a:endParaRPr lang="en-US" sz="4400" dirty="0"/>
          </a:p>
        </p:txBody>
      </p:sp>
      <p:sp>
        <p:nvSpPr>
          <p:cNvPr id="10" name="TextBox 9"/>
          <p:cNvSpPr txBox="1"/>
          <p:nvPr/>
        </p:nvSpPr>
        <p:spPr>
          <a:xfrm>
            <a:off x="2578170" y="3961754"/>
            <a:ext cx="2741938" cy="76944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zh-CN" altLang="en-US" sz="4400" b="1" dirty="0">
                <a:solidFill>
                  <a:srgbClr val="FFFF00"/>
                </a:solidFill>
              </a:rPr>
              <a:t>致谢</a:t>
            </a:r>
            <a:endParaRPr lang="en-US" sz="4400" b="1" dirty="0">
              <a:solidFill>
                <a:srgbClr val="FFFF00"/>
              </a:solidFill>
            </a:endParaRPr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ED63CCC4-6F89-E046-8100-6447FEAC9A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45174" y="2082049"/>
            <a:ext cx="4941013" cy="328802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98CA860C-52E8-DA42-B1E9-D6656D90433C}"/>
              </a:ext>
            </a:extLst>
          </p:cNvPr>
          <p:cNvSpPr/>
          <p:nvPr/>
        </p:nvSpPr>
        <p:spPr>
          <a:xfrm>
            <a:off x="4983699" y="6464644"/>
            <a:ext cx="22855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goo.gl</a:t>
            </a:r>
            <a:r>
              <a:rPr lang="en-US" dirty="0"/>
              <a:t>/</a:t>
            </a:r>
            <a:r>
              <a:rPr lang="en-US" dirty="0" err="1"/>
              <a:t>GHiByN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7563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1" y="1629329"/>
            <a:ext cx="6282088" cy="4258123"/>
          </a:xfrm>
        </p:spPr>
        <p:txBody>
          <a:bodyPr anchor="b">
            <a:normAutofit lnSpcReduction="10000"/>
          </a:bodyPr>
          <a:lstStyle/>
          <a:p>
            <a:pPr marL="127000" indent="0">
              <a:buNone/>
            </a:pPr>
            <a:r>
              <a:rPr lang="zh-CN" altLang="en-US" sz="4400" dirty="0"/>
              <a:t>当比赛结束时，</a:t>
            </a:r>
            <a:r>
              <a:rPr lang="zh-CN" altLang="en-US" sz="4400" u="sng" dirty="0"/>
              <a:t>苏巴西奇</a:t>
            </a:r>
            <a:r>
              <a:rPr lang="zh-CN" altLang="en-US" sz="4400" dirty="0"/>
              <a:t>一边向球场上的球迷致谢，一边跟自己的队友拥抱庆祝。他脱下球衣，露出一件白色</a:t>
            </a:r>
            <a:r>
              <a:rPr lang="en-US" sz="4400" dirty="0"/>
              <a:t>T</a:t>
            </a:r>
            <a:r>
              <a:rPr lang="zh-CN" altLang="en-US" sz="4400" dirty="0"/>
              <a:t>恤，上面印着一位球员的照片和</a:t>
            </a:r>
            <a:r>
              <a:rPr lang="en-US" sz="4400" dirty="0"/>
              <a:t>“Forever 24”</a:t>
            </a:r>
            <a:r>
              <a:rPr lang="zh-CN" altLang="en-US" sz="4400" dirty="0"/>
              <a:t>。 </a:t>
            </a:r>
            <a:endParaRPr lang="en-US" altLang="zh-CN" sz="8000" dirty="0">
              <a:latin typeface="华文楷体"/>
              <a:ea typeface="华文楷体"/>
              <a:cs typeface="华文楷体"/>
            </a:endParaRPr>
          </a:p>
        </p:txBody>
      </p:sp>
      <p:sp>
        <p:nvSpPr>
          <p:cNvPr id="8" name="Heptagon 7"/>
          <p:cNvSpPr/>
          <p:nvPr/>
        </p:nvSpPr>
        <p:spPr>
          <a:xfrm>
            <a:off x="1407763" y="699431"/>
            <a:ext cx="1069383" cy="929899"/>
          </a:xfrm>
          <a:prstGeom prst="heptagon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3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335832" y="294221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4400" b="1" dirty="0">
                <a:solidFill>
                  <a:schemeClr val="accent2"/>
                </a:solidFill>
                <a:latin typeface="Kaiti SC" charset="-122"/>
                <a:ea typeface="Kaiti SC" charset="-122"/>
                <a:cs typeface="Kaiti SC" charset="-122"/>
              </a:rPr>
              <a:t>扫看文章圈出生词</a:t>
            </a:r>
            <a:br>
              <a:rPr lang="en-US" altLang="zh-CN" sz="4400" b="1" dirty="0">
                <a:solidFill>
                  <a:schemeClr val="accent2"/>
                </a:solidFill>
                <a:latin typeface="Kaiti SC" charset="-122"/>
                <a:ea typeface="Kaiti SC" charset="-122"/>
                <a:cs typeface="Kaiti SC" charset="-122"/>
              </a:rPr>
            </a:br>
            <a:r>
              <a:rPr lang="en-US" altLang="zh-CN" sz="4400" b="1" dirty="0">
                <a:latin typeface="华文楷体"/>
                <a:ea typeface="华文楷体"/>
                <a:cs typeface="华文楷体"/>
              </a:rPr>
              <a:t>Scan</a:t>
            </a:r>
            <a:r>
              <a:rPr lang="zh-CN" altLang="en-US" sz="4400" b="1" dirty="0">
                <a:latin typeface="华文楷体"/>
                <a:ea typeface="华文楷体"/>
                <a:cs typeface="华文楷体"/>
              </a:rPr>
              <a:t> </a:t>
            </a:r>
            <a:r>
              <a:rPr lang="en-US" altLang="zh-CN" sz="4400" b="1" dirty="0">
                <a:latin typeface="华文楷体"/>
                <a:ea typeface="华文楷体"/>
                <a:cs typeface="华文楷体"/>
              </a:rPr>
              <a:t>Target</a:t>
            </a:r>
            <a:r>
              <a:rPr lang="zh-CN" altLang="en-US" sz="4400" b="1" dirty="0">
                <a:latin typeface="华文楷体"/>
                <a:ea typeface="华文楷体"/>
                <a:cs typeface="华文楷体"/>
              </a:rPr>
              <a:t> </a:t>
            </a:r>
            <a:r>
              <a:rPr lang="en-US" altLang="zh-CN" sz="4400" b="1" dirty="0">
                <a:latin typeface="华文楷体"/>
                <a:ea typeface="华文楷体"/>
                <a:cs typeface="华文楷体"/>
              </a:rPr>
              <a:t>Words</a:t>
            </a:r>
            <a:r>
              <a:rPr lang="zh-CN" altLang="en-US" sz="4400" b="1" dirty="0">
                <a:latin typeface="华文楷体"/>
                <a:ea typeface="华文楷体"/>
                <a:cs typeface="华文楷体"/>
              </a:rPr>
              <a:t> </a:t>
            </a:r>
            <a:r>
              <a:rPr lang="en-US" altLang="zh-CN" sz="4400" b="1" dirty="0">
                <a:latin typeface="华文楷体"/>
                <a:ea typeface="华文楷体"/>
                <a:cs typeface="华文楷体"/>
              </a:rPr>
              <a:t>in</a:t>
            </a:r>
            <a:r>
              <a:rPr lang="zh-CN" altLang="en-US" sz="4400" b="1" dirty="0">
                <a:latin typeface="华文楷体"/>
                <a:ea typeface="华文楷体"/>
                <a:cs typeface="华文楷体"/>
              </a:rPr>
              <a:t> </a:t>
            </a:r>
            <a:r>
              <a:rPr lang="en-US" altLang="zh-CN" sz="4400" b="1" dirty="0">
                <a:latin typeface="华文楷体"/>
                <a:ea typeface="华文楷体"/>
                <a:cs typeface="华文楷体"/>
              </a:rPr>
              <a:t>the</a:t>
            </a:r>
            <a:r>
              <a:rPr lang="zh-CN" altLang="en-US" sz="4400" b="1" dirty="0">
                <a:latin typeface="华文楷体"/>
                <a:ea typeface="华文楷体"/>
                <a:cs typeface="华文楷体"/>
              </a:rPr>
              <a:t> </a:t>
            </a:r>
            <a:r>
              <a:rPr lang="en-US" altLang="zh-CN" sz="4400" b="1" dirty="0">
                <a:latin typeface="华文楷体"/>
                <a:ea typeface="华文楷体"/>
                <a:cs typeface="华文楷体"/>
              </a:rPr>
              <a:t>Article</a:t>
            </a:r>
            <a:endParaRPr lang="en-US" sz="4400" dirty="0"/>
          </a:p>
        </p:txBody>
      </p:sp>
      <p:sp>
        <p:nvSpPr>
          <p:cNvPr id="10" name="Oval 9"/>
          <p:cNvSpPr/>
          <p:nvPr/>
        </p:nvSpPr>
        <p:spPr>
          <a:xfrm>
            <a:off x="5029190" y="2466108"/>
            <a:ext cx="1275357" cy="783476"/>
          </a:xfrm>
          <a:prstGeom prst="ellipse">
            <a:avLst/>
          </a:prstGeom>
          <a:noFill/>
          <a:ln w="762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2708193" y="3554361"/>
            <a:ext cx="866066" cy="825909"/>
          </a:xfrm>
          <a:prstGeom prst="ellipse">
            <a:avLst/>
          </a:prstGeom>
          <a:noFill/>
          <a:ln w="762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0463254-DA46-404E-A62F-8A2FB29AF9B0}"/>
              </a:ext>
            </a:extLst>
          </p:cNvPr>
          <p:cNvSpPr/>
          <p:nvPr/>
        </p:nvSpPr>
        <p:spPr>
          <a:xfrm>
            <a:off x="2708193" y="2466108"/>
            <a:ext cx="1445910" cy="847644"/>
          </a:xfrm>
          <a:prstGeom prst="ellipse">
            <a:avLst/>
          </a:prstGeom>
          <a:noFill/>
          <a:ln w="762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87025FC-BEA1-E548-AAB4-3E36CFD3945F}"/>
              </a:ext>
            </a:extLst>
          </p:cNvPr>
          <p:cNvSpPr/>
          <p:nvPr/>
        </p:nvSpPr>
        <p:spPr>
          <a:xfrm>
            <a:off x="6176586" y="2444891"/>
            <a:ext cx="1330745" cy="825909"/>
          </a:xfrm>
          <a:prstGeom prst="ellipse">
            <a:avLst/>
          </a:prstGeom>
          <a:noFill/>
          <a:ln w="762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F8FED9A-1997-4C45-980D-E8C37E5FF0E2}"/>
              </a:ext>
            </a:extLst>
          </p:cNvPr>
          <p:cNvSpPr/>
          <p:nvPr/>
        </p:nvSpPr>
        <p:spPr>
          <a:xfrm>
            <a:off x="8313666" y="1841242"/>
            <a:ext cx="2771429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zh-CN" altLang="en-US" sz="4000" b="1" dirty="0">
                <a:latin typeface="华文楷体"/>
                <a:ea typeface="华文楷体"/>
                <a:cs typeface="华文楷体"/>
              </a:rPr>
              <a:t>脱 梦想  撞  永远  赢牌  成功</a:t>
            </a:r>
            <a:r>
              <a:rPr lang="en-US" altLang="zh-CN" sz="4000" b="1" dirty="0">
                <a:latin typeface="华文楷体"/>
                <a:ea typeface="华文楷体"/>
                <a:cs typeface="华文楷体"/>
              </a:rPr>
              <a:t> </a:t>
            </a:r>
            <a:r>
              <a:rPr lang="zh-CN" altLang="en-US" sz="4000" b="1" dirty="0">
                <a:latin typeface="华文楷体"/>
                <a:ea typeface="华文楷体"/>
                <a:cs typeface="华文楷体"/>
              </a:rPr>
              <a:t>球场  球迷  拥抱  受伤 实现</a:t>
            </a:r>
            <a:endParaRPr lang="en-US" sz="4000" b="1" dirty="0">
              <a:latin typeface="华文楷体"/>
              <a:ea typeface="华文楷体"/>
              <a:cs typeface="华文楷体"/>
            </a:endParaRPr>
          </a:p>
        </p:txBody>
      </p:sp>
    </p:spTree>
    <p:extLst>
      <p:ext uri="{BB962C8B-B14F-4D97-AF65-F5344CB8AC3E}">
        <p14:creationId xmlns:p14="http://schemas.microsoft.com/office/powerpoint/2010/main" val="634439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7" grpId="0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1249680" y="4390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4400" b="1" dirty="0">
                <a:solidFill>
                  <a:schemeClr val="accent2"/>
                </a:solidFill>
                <a:latin typeface="Kaiti SC" charset="-122"/>
                <a:ea typeface="Kaiti SC" charset="-122"/>
                <a:cs typeface="Kaiti SC" charset="-122"/>
              </a:rPr>
              <a:t>用生词看图说话</a:t>
            </a:r>
            <a:br>
              <a:rPr lang="en-US" altLang="zh-CN" sz="4400" b="1" dirty="0">
                <a:solidFill>
                  <a:schemeClr val="accent2"/>
                </a:solidFill>
                <a:latin typeface="Kaiti SC" charset="-122"/>
                <a:ea typeface="Kaiti SC" charset="-122"/>
                <a:cs typeface="Kaiti SC" charset="-122"/>
              </a:rPr>
            </a:br>
            <a:r>
              <a:rPr lang="en-US" altLang="zh-CN" sz="4400" b="1" dirty="0">
                <a:latin typeface="华文楷体"/>
                <a:ea typeface="华文楷体"/>
                <a:cs typeface="华文楷体"/>
              </a:rPr>
              <a:t>Create</a:t>
            </a:r>
            <a:r>
              <a:rPr lang="zh-CN" altLang="en-US" sz="4400" b="1" dirty="0">
                <a:latin typeface="华文楷体"/>
                <a:ea typeface="华文楷体"/>
                <a:cs typeface="华文楷体"/>
              </a:rPr>
              <a:t> </a:t>
            </a:r>
            <a:r>
              <a:rPr lang="en-US" altLang="zh-CN" sz="4400" b="1" dirty="0">
                <a:latin typeface="华文楷体"/>
                <a:ea typeface="华文楷体"/>
                <a:cs typeface="华文楷体"/>
              </a:rPr>
              <a:t>Language with</a:t>
            </a:r>
            <a:r>
              <a:rPr lang="zh-CN" altLang="en-US" sz="4400" b="1" dirty="0">
                <a:latin typeface="华文楷体"/>
                <a:ea typeface="华文楷体"/>
                <a:cs typeface="华文楷体"/>
              </a:rPr>
              <a:t> </a:t>
            </a:r>
            <a:r>
              <a:rPr lang="en-US" altLang="zh-CN" sz="4400" b="1" dirty="0">
                <a:latin typeface="华文楷体"/>
                <a:ea typeface="华文楷体"/>
                <a:cs typeface="华文楷体"/>
              </a:rPr>
              <a:t>the Target</a:t>
            </a:r>
            <a:r>
              <a:rPr lang="zh-CN" altLang="en-US" sz="4400" b="1" dirty="0">
                <a:latin typeface="华文楷体"/>
                <a:ea typeface="华文楷体"/>
                <a:cs typeface="华文楷体"/>
              </a:rPr>
              <a:t> </a:t>
            </a:r>
            <a:r>
              <a:rPr lang="en-US" altLang="zh-CN" sz="4400" b="1" dirty="0">
                <a:latin typeface="华文楷体"/>
                <a:ea typeface="华文楷体"/>
                <a:cs typeface="华文楷体"/>
              </a:rPr>
              <a:t>Words</a:t>
            </a:r>
            <a:endParaRPr lang="en-US" sz="44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1"/>
            <a:ext cx="9658381" cy="529349"/>
          </a:xfrm>
        </p:spPr>
        <p:txBody>
          <a:bodyPr>
            <a:normAutofit fontScale="92500" lnSpcReduction="10000"/>
          </a:bodyPr>
          <a:lstStyle/>
          <a:p>
            <a:pPr marL="127000" indent="0">
              <a:buNone/>
            </a:pPr>
            <a:r>
              <a:rPr lang="zh-CN" altLang="en-US" sz="3600" dirty="0">
                <a:latin typeface="华文楷体"/>
                <a:ea typeface="华文楷体"/>
                <a:cs typeface="华文楷体"/>
              </a:rPr>
              <a:t>请从这</a:t>
            </a:r>
            <a:r>
              <a:rPr lang="en-US" altLang="zh-CN" sz="3600" dirty="0">
                <a:latin typeface="华文楷体"/>
                <a:ea typeface="华文楷体"/>
                <a:cs typeface="华文楷体"/>
              </a:rPr>
              <a:t>11</a:t>
            </a:r>
            <a:r>
              <a:rPr lang="zh-CN" altLang="en-US" sz="3600" dirty="0">
                <a:latin typeface="华文楷体"/>
                <a:ea typeface="华文楷体"/>
                <a:cs typeface="华文楷体"/>
              </a:rPr>
              <a:t>个生词中，任意选</a:t>
            </a:r>
            <a:r>
              <a:rPr lang="en-US" altLang="zh-CN" sz="3600" b="1" dirty="0">
                <a:solidFill>
                  <a:srgbClr val="FF0000"/>
                </a:solidFill>
                <a:latin typeface="华文楷体"/>
                <a:ea typeface="华文楷体"/>
                <a:cs typeface="华文楷体"/>
              </a:rPr>
              <a:t>3</a:t>
            </a:r>
            <a:r>
              <a:rPr lang="zh-CN" altLang="en-US" sz="3600" dirty="0">
                <a:latin typeface="华文楷体"/>
                <a:ea typeface="华文楷体"/>
                <a:cs typeface="华文楷体"/>
              </a:rPr>
              <a:t>个词语看图说话。</a:t>
            </a:r>
            <a:endParaRPr lang="en-US" dirty="0"/>
          </a:p>
        </p:txBody>
      </p:sp>
      <p:sp>
        <p:nvSpPr>
          <p:cNvPr id="6" name="Heptagon 5"/>
          <p:cNvSpPr/>
          <p:nvPr/>
        </p:nvSpPr>
        <p:spPr>
          <a:xfrm>
            <a:off x="461124" y="557897"/>
            <a:ext cx="1069383" cy="929899"/>
          </a:xfrm>
          <a:prstGeom prst="heptagon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4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7574280" y="3033835"/>
            <a:ext cx="3535680" cy="2712720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/>
            <a:r>
              <a:rPr lang="zh-CN" altLang="en-US" sz="4000" b="1" dirty="0">
                <a:latin typeface="华文楷体"/>
                <a:ea typeface="华文楷体"/>
                <a:cs typeface="华文楷体"/>
              </a:rPr>
              <a:t>脱   梦想   撞  永远  赢   牌  成功</a:t>
            </a:r>
            <a:r>
              <a:rPr lang="en-US" altLang="zh-CN" sz="4000" b="1" dirty="0">
                <a:latin typeface="华文楷体"/>
                <a:ea typeface="华文楷体"/>
                <a:cs typeface="华文楷体"/>
              </a:rPr>
              <a:t> </a:t>
            </a:r>
            <a:r>
              <a:rPr lang="zh-CN" altLang="en-US" sz="4000" b="1" dirty="0">
                <a:latin typeface="华文楷体"/>
                <a:ea typeface="华文楷体"/>
                <a:cs typeface="华文楷体"/>
              </a:rPr>
              <a:t>球场  球迷  拥抱  受伤 实现</a:t>
            </a:r>
            <a:endParaRPr lang="en-US" sz="4000" b="1" dirty="0">
              <a:latin typeface="华文楷体"/>
              <a:ea typeface="华文楷体"/>
              <a:cs typeface="华文楷体"/>
            </a:endParaRPr>
          </a:p>
        </p:txBody>
      </p:sp>
      <p:pic>
        <p:nvPicPr>
          <p:cNvPr id="7" name="Content Placeholder 7">
            <a:extLst>
              <a:ext uri="{FF2B5EF4-FFF2-40B4-BE49-F238E27FC236}">
                <a16:creationId xmlns:a16="http://schemas.microsoft.com/office/drawing/2014/main" id="{4F4E691F-6E71-AF42-BB04-D11A5BA554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1579" y="2545080"/>
            <a:ext cx="5707181" cy="351211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5B6F88C-2F17-2149-8D56-1A59E19240C2}"/>
              </a:ext>
            </a:extLst>
          </p:cNvPr>
          <p:cNvSpPr txBox="1"/>
          <p:nvPr/>
        </p:nvSpPr>
        <p:spPr>
          <a:xfrm>
            <a:off x="5638800" y="6401875"/>
            <a:ext cx="22758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goo.gl</a:t>
            </a:r>
            <a:r>
              <a:rPr lang="en-US" dirty="0"/>
              <a:t>/e3bxbD</a:t>
            </a:r>
          </a:p>
        </p:txBody>
      </p:sp>
    </p:spTree>
    <p:extLst>
      <p:ext uri="{BB962C8B-B14F-4D97-AF65-F5344CB8AC3E}">
        <p14:creationId xmlns:p14="http://schemas.microsoft.com/office/powerpoint/2010/main" val="4484180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5B3C80-DC59-8B49-9606-5A4C5627348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CN" b="1" dirty="0">
                <a:solidFill>
                  <a:schemeClr val="accent2"/>
                </a:solidFill>
                <a:ea typeface="宋体" charset="0"/>
                <a:cs typeface="宋体" charset="0"/>
              </a:rPr>
              <a:t>Phase</a:t>
            </a:r>
            <a:r>
              <a:rPr lang="zh-CN" altLang="en-US" b="1" dirty="0">
                <a:solidFill>
                  <a:schemeClr val="accent2"/>
                </a:solidFill>
                <a:ea typeface="宋体" charset="0"/>
                <a:cs typeface="宋体" charset="0"/>
              </a:rPr>
              <a:t> </a:t>
            </a:r>
            <a:r>
              <a:rPr lang="en-US" altLang="zh-CN" b="1" dirty="0">
                <a:solidFill>
                  <a:schemeClr val="accent2"/>
                </a:solidFill>
                <a:ea typeface="宋体" charset="0"/>
                <a:cs typeface="宋体" charset="0"/>
              </a:rPr>
              <a:t>2:</a:t>
            </a:r>
            <a:r>
              <a:rPr lang="zh-CN" altLang="en-US" b="1" dirty="0">
                <a:solidFill>
                  <a:schemeClr val="accent2"/>
                </a:solidFill>
                <a:ea typeface="宋体" charset="0"/>
                <a:cs typeface="宋体" charset="0"/>
              </a:rPr>
              <a:t> </a:t>
            </a:r>
            <a:r>
              <a:rPr lang="en-US" altLang="zh-CN" b="1" dirty="0">
                <a:solidFill>
                  <a:schemeClr val="accent2"/>
                </a:solidFill>
                <a:ea typeface="宋体" charset="0"/>
                <a:cs typeface="宋体" charset="0"/>
              </a:rPr>
              <a:t>Explore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8A55003-BC16-C540-9C69-1C075DBF51A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PART 2: Learn &amp; Practice </a:t>
            </a:r>
            <a:r>
              <a:rPr lang="en-US" b="1" dirty="0">
                <a:solidFill>
                  <a:srgbClr val="C00000"/>
                </a:solidFill>
              </a:rPr>
              <a:t>Sentence Patterns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 Context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93331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D156BC5-3761-CC4F-B64D-F2E0DDB0DF6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4400" b="1" dirty="0">
                <a:solidFill>
                  <a:schemeClr val="accent2"/>
                </a:solidFill>
                <a:latin typeface="Kaiti SC" charset="-122"/>
                <a:ea typeface="Kaiti SC" charset="-122"/>
                <a:cs typeface="Kaiti SC" charset="-122"/>
              </a:rPr>
              <a:t>句子练习</a:t>
            </a:r>
            <a:br>
              <a:rPr lang="en-US" altLang="zh-CN" sz="4400" b="1" dirty="0">
                <a:solidFill>
                  <a:schemeClr val="accent2"/>
                </a:solidFill>
                <a:latin typeface="Kaiti SC" charset="-122"/>
                <a:ea typeface="Kaiti SC" charset="-122"/>
                <a:cs typeface="Kaiti SC" charset="-122"/>
              </a:rPr>
            </a:br>
            <a:r>
              <a:rPr lang="en-US" altLang="zh-CN" sz="4400" b="1" dirty="0">
                <a:latin typeface="华文楷体"/>
                <a:ea typeface="华文楷体"/>
                <a:cs typeface="华文楷体"/>
              </a:rPr>
              <a:t>Sentence practice </a:t>
            </a:r>
            <a:endParaRPr lang="en-US" sz="4400" dirty="0"/>
          </a:p>
        </p:txBody>
      </p:sp>
      <p:sp>
        <p:nvSpPr>
          <p:cNvPr id="6" name="Heptagon 5">
            <a:extLst>
              <a:ext uri="{FF2B5EF4-FFF2-40B4-BE49-F238E27FC236}">
                <a16:creationId xmlns:a16="http://schemas.microsoft.com/office/drawing/2014/main" id="{1BFE865D-CD89-9648-B5D1-5F4EAE772D2D}"/>
              </a:ext>
            </a:extLst>
          </p:cNvPr>
          <p:cNvSpPr/>
          <p:nvPr/>
        </p:nvSpPr>
        <p:spPr>
          <a:xfrm>
            <a:off x="1815885" y="409881"/>
            <a:ext cx="1069383" cy="929899"/>
          </a:xfrm>
          <a:prstGeom prst="heptagon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dirty="0"/>
              <a:t>5-1</a:t>
            </a:r>
            <a:endParaRPr lang="en-US" sz="4000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EB52964-9E91-B34F-8B0C-2E05C4DBE0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9308" y="1737360"/>
            <a:ext cx="10058400" cy="402336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zh-CN" altLang="en-US" sz="4800" dirty="0">
                <a:highlight>
                  <a:srgbClr val="00FF00"/>
                </a:highlight>
              </a:rPr>
              <a:t>当</a:t>
            </a:r>
            <a:r>
              <a:rPr lang="mr-IN" altLang="zh-CN" sz="4800" dirty="0">
                <a:highlight>
                  <a:srgbClr val="00FF00"/>
                </a:highlight>
              </a:rPr>
              <a:t>…</a:t>
            </a:r>
            <a:r>
              <a:rPr lang="zh-CN" altLang="en-US" sz="4800" dirty="0">
                <a:highlight>
                  <a:srgbClr val="00FF00"/>
                </a:highlight>
              </a:rPr>
              <a:t>时</a:t>
            </a:r>
            <a:r>
              <a:rPr lang="en-US" altLang="zh-CN" sz="4800" dirty="0">
                <a:highlight>
                  <a:srgbClr val="00FF00"/>
                </a:highlight>
              </a:rPr>
              <a:t>,</a:t>
            </a:r>
            <a:r>
              <a:rPr lang="zh-CN" altLang="en-US" sz="4800" dirty="0">
                <a:highlight>
                  <a:srgbClr val="00FF00"/>
                </a:highlight>
              </a:rPr>
              <a:t> </a:t>
            </a:r>
            <a:r>
              <a:rPr lang="mr-IN" altLang="zh-CN" sz="4800" dirty="0">
                <a:highlight>
                  <a:srgbClr val="00FF00"/>
                </a:highlight>
              </a:rPr>
              <a:t>…</a:t>
            </a:r>
            <a:endParaRPr lang="en-US" altLang="zh-CN" sz="3900" dirty="0">
              <a:highlight>
                <a:srgbClr val="00FF00"/>
              </a:highlight>
            </a:endParaRPr>
          </a:p>
          <a:p>
            <a:pPr marL="0" indent="0">
              <a:buNone/>
            </a:pPr>
            <a:r>
              <a:rPr lang="zh-CN" altLang="en-US" sz="4400" dirty="0"/>
              <a:t>我睡觉，他唱歌。 </a:t>
            </a:r>
            <a:endParaRPr lang="en-US" altLang="zh-CN" sz="4400" dirty="0"/>
          </a:p>
          <a:p>
            <a:pPr marL="0" indent="0">
              <a:buNone/>
            </a:pPr>
            <a:r>
              <a:rPr lang="zh-CN" altLang="en-US" sz="4400" u="sng" dirty="0">
                <a:highlight>
                  <a:srgbClr val="00FF00"/>
                </a:highlight>
              </a:rPr>
              <a:t>当</a:t>
            </a:r>
            <a:r>
              <a:rPr lang="zh-CN" altLang="en-US" sz="4400" u="sng" dirty="0"/>
              <a:t>我睡觉</a:t>
            </a:r>
            <a:r>
              <a:rPr lang="zh-CN" altLang="en-US" sz="4400" u="sng" dirty="0">
                <a:highlight>
                  <a:srgbClr val="00FF00"/>
                </a:highlight>
              </a:rPr>
              <a:t>时</a:t>
            </a:r>
            <a:r>
              <a:rPr lang="zh-CN" altLang="en-US" sz="4400" u="sng" dirty="0"/>
              <a:t>，他在唱歌。</a:t>
            </a:r>
            <a:endParaRPr lang="en-US" altLang="zh-CN" sz="4400" u="sng" dirty="0"/>
          </a:p>
          <a:p>
            <a:pPr marL="0" indent="0">
              <a:buNone/>
            </a:pPr>
            <a:endParaRPr lang="en-US" altLang="zh-CN" sz="4400" u="sng" dirty="0"/>
          </a:p>
          <a:p>
            <a:pPr marL="0" indent="0">
              <a:buNone/>
            </a:pPr>
            <a:r>
              <a:rPr lang="zh-CN" altLang="en-US" sz="4400" dirty="0"/>
              <a:t>我打球，他学习中文。</a:t>
            </a:r>
            <a:endParaRPr lang="en-US" altLang="zh-CN" sz="4400" dirty="0"/>
          </a:p>
          <a:p>
            <a:pPr marL="0" indent="0">
              <a:buNone/>
            </a:pPr>
            <a:r>
              <a:rPr lang="zh-CN" altLang="en-US" sz="4400" u="sng" dirty="0">
                <a:highlight>
                  <a:srgbClr val="00FF00"/>
                </a:highlight>
              </a:rPr>
              <a:t>当</a:t>
            </a:r>
            <a:r>
              <a:rPr lang="zh-CN" altLang="en-US" sz="4400" u="sng" dirty="0"/>
              <a:t>我打球</a:t>
            </a:r>
            <a:r>
              <a:rPr lang="zh-CN" altLang="en-US" sz="4400" u="sng" dirty="0">
                <a:highlight>
                  <a:srgbClr val="00FF00"/>
                </a:highlight>
              </a:rPr>
              <a:t>时</a:t>
            </a:r>
            <a:r>
              <a:rPr lang="zh-CN" altLang="en-US" sz="4400" u="sng" dirty="0"/>
              <a:t>，他在学习中文。</a:t>
            </a:r>
            <a:endParaRPr lang="en-US" sz="4400" u="sng" dirty="0"/>
          </a:p>
          <a:p>
            <a:pPr marL="0" indent="0">
              <a:buNone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21376785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4400" b="1" dirty="0">
                <a:solidFill>
                  <a:schemeClr val="accent2"/>
                </a:solidFill>
                <a:latin typeface="Kaiti SC" charset="-122"/>
                <a:ea typeface="Kaiti SC" charset="-122"/>
                <a:cs typeface="Kaiti SC" charset="-122"/>
              </a:rPr>
              <a:t>用句式描写图画</a:t>
            </a:r>
            <a:br>
              <a:rPr lang="en-US" altLang="zh-CN" sz="4400" b="1" dirty="0">
                <a:solidFill>
                  <a:schemeClr val="accent2"/>
                </a:solidFill>
                <a:latin typeface="Kaiti SC" charset="-122"/>
                <a:ea typeface="Kaiti SC" charset="-122"/>
                <a:cs typeface="Kaiti SC" charset="-122"/>
              </a:rPr>
            </a:br>
            <a:r>
              <a:rPr lang="en-US" altLang="zh-CN" sz="4400" b="1" dirty="0">
                <a:latin typeface="华文楷体"/>
                <a:ea typeface="华文楷体"/>
                <a:cs typeface="华文楷体"/>
              </a:rPr>
              <a:t>Use</a:t>
            </a:r>
            <a:r>
              <a:rPr lang="zh-CN" altLang="en-US" sz="4400" b="1" dirty="0">
                <a:latin typeface="华文楷体"/>
                <a:ea typeface="华文楷体"/>
                <a:cs typeface="华文楷体"/>
              </a:rPr>
              <a:t> </a:t>
            </a:r>
            <a:r>
              <a:rPr lang="en-US" altLang="zh-CN" sz="4400" b="1" dirty="0">
                <a:latin typeface="华文楷体"/>
                <a:ea typeface="华文楷体"/>
                <a:cs typeface="华文楷体"/>
              </a:rPr>
              <a:t>the Target</a:t>
            </a:r>
            <a:r>
              <a:rPr lang="zh-CN" altLang="en-US" sz="4400" b="1" dirty="0">
                <a:latin typeface="华文楷体"/>
                <a:ea typeface="华文楷体"/>
                <a:cs typeface="华文楷体"/>
              </a:rPr>
              <a:t> </a:t>
            </a:r>
            <a:r>
              <a:rPr lang="en-US" altLang="zh-CN" sz="4400" b="1" dirty="0">
                <a:latin typeface="华文楷体"/>
                <a:ea typeface="华文楷体"/>
                <a:cs typeface="华文楷体"/>
              </a:rPr>
              <a:t>Pattern</a:t>
            </a:r>
            <a:endParaRPr lang="en-US" sz="4400" dirty="0"/>
          </a:p>
        </p:txBody>
      </p:sp>
      <p:sp>
        <p:nvSpPr>
          <p:cNvPr id="7" name="Heptagon 6"/>
          <p:cNvSpPr/>
          <p:nvPr/>
        </p:nvSpPr>
        <p:spPr>
          <a:xfrm>
            <a:off x="1206285" y="666555"/>
            <a:ext cx="1069383" cy="929899"/>
          </a:xfrm>
          <a:prstGeom prst="heptagon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dirty="0"/>
              <a:t>5-1</a:t>
            </a:r>
            <a:endParaRPr lang="en-US" sz="40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BEE869C-B1C8-B84F-B2F0-6BE72B0CCC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7433" y="1904137"/>
            <a:ext cx="9618094" cy="431000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D58B06D-2D8B-CD4E-BF19-D86100B71659}"/>
              </a:ext>
            </a:extLst>
          </p:cNvPr>
          <p:cNvSpPr/>
          <p:nvPr/>
        </p:nvSpPr>
        <p:spPr>
          <a:xfrm>
            <a:off x="4796216" y="6380921"/>
            <a:ext cx="23564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goo.gl</a:t>
            </a:r>
            <a:r>
              <a:rPr lang="en-US" dirty="0"/>
              <a:t>/6PWBPy</a:t>
            </a:r>
          </a:p>
        </p:txBody>
      </p:sp>
    </p:spTree>
    <p:extLst>
      <p:ext uri="{BB962C8B-B14F-4D97-AF65-F5344CB8AC3E}">
        <p14:creationId xmlns:p14="http://schemas.microsoft.com/office/powerpoint/2010/main" val="42709240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D156BC5-3761-CC4F-B64D-F2E0DDB0DF6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4400" b="1" dirty="0">
                <a:solidFill>
                  <a:schemeClr val="accent2"/>
                </a:solidFill>
                <a:latin typeface="Kaiti SC" charset="-122"/>
                <a:ea typeface="Kaiti SC" charset="-122"/>
                <a:cs typeface="Kaiti SC" charset="-122"/>
              </a:rPr>
              <a:t>句子练习</a:t>
            </a:r>
            <a:br>
              <a:rPr lang="en-US" altLang="zh-CN" sz="4400" b="1" dirty="0">
                <a:solidFill>
                  <a:schemeClr val="accent2"/>
                </a:solidFill>
                <a:latin typeface="Kaiti SC" charset="-122"/>
                <a:ea typeface="Kaiti SC" charset="-122"/>
                <a:cs typeface="Kaiti SC" charset="-122"/>
              </a:rPr>
            </a:br>
            <a:r>
              <a:rPr lang="en-US" altLang="zh-CN" sz="4400" b="1" dirty="0">
                <a:latin typeface="华文楷体"/>
                <a:ea typeface="华文楷体"/>
                <a:cs typeface="华文楷体"/>
              </a:rPr>
              <a:t>Sentence practice </a:t>
            </a:r>
            <a:endParaRPr lang="en-US" sz="4400" dirty="0"/>
          </a:p>
        </p:txBody>
      </p:sp>
      <p:sp>
        <p:nvSpPr>
          <p:cNvPr id="6" name="Heptagon 5">
            <a:extLst>
              <a:ext uri="{FF2B5EF4-FFF2-40B4-BE49-F238E27FC236}">
                <a16:creationId xmlns:a16="http://schemas.microsoft.com/office/drawing/2014/main" id="{1BFE865D-CD89-9648-B5D1-5F4EAE772D2D}"/>
              </a:ext>
            </a:extLst>
          </p:cNvPr>
          <p:cNvSpPr/>
          <p:nvPr/>
        </p:nvSpPr>
        <p:spPr>
          <a:xfrm>
            <a:off x="1206285" y="666555"/>
            <a:ext cx="1069383" cy="929899"/>
          </a:xfrm>
          <a:prstGeom prst="heptagon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dirty="0"/>
              <a:t>5-1</a:t>
            </a:r>
            <a:endParaRPr lang="en-US" sz="4000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EB52964-9E91-B34F-8B0C-2E05C4DBE0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1898" y="1863319"/>
            <a:ext cx="10058400" cy="4023360"/>
          </a:xfrm>
        </p:spPr>
        <p:txBody>
          <a:bodyPr>
            <a:normAutofit/>
          </a:bodyPr>
          <a:lstStyle/>
          <a:p>
            <a:r>
              <a:rPr lang="zh-CN" altLang="en-US" sz="3600" dirty="0">
                <a:highlight>
                  <a:srgbClr val="00FF00"/>
                </a:highlight>
              </a:rPr>
              <a:t>不但</a:t>
            </a:r>
            <a:r>
              <a:rPr lang="en-US" altLang="zh-CN" sz="3600" dirty="0">
                <a:highlight>
                  <a:srgbClr val="00FF00"/>
                </a:highlight>
              </a:rPr>
              <a:t>negation</a:t>
            </a:r>
            <a:r>
              <a:rPr lang="mr-IN" altLang="zh-CN" sz="3600" dirty="0">
                <a:highlight>
                  <a:srgbClr val="00FF00"/>
                </a:highlight>
              </a:rPr>
              <a:t>…</a:t>
            </a:r>
            <a:r>
              <a:rPr lang="en-US" altLang="zh-CN" sz="3600" dirty="0">
                <a:highlight>
                  <a:srgbClr val="00FF00"/>
                </a:highlight>
              </a:rPr>
              <a:t>,</a:t>
            </a:r>
            <a:r>
              <a:rPr lang="zh-CN" altLang="en-US" sz="3600" dirty="0">
                <a:highlight>
                  <a:srgbClr val="00FF00"/>
                </a:highlight>
              </a:rPr>
              <a:t> 反而</a:t>
            </a:r>
            <a:r>
              <a:rPr lang="mr-IN" altLang="zh-CN" sz="3600" dirty="0">
                <a:highlight>
                  <a:srgbClr val="00FF00"/>
                </a:highlight>
              </a:rPr>
              <a:t>…</a:t>
            </a:r>
            <a:r>
              <a:rPr lang="zh-CN" altLang="en-US" sz="3600" dirty="0">
                <a:highlight>
                  <a:srgbClr val="00FF00"/>
                </a:highlight>
              </a:rPr>
              <a:t> </a:t>
            </a:r>
            <a:endParaRPr lang="en-US" altLang="zh-CN" sz="3600" dirty="0">
              <a:highlight>
                <a:srgbClr val="00FF00"/>
              </a:highlight>
            </a:endParaRPr>
          </a:p>
          <a:p>
            <a:pPr marL="0" indent="0">
              <a:buNone/>
            </a:pPr>
            <a:r>
              <a:rPr lang="zh-CN" altLang="en-US" sz="3600" dirty="0"/>
              <a:t>吃了药以后    </a:t>
            </a:r>
            <a:r>
              <a:rPr lang="en-US" altLang="zh-CN" sz="3600" dirty="0"/>
              <a:t>	</a:t>
            </a:r>
            <a:r>
              <a:rPr lang="zh-CN" altLang="en-US" sz="3600" dirty="0"/>
              <a:t>   没好   </a:t>
            </a:r>
            <a:r>
              <a:rPr lang="en-US" altLang="zh-CN" sz="3600" dirty="0"/>
              <a:t>	</a:t>
            </a:r>
            <a:r>
              <a:rPr lang="zh-CN" altLang="en-US" sz="3600" dirty="0"/>
              <a:t>病得更重了。</a:t>
            </a:r>
            <a:endParaRPr lang="en-US" altLang="zh-CN" sz="3600" dirty="0"/>
          </a:p>
          <a:p>
            <a:pPr marL="0" indent="0">
              <a:buNone/>
            </a:pPr>
            <a:r>
              <a:rPr lang="zh-CN" altLang="en-US" sz="3600" u="sng" dirty="0"/>
              <a:t>吃了药以后，她</a:t>
            </a:r>
            <a:r>
              <a:rPr lang="zh-CN" altLang="en-US" sz="3600" u="sng" dirty="0">
                <a:highlight>
                  <a:srgbClr val="00FF00"/>
                </a:highlight>
              </a:rPr>
              <a:t>不但</a:t>
            </a:r>
            <a:r>
              <a:rPr lang="zh-CN" altLang="en-US" sz="3600" u="sng" dirty="0"/>
              <a:t>没好，</a:t>
            </a:r>
            <a:r>
              <a:rPr lang="zh-CN" altLang="en-US" sz="3600" u="sng" dirty="0">
                <a:highlight>
                  <a:srgbClr val="00FF00"/>
                </a:highlight>
              </a:rPr>
              <a:t>反而</a:t>
            </a:r>
            <a:r>
              <a:rPr lang="zh-CN" altLang="en-US" sz="3600" u="sng" dirty="0"/>
              <a:t>病得更重了。</a:t>
            </a:r>
            <a:endParaRPr lang="en-US" altLang="zh-CN" sz="3600" u="sng" dirty="0"/>
          </a:p>
          <a:p>
            <a:pPr marL="0" indent="0">
              <a:buNone/>
            </a:pPr>
            <a:endParaRPr lang="zh-CN" altLang="en-US" sz="3600" u="sng" dirty="0"/>
          </a:p>
          <a:p>
            <a:pPr marL="0" indent="0">
              <a:buNone/>
            </a:pPr>
            <a:r>
              <a:rPr lang="zh-CN" altLang="en-US" sz="3600" dirty="0"/>
              <a:t>我帮了她 </a:t>
            </a:r>
            <a:r>
              <a:rPr lang="en-US" altLang="zh-CN" sz="3600" dirty="0"/>
              <a:t>	</a:t>
            </a:r>
            <a:r>
              <a:rPr lang="zh-CN" altLang="en-US" sz="3600" dirty="0"/>
              <a:t>不高兴</a:t>
            </a:r>
            <a:r>
              <a:rPr lang="en-US" altLang="zh-CN" sz="3600" dirty="0"/>
              <a:t>		</a:t>
            </a:r>
            <a:r>
              <a:rPr lang="zh-CN" altLang="en-US" sz="3600" dirty="0"/>
              <a:t>生气了</a:t>
            </a:r>
            <a:endParaRPr lang="en-US" altLang="zh-CN" sz="3600" dirty="0"/>
          </a:p>
          <a:p>
            <a:pPr marL="0" indent="0">
              <a:buNone/>
            </a:pPr>
            <a:r>
              <a:rPr lang="zh-CN" altLang="en-US" sz="3600" u="sng" dirty="0"/>
              <a:t>我帮了她，她</a:t>
            </a:r>
            <a:r>
              <a:rPr lang="zh-CN" altLang="en-US" sz="3600" u="sng" dirty="0">
                <a:highlight>
                  <a:srgbClr val="00FF00"/>
                </a:highlight>
              </a:rPr>
              <a:t>不但</a:t>
            </a:r>
            <a:r>
              <a:rPr lang="zh-CN" altLang="en-US" sz="3600" u="sng" dirty="0"/>
              <a:t>不高兴，</a:t>
            </a:r>
            <a:r>
              <a:rPr lang="zh-CN" altLang="en-US" sz="3600" u="sng" dirty="0">
                <a:highlight>
                  <a:srgbClr val="00FF00"/>
                </a:highlight>
              </a:rPr>
              <a:t>反而</a:t>
            </a:r>
            <a:r>
              <a:rPr lang="zh-CN" altLang="en-US" sz="3600" u="sng" dirty="0"/>
              <a:t>生气了。</a:t>
            </a:r>
            <a:endParaRPr lang="en-US" altLang="zh-CN" sz="3600" u="sng" dirty="0"/>
          </a:p>
          <a:p>
            <a:endParaRPr lang="en-US" sz="3600" dirty="0">
              <a:highlight>
                <a:srgbClr val="00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44214075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4400" b="1" dirty="0">
                <a:solidFill>
                  <a:schemeClr val="accent2"/>
                </a:solidFill>
                <a:latin typeface="Kaiti SC" charset="-122"/>
                <a:ea typeface="Kaiti SC" charset="-122"/>
                <a:cs typeface="Kaiti SC" charset="-122"/>
              </a:rPr>
              <a:t>用句式描写图画</a:t>
            </a:r>
            <a:br>
              <a:rPr lang="en-US" altLang="zh-CN" sz="4400" b="1" dirty="0">
                <a:solidFill>
                  <a:schemeClr val="accent2"/>
                </a:solidFill>
                <a:latin typeface="Kaiti SC" charset="-122"/>
                <a:ea typeface="Kaiti SC" charset="-122"/>
                <a:cs typeface="Kaiti SC" charset="-122"/>
              </a:rPr>
            </a:br>
            <a:r>
              <a:rPr lang="en-US" altLang="zh-CN" sz="4400" b="1" dirty="0">
                <a:latin typeface="华文楷体"/>
                <a:ea typeface="华文楷体"/>
                <a:cs typeface="华文楷体"/>
              </a:rPr>
              <a:t>Use</a:t>
            </a:r>
            <a:r>
              <a:rPr lang="zh-CN" altLang="en-US" sz="4400" b="1" dirty="0">
                <a:latin typeface="华文楷体"/>
                <a:ea typeface="华文楷体"/>
                <a:cs typeface="华文楷体"/>
              </a:rPr>
              <a:t> </a:t>
            </a:r>
            <a:r>
              <a:rPr lang="en-US" altLang="zh-CN" sz="4400" b="1" dirty="0">
                <a:latin typeface="华文楷体"/>
                <a:ea typeface="华文楷体"/>
                <a:cs typeface="华文楷体"/>
              </a:rPr>
              <a:t>the Target</a:t>
            </a:r>
            <a:r>
              <a:rPr lang="zh-CN" altLang="en-US" sz="4400" b="1" dirty="0">
                <a:latin typeface="华文楷体"/>
                <a:ea typeface="华文楷体"/>
                <a:cs typeface="华文楷体"/>
              </a:rPr>
              <a:t> </a:t>
            </a:r>
            <a:r>
              <a:rPr lang="en-US" altLang="zh-CN" sz="4400" b="1" dirty="0">
                <a:latin typeface="华文楷体"/>
                <a:ea typeface="华文楷体"/>
                <a:cs typeface="华文楷体"/>
              </a:rPr>
              <a:t>Pattern</a:t>
            </a:r>
            <a:endParaRPr lang="en-US" sz="4400" dirty="0"/>
          </a:p>
        </p:txBody>
      </p:sp>
      <p:sp>
        <p:nvSpPr>
          <p:cNvPr id="7" name="Heptagon 6"/>
          <p:cNvSpPr/>
          <p:nvPr/>
        </p:nvSpPr>
        <p:spPr>
          <a:xfrm>
            <a:off x="1206285" y="666555"/>
            <a:ext cx="1069383" cy="929899"/>
          </a:xfrm>
          <a:prstGeom prst="heptagon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5-2</a:t>
            </a:r>
          </a:p>
        </p:txBody>
      </p:sp>
      <p:cxnSp>
        <p:nvCxnSpPr>
          <p:cNvPr id="11" name="Straight Connector 10"/>
          <p:cNvCxnSpPr>
            <a:cxnSpLocks/>
          </p:cNvCxnSpPr>
          <p:nvPr/>
        </p:nvCxnSpPr>
        <p:spPr>
          <a:xfrm>
            <a:off x="5486400" y="4053018"/>
            <a:ext cx="1645920" cy="0"/>
          </a:xfrm>
          <a:prstGeom prst="line">
            <a:avLst/>
          </a:prstGeom>
          <a:ln w="158750" cmpd="sng">
            <a:solidFill>
              <a:srgbClr val="FF4D3B"/>
            </a:solidFill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96CF40D1-1DB8-814F-9F51-B439C09256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9048" y="2117312"/>
            <a:ext cx="4107352" cy="371169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EF858FF-CB8E-5244-B42B-E88D3AFBFF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6480" y="2195754"/>
            <a:ext cx="4074160" cy="363324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C4998DE-BAC7-064A-BBA9-6CC0728F43B1}"/>
              </a:ext>
            </a:extLst>
          </p:cNvPr>
          <p:cNvSpPr txBox="1"/>
          <p:nvPr/>
        </p:nvSpPr>
        <p:spPr>
          <a:xfrm>
            <a:off x="5179595" y="6488668"/>
            <a:ext cx="22595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goo.gl</a:t>
            </a:r>
            <a:r>
              <a:rPr lang="en-US" dirty="0"/>
              <a:t>/BubtV5</a:t>
            </a:r>
          </a:p>
        </p:txBody>
      </p:sp>
    </p:spTree>
    <p:extLst>
      <p:ext uri="{BB962C8B-B14F-4D97-AF65-F5344CB8AC3E}">
        <p14:creationId xmlns:p14="http://schemas.microsoft.com/office/powerpoint/2010/main" val="29755180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D156BC5-3761-CC4F-B64D-F2E0DDB0DF6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4400" b="1" dirty="0">
                <a:solidFill>
                  <a:schemeClr val="accent2"/>
                </a:solidFill>
                <a:latin typeface="Kaiti SC" charset="-122"/>
                <a:ea typeface="Kaiti SC" charset="-122"/>
                <a:cs typeface="Kaiti SC" charset="-122"/>
              </a:rPr>
              <a:t>句子练习</a:t>
            </a:r>
            <a:br>
              <a:rPr lang="en-US" altLang="zh-CN" sz="4400" b="1" dirty="0">
                <a:solidFill>
                  <a:schemeClr val="accent2"/>
                </a:solidFill>
                <a:latin typeface="Kaiti SC" charset="-122"/>
                <a:ea typeface="Kaiti SC" charset="-122"/>
                <a:cs typeface="Kaiti SC" charset="-122"/>
              </a:rPr>
            </a:br>
            <a:r>
              <a:rPr lang="en-US" altLang="zh-CN" sz="4400" b="1" dirty="0">
                <a:latin typeface="华文楷体"/>
                <a:ea typeface="华文楷体"/>
                <a:cs typeface="华文楷体"/>
              </a:rPr>
              <a:t>Sentence practice </a:t>
            </a:r>
            <a:endParaRPr lang="en-US" sz="4400" dirty="0"/>
          </a:p>
        </p:txBody>
      </p:sp>
      <p:sp>
        <p:nvSpPr>
          <p:cNvPr id="6" name="Heptagon 5">
            <a:extLst>
              <a:ext uri="{FF2B5EF4-FFF2-40B4-BE49-F238E27FC236}">
                <a16:creationId xmlns:a16="http://schemas.microsoft.com/office/drawing/2014/main" id="{1BFE865D-CD89-9648-B5D1-5F4EAE772D2D}"/>
              </a:ext>
            </a:extLst>
          </p:cNvPr>
          <p:cNvSpPr/>
          <p:nvPr/>
        </p:nvSpPr>
        <p:spPr>
          <a:xfrm>
            <a:off x="1206285" y="666555"/>
            <a:ext cx="1069383" cy="929899"/>
          </a:xfrm>
          <a:prstGeom prst="heptagon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5-2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EB52964-9E91-B34F-8B0C-2E05C4DBE0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CN" altLang="en-US" sz="4000" dirty="0">
                <a:highlight>
                  <a:srgbClr val="00FF00"/>
                </a:highlight>
              </a:rPr>
              <a:t>用</a:t>
            </a:r>
            <a:r>
              <a:rPr lang="en-US" altLang="zh-CN" sz="4000" dirty="0">
                <a:highlight>
                  <a:srgbClr val="00FF00"/>
                </a:highlight>
              </a:rPr>
              <a:t>/</a:t>
            </a:r>
            <a:r>
              <a:rPr lang="zh-CN" altLang="en-US" sz="4000" dirty="0">
                <a:highlight>
                  <a:srgbClr val="00FF00"/>
                </a:highlight>
              </a:rPr>
              <a:t>以</a:t>
            </a:r>
            <a:r>
              <a:rPr lang="en-US" altLang="zh-CN" sz="4000" dirty="0">
                <a:highlight>
                  <a:srgbClr val="00FF00"/>
                </a:highlight>
              </a:rPr>
              <a:t>…</a:t>
            </a:r>
            <a:r>
              <a:rPr lang="zh-CN" altLang="en-US" sz="4000" dirty="0">
                <a:highlight>
                  <a:srgbClr val="00FF00"/>
                </a:highlight>
              </a:rPr>
              <a:t>方式</a:t>
            </a:r>
            <a:r>
              <a:rPr lang="en-US" altLang="zh-CN" sz="4000" dirty="0">
                <a:highlight>
                  <a:srgbClr val="00FF00"/>
                </a:highlight>
              </a:rPr>
              <a:t>/</a:t>
            </a:r>
            <a:r>
              <a:rPr lang="zh-CN" altLang="en-US" sz="4000" dirty="0">
                <a:highlight>
                  <a:srgbClr val="00FF00"/>
                </a:highlight>
              </a:rPr>
              <a:t>方法</a:t>
            </a:r>
            <a:r>
              <a:rPr lang="en-US" altLang="zh-CN" sz="4000" dirty="0">
                <a:highlight>
                  <a:srgbClr val="00FF00"/>
                </a:highlight>
              </a:rPr>
              <a:t>/</a:t>
            </a:r>
            <a:r>
              <a:rPr lang="zh-CN" altLang="en-US" sz="4000" dirty="0">
                <a:highlight>
                  <a:srgbClr val="00FF00"/>
                </a:highlight>
              </a:rPr>
              <a:t>办法</a:t>
            </a:r>
            <a:r>
              <a:rPr lang="en-US" altLang="zh-CN" sz="4000" dirty="0">
                <a:highlight>
                  <a:srgbClr val="00FF00"/>
                </a:highlight>
              </a:rPr>
              <a:t>/</a:t>
            </a:r>
            <a:r>
              <a:rPr lang="zh-CN" altLang="en-US" sz="4000" dirty="0">
                <a:highlight>
                  <a:srgbClr val="00FF00"/>
                </a:highlight>
              </a:rPr>
              <a:t>手段＋</a:t>
            </a:r>
            <a:r>
              <a:rPr lang="en-US" sz="4000" dirty="0" err="1">
                <a:highlight>
                  <a:srgbClr val="00FF00"/>
                </a:highlight>
              </a:rPr>
              <a:t>vp</a:t>
            </a:r>
            <a:r>
              <a:rPr lang="en-US" sz="4000" dirty="0">
                <a:highlight>
                  <a:srgbClr val="00FF00"/>
                </a:highlight>
              </a:rPr>
              <a:t>.…</a:t>
            </a:r>
          </a:p>
          <a:p>
            <a:r>
              <a:rPr lang="zh-CN" altLang="en-US" sz="4000" dirty="0"/>
              <a:t>大家</a:t>
            </a:r>
            <a:r>
              <a:rPr lang="en-US" altLang="zh-CN" sz="4000" dirty="0"/>
              <a:t>    </a:t>
            </a:r>
            <a:r>
              <a:rPr lang="zh-CN" altLang="en-US" sz="4000" dirty="0"/>
              <a:t>合作</a:t>
            </a:r>
            <a:r>
              <a:rPr lang="en-US" altLang="zh-CN" sz="4000" dirty="0"/>
              <a:t>     </a:t>
            </a:r>
            <a:r>
              <a:rPr lang="zh-CN" altLang="en-US" sz="4000" dirty="0"/>
              <a:t>成功地完成了任务。</a:t>
            </a:r>
            <a:endParaRPr lang="en-US" altLang="zh-CN" sz="4000" dirty="0"/>
          </a:p>
          <a:p>
            <a:r>
              <a:rPr lang="zh-CN" altLang="en-US" sz="4000" u="sng" dirty="0"/>
              <a:t>大家</a:t>
            </a:r>
            <a:r>
              <a:rPr lang="zh-CN" altLang="en-US" sz="4000" u="sng" dirty="0">
                <a:highlight>
                  <a:srgbClr val="00FF00"/>
                </a:highlight>
              </a:rPr>
              <a:t>以</a:t>
            </a:r>
            <a:r>
              <a:rPr lang="zh-CN" altLang="en-US" sz="4000" u="sng" dirty="0"/>
              <a:t>合作的</a:t>
            </a:r>
            <a:r>
              <a:rPr lang="zh-CN" altLang="en-US" sz="4000" u="sng" dirty="0">
                <a:highlight>
                  <a:srgbClr val="00FF00"/>
                </a:highlight>
              </a:rPr>
              <a:t>方式</a:t>
            </a:r>
            <a:r>
              <a:rPr lang="zh-CN" altLang="en-US" sz="4000" u="sng" dirty="0"/>
              <a:t>，成功地完成了任务。</a:t>
            </a:r>
          </a:p>
          <a:p>
            <a:r>
              <a:rPr lang="zh-CN" altLang="en-US" sz="4000" u="sng" dirty="0"/>
              <a:t>郎平</a:t>
            </a:r>
            <a:r>
              <a:rPr lang="en-US" altLang="zh-CN" sz="4000" dirty="0"/>
              <a:t>	</a:t>
            </a:r>
            <a:r>
              <a:rPr lang="zh-CN" altLang="en-US" sz="4000" dirty="0"/>
              <a:t>训练中国女排</a:t>
            </a:r>
            <a:r>
              <a:rPr lang="en-US" altLang="zh-CN" sz="4000" dirty="0"/>
              <a:t>    </a:t>
            </a:r>
            <a:r>
              <a:rPr lang="zh-CN" altLang="en-US" sz="4000" dirty="0"/>
              <a:t>训练美国球员。</a:t>
            </a:r>
          </a:p>
          <a:p>
            <a:r>
              <a:rPr lang="zh-CN" altLang="en-US" sz="4000" u="sng" dirty="0"/>
              <a:t>郎平</a:t>
            </a:r>
            <a:r>
              <a:rPr lang="zh-CN" altLang="en-US" sz="4000" u="sng" dirty="0">
                <a:highlight>
                  <a:srgbClr val="00FF00"/>
                </a:highlight>
              </a:rPr>
              <a:t>用</a:t>
            </a:r>
            <a:r>
              <a:rPr lang="zh-CN" altLang="en-US" sz="4000" u="sng" dirty="0"/>
              <a:t>训练中国女排的</a:t>
            </a:r>
            <a:r>
              <a:rPr lang="zh-CN" altLang="en-US" sz="4000" u="sng" dirty="0">
                <a:highlight>
                  <a:srgbClr val="00FF00"/>
                </a:highlight>
              </a:rPr>
              <a:t>方式</a:t>
            </a:r>
            <a:r>
              <a:rPr lang="zh-CN" altLang="en-US" sz="4000" u="sng" dirty="0"/>
              <a:t>训练美国球员。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655092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zh-CN" altLang="en-US" sz="4400" b="1" dirty="0">
                <a:solidFill>
                  <a:schemeClr val="accent2"/>
                </a:solidFill>
                <a:latin typeface="Kaiti SC" charset="-122"/>
                <a:ea typeface="Kaiti SC" charset="-122"/>
                <a:cs typeface="Kaiti SC" charset="-122"/>
              </a:rPr>
              <a:t>生词比赛：又快又好</a:t>
            </a:r>
            <a:br>
              <a:rPr lang="en-US" altLang="zh-CN" sz="4400" b="1" dirty="0">
                <a:solidFill>
                  <a:schemeClr val="accent2"/>
                </a:solidFill>
                <a:latin typeface="Kaiti SC" charset="-122"/>
                <a:ea typeface="Kaiti SC" charset="-122"/>
                <a:cs typeface="Kaiti SC" charset="-122"/>
              </a:rPr>
            </a:br>
            <a:r>
              <a:rPr lang="en-US" altLang="zh-CN" sz="4400" b="1" dirty="0">
                <a:latin typeface="华文楷体"/>
                <a:ea typeface="华文楷体"/>
                <a:cs typeface="华文楷体"/>
              </a:rPr>
              <a:t>Vocabulary</a:t>
            </a:r>
            <a:r>
              <a:rPr lang="zh-CN" altLang="en-US" sz="4400" b="1" dirty="0">
                <a:latin typeface="华文楷体"/>
                <a:ea typeface="华文楷体"/>
                <a:cs typeface="华文楷体"/>
              </a:rPr>
              <a:t> </a:t>
            </a:r>
            <a:r>
              <a:rPr lang="en-US" altLang="zh-CN" sz="4400" b="1" dirty="0">
                <a:latin typeface="华文楷体"/>
                <a:ea typeface="华文楷体"/>
                <a:cs typeface="华文楷体"/>
              </a:rPr>
              <a:t>Naming</a:t>
            </a:r>
            <a:r>
              <a:rPr lang="zh-CN" altLang="en-US" sz="4400" b="1" dirty="0">
                <a:latin typeface="华文楷体"/>
                <a:ea typeface="华文楷体"/>
                <a:cs typeface="华文楷体"/>
              </a:rPr>
              <a:t> </a:t>
            </a:r>
            <a:r>
              <a:rPr lang="en-US" altLang="zh-CN" sz="4400" b="1" dirty="0">
                <a:latin typeface="华文楷体"/>
                <a:ea typeface="华文楷体"/>
                <a:cs typeface="华文楷体"/>
              </a:rPr>
              <a:t>Task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 vert="horz" lIns="0" tIns="45720" rIns="0" bIns="45720" rtlCol="0">
            <a:noAutofit/>
          </a:bodyPr>
          <a:lstStyle/>
          <a:p>
            <a:pPr marL="514350" indent="-514350" fontAlgn="base">
              <a:buFont typeface="+mj-lt"/>
              <a:buAutoNum type="arabicPeriod"/>
            </a:pPr>
            <a:r>
              <a:rPr lang="zh-CN" altLang="en-US" sz="4000" b="1" dirty="0">
                <a:latin typeface="华文楷体"/>
                <a:ea typeface="华文楷体"/>
                <a:cs typeface="华文楷体"/>
              </a:rPr>
              <a:t>永远</a:t>
            </a:r>
            <a:endParaRPr lang="en-US" altLang="zh-CN" sz="4000" b="1" dirty="0">
              <a:latin typeface="华文楷体"/>
              <a:ea typeface="华文楷体"/>
              <a:cs typeface="华文楷体"/>
            </a:endParaRPr>
          </a:p>
          <a:p>
            <a:pPr marL="514350" indent="-514350" fontAlgn="base">
              <a:buFont typeface="+mj-lt"/>
              <a:buAutoNum type="arabicPeriod"/>
            </a:pPr>
            <a:r>
              <a:rPr lang="zh-CN" altLang="en-US" sz="4000" b="1" dirty="0">
                <a:latin typeface="华文楷体"/>
                <a:ea typeface="华文楷体"/>
                <a:cs typeface="华文楷体"/>
              </a:rPr>
              <a:t>赢</a:t>
            </a:r>
            <a:endParaRPr lang="en-US" altLang="zh-CN" sz="4000" b="1" dirty="0">
              <a:latin typeface="华文楷体"/>
              <a:ea typeface="华文楷体"/>
              <a:cs typeface="华文楷体"/>
            </a:endParaRPr>
          </a:p>
          <a:p>
            <a:pPr marL="514350" indent="-514350" fontAlgn="base">
              <a:buFont typeface="+mj-lt"/>
              <a:buAutoNum type="arabicPeriod"/>
            </a:pPr>
            <a:r>
              <a:rPr lang="zh-CN" altLang="en-US" sz="4000" b="1" dirty="0">
                <a:latin typeface="华文楷体"/>
                <a:ea typeface="华文楷体"/>
                <a:cs typeface="华文楷体"/>
              </a:rPr>
              <a:t>成功</a:t>
            </a:r>
            <a:endParaRPr lang="en-US" altLang="zh-CN" sz="4000" b="1" dirty="0">
              <a:latin typeface="华文楷体"/>
              <a:ea typeface="华文楷体"/>
              <a:cs typeface="华文楷体"/>
            </a:endParaRPr>
          </a:p>
          <a:p>
            <a:pPr marL="514350" indent="-514350" fontAlgn="base">
              <a:buFont typeface="+mj-lt"/>
              <a:buAutoNum type="arabicPeriod"/>
            </a:pPr>
            <a:r>
              <a:rPr lang="zh-CN" altLang="en-US" sz="4000" b="1" dirty="0">
                <a:latin typeface="华文楷体"/>
                <a:ea typeface="华文楷体"/>
                <a:cs typeface="华文楷体"/>
              </a:rPr>
              <a:t>球场</a:t>
            </a:r>
            <a:endParaRPr lang="en-US" altLang="zh-CN" sz="4000" b="1" dirty="0">
              <a:latin typeface="华文楷体"/>
              <a:ea typeface="华文楷体"/>
              <a:cs typeface="华文楷体"/>
            </a:endParaRPr>
          </a:p>
          <a:p>
            <a:pPr marL="514350" indent="-514350" fontAlgn="base">
              <a:buFont typeface="+mj-lt"/>
              <a:buAutoNum type="arabicPeriod"/>
            </a:pPr>
            <a:r>
              <a:rPr lang="zh-CN" altLang="en-US" sz="4000" b="1" dirty="0">
                <a:latin typeface="华文楷体"/>
                <a:ea typeface="华文楷体"/>
                <a:cs typeface="华文楷体"/>
              </a:rPr>
              <a:t>球迷</a:t>
            </a:r>
            <a:endParaRPr lang="en-US" altLang="zh-CN" sz="4000" b="1" dirty="0">
              <a:latin typeface="华文楷体"/>
              <a:ea typeface="华文楷体"/>
              <a:cs typeface="华文楷体"/>
            </a:endParaRPr>
          </a:p>
          <a:p>
            <a:pPr marL="514350" indent="-514350" fontAlgn="base">
              <a:buFont typeface="+mj-lt"/>
              <a:buAutoNum type="arabicPeriod"/>
            </a:pPr>
            <a:r>
              <a:rPr lang="zh-CN" altLang="en-US" sz="4000" b="1" dirty="0">
                <a:latin typeface="华文楷体"/>
                <a:ea typeface="华文楷体"/>
                <a:cs typeface="华文楷体"/>
              </a:rPr>
              <a:t>拥抱</a:t>
            </a:r>
            <a:endParaRPr lang="en-US" sz="4000" b="1" dirty="0">
              <a:latin typeface="华文楷体"/>
              <a:ea typeface="华文楷体"/>
              <a:cs typeface="华文楷体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>
            <a:noAutofit/>
          </a:bodyPr>
          <a:lstStyle/>
          <a:p>
            <a:pPr marL="514350" indent="-514350" fontAlgn="base">
              <a:buFont typeface="+mj-lt"/>
              <a:buAutoNum type="arabicPeriod" startAt="7"/>
            </a:pPr>
            <a:r>
              <a:rPr lang="zh-CN" altLang="en-US" sz="4000" b="1" dirty="0">
                <a:latin typeface="华文楷体"/>
                <a:ea typeface="华文楷体"/>
                <a:cs typeface="华文楷体"/>
              </a:rPr>
              <a:t>脱</a:t>
            </a:r>
            <a:endParaRPr lang="en-US" altLang="zh-CN" sz="4000" b="1" dirty="0">
              <a:latin typeface="华文楷体"/>
              <a:ea typeface="华文楷体"/>
              <a:cs typeface="华文楷体"/>
            </a:endParaRPr>
          </a:p>
          <a:p>
            <a:pPr marL="514350" indent="-514350" fontAlgn="base">
              <a:buFont typeface="+mj-lt"/>
              <a:buAutoNum type="arabicPeriod" startAt="7"/>
            </a:pPr>
            <a:r>
              <a:rPr lang="zh-CN" altLang="en-US" sz="4000" b="1" dirty="0">
                <a:latin typeface="华文楷体"/>
                <a:ea typeface="华文楷体"/>
                <a:cs typeface="华文楷体"/>
              </a:rPr>
              <a:t>梦想</a:t>
            </a:r>
            <a:endParaRPr lang="en-US" altLang="zh-CN" sz="4000" b="1" dirty="0">
              <a:latin typeface="华文楷体"/>
              <a:ea typeface="华文楷体"/>
              <a:cs typeface="华文楷体"/>
            </a:endParaRPr>
          </a:p>
          <a:p>
            <a:pPr marL="514350" indent="-514350" fontAlgn="base">
              <a:buFont typeface="+mj-lt"/>
              <a:buAutoNum type="arabicPeriod" startAt="7"/>
            </a:pPr>
            <a:r>
              <a:rPr lang="zh-CN" altLang="en-US" sz="4000" b="1" dirty="0">
                <a:latin typeface="华文楷体"/>
                <a:ea typeface="华文楷体"/>
                <a:cs typeface="华文楷体"/>
              </a:rPr>
              <a:t>撞</a:t>
            </a:r>
            <a:endParaRPr lang="en-US" altLang="zh-CN" sz="4000" b="1" dirty="0">
              <a:latin typeface="华文楷体"/>
              <a:ea typeface="华文楷体"/>
              <a:cs typeface="华文楷体"/>
            </a:endParaRPr>
          </a:p>
          <a:p>
            <a:pPr marL="514350" indent="-514350" fontAlgn="base">
              <a:buFont typeface="+mj-lt"/>
              <a:buAutoNum type="arabicPeriod" startAt="7"/>
            </a:pPr>
            <a:r>
              <a:rPr lang="zh-CN" altLang="en-US" sz="4000" b="1" dirty="0">
                <a:latin typeface="华文楷体"/>
                <a:ea typeface="华文楷体"/>
                <a:cs typeface="华文楷体"/>
              </a:rPr>
              <a:t>牌</a:t>
            </a:r>
            <a:endParaRPr lang="en-US" altLang="zh-CN" sz="4000" b="1" dirty="0">
              <a:latin typeface="华文楷体"/>
              <a:ea typeface="华文楷体"/>
              <a:cs typeface="华文楷体"/>
            </a:endParaRPr>
          </a:p>
          <a:p>
            <a:pPr marL="514350" indent="-514350" fontAlgn="base">
              <a:buFont typeface="+mj-lt"/>
              <a:buAutoNum type="arabicPeriod" startAt="7"/>
            </a:pPr>
            <a:r>
              <a:rPr lang="zh-CN" altLang="en-US" sz="4000" b="1" dirty="0">
                <a:latin typeface="华文楷体"/>
                <a:ea typeface="华文楷体"/>
                <a:cs typeface="华文楷体"/>
              </a:rPr>
              <a:t>受伤</a:t>
            </a:r>
            <a:endParaRPr lang="en-US" altLang="zh-CN" sz="4000" b="1" dirty="0">
              <a:latin typeface="华文楷体"/>
              <a:ea typeface="华文楷体"/>
              <a:cs typeface="华文楷体"/>
            </a:endParaRPr>
          </a:p>
          <a:p>
            <a:pPr marL="514350" indent="-514350" fontAlgn="base">
              <a:buFont typeface="+mj-lt"/>
              <a:buAutoNum type="arabicPeriod" startAt="7"/>
            </a:pPr>
            <a:r>
              <a:rPr lang="zh-CN" altLang="en-US" sz="4000" b="1" dirty="0">
                <a:latin typeface="华文楷体"/>
                <a:ea typeface="华文楷体"/>
                <a:cs typeface="华文楷体"/>
              </a:rPr>
              <a:t>实现</a:t>
            </a:r>
            <a:endParaRPr lang="en-US" sz="4000" b="1" dirty="0">
              <a:latin typeface="华文楷体"/>
              <a:ea typeface="华文楷体"/>
              <a:cs typeface="华文楷体"/>
            </a:endParaRPr>
          </a:p>
          <a:p>
            <a:pPr marL="514350" indent="-514350" fontAlgn="base">
              <a:buFont typeface="+mj-lt"/>
              <a:buAutoNum type="arabicPeriod" startAt="7"/>
            </a:pPr>
            <a:endParaRPr lang="en-US" sz="4000" b="1" dirty="0">
              <a:latin typeface="华文楷体"/>
              <a:ea typeface="华文楷体"/>
              <a:cs typeface="华文楷体"/>
            </a:endParaRPr>
          </a:p>
        </p:txBody>
      </p:sp>
      <p:sp>
        <p:nvSpPr>
          <p:cNvPr id="4" name="Heptagon 3"/>
          <p:cNvSpPr/>
          <p:nvPr/>
        </p:nvSpPr>
        <p:spPr>
          <a:xfrm>
            <a:off x="1097280" y="547031"/>
            <a:ext cx="1069383" cy="929899"/>
          </a:xfrm>
          <a:prstGeom prst="heptagon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dirty="0"/>
              <a:t>1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6895659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4400" b="1" dirty="0">
                <a:solidFill>
                  <a:schemeClr val="accent2"/>
                </a:solidFill>
                <a:latin typeface="Kaiti SC" charset="-122"/>
                <a:ea typeface="Kaiti SC" charset="-122"/>
                <a:cs typeface="Kaiti SC" charset="-122"/>
              </a:rPr>
              <a:t>用句式描写图画</a:t>
            </a:r>
            <a:br>
              <a:rPr lang="en-US" altLang="zh-CN" sz="4400" b="1" dirty="0">
                <a:solidFill>
                  <a:schemeClr val="accent2"/>
                </a:solidFill>
                <a:latin typeface="Kaiti SC" charset="-122"/>
                <a:ea typeface="Kaiti SC" charset="-122"/>
                <a:cs typeface="Kaiti SC" charset="-122"/>
              </a:rPr>
            </a:br>
            <a:r>
              <a:rPr lang="en-US" altLang="zh-CN" sz="4400" b="1" dirty="0">
                <a:latin typeface="华文楷体"/>
                <a:ea typeface="华文楷体"/>
                <a:cs typeface="华文楷体"/>
              </a:rPr>
              <a:t>Use</a:t>
            </a:r>
            <a:r>
              <a:rPr lang="zh-CN" altLang="en-US" sz="4400" b="1" dirty="0">
                <a:latin typeface="华文楷体"/>
                <a:ea typeface="华文楷体"/>
                <a:cs typeface="华文楷体"/>
              </a:rPr>
              <a:t> </a:t>
            </a:r>
            <a:r>
              <a:rPr lang="en-US" altLang="zh-CN" sz="4400" b="1" dirty="0">
                <a:latin typeface="华文楷体"/>
                <a:ea typeface="华文楷体"/>
                <a:cs typeface="华文楷体"/>
              </a:rPr>
              <a:t>the Target</a:t>
            </a:r>
            <a:r>
              <a:rPr lang="zh-CN" altLang="en-US" sz="4400" b="1" dirty="0">
                <a:latin typeface="华文楷体"/>
                <a:ea typeface="华文楷体"/>
                <a:cs typeface="华文楷体"/>
              </a:rPr>
              <a:t> </a:t>
            </a:r>
            <a:r>
              <a:rPr lang="en-US" altLang="zh-CN" sz="4400" b="1" dirty="0">
                <a:latin typeface="华文楷体"/>
                <a:ea typeface="华文楷体"/>
                <a:cs typeface="华文楷体"/>
              </a:rPr>
              <a:t>Pattern</a:t>
            </a:r>
            <a:endParaRPr lang="en-US" sz="4400" dirty="0"/>
          </a:p>
        </p:txBody>
      </p:sp>
      <p:sp>
        <p:nvSpPr>
          <p:cNvPr id="7" name="Heptagon 6"/>
          <p:cNvSpPr/>
          <p:nvPr/>
        </p:nvSpPr>
        <p:spPr>
          <a:xfrm>
            <a:off x="1206285" y="666555"/>
            <a:ext cx="1069383" cy="929899"/>
          </a:xfrm>
          <a:prstGeom prst="heptagon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5-3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5A1A52E-1072-E04F-935A-6692716E67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1378" y="1737360"/>
            <a:ext cx="7110203" cy="458082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449FD4F-9115-C34B-8E49-A94D51A55805}"/>
              </a:ext>
            </a:extLst>
          </p:cNvPr>
          <p:cNvSpPr txBox="1"/>
          <p:nvPr/>
        </p:nvSpPr>
        <p:spPr>
          <a:xfrm>
            <a:off x="4876800" y="6488668"/>
            <a:ext cx="2206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goo.gl</a:t>
            </a:r>
            <a:r>
              <a:rPr lang="en-US" dirty="0"/>
              <a:t>/iHTe8P</a:t>
            </a:r>
          </a:p>
        </p:txBody>
      </p:sp>
    </p:spTree>
    <p:extLst>
      <p:ext uri="{BB962C8B-B14F-4D97-AF65-F5344CB8AC3E}">
        <p14:creationId xmlns:p14="http://schemas.microsoft.com/office/powerpoint/2010/main" val="39006555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86038" y="2057956"/>
            <a:ext cx="10058400" cy="4023360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zh-CN" altLang="en-US" sz="8000" dirty="0"/>
              <a:t>当比赛结束时，他不但没有马上休息，反而去拥抱自己的教练。他以这样的方式去向教练致谢。 </a:t>
            </a:r>
            <a:endParaRPr lang="en-US" sz="8000" dirty="0"/>
          </a:p>
        </p:txBody>
      </p:sp>
      <p:sp>
        <p:nvSpPr>
          <p:cNvPr id="6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4400" b="1" dirty="0">
                <a:solidFill>
                  <a:schemeClr val="accent2"/>
                </a:solidFill>
                <a:latin typeface="Kaiti SC" charset="-122"/>
                <a:ea typeface="Kaiti SC" charset="-122"/>
                <a:cs typeface="Kaiti SC" charset="-122"/>
              </a:rPr>
              <a:t>句子练习</a:t>
            </a:r>
            <a:r>
              <a:rPr lang="en-US" altLang="zh-CN" sz="4400" b="1" dirty="0">
                <a:solidFill>
                  <a:schemeClr val="accent2"/>
                </a:solidFill>
                <a:latin typeface="Kaiti SC" charset="-122"/>
                <a:ea typeface="Kaiti SC" charset="-122"/>
                <a:cs typeface="Kaiti SC" charset="-122"/>
              </a:rPr>
              <a:t>(</a:t>
            </a:r>
            <a:r>
              <a:rPr lang="zh-CN" altLang="en-US" sz="4400" b="1" dirty="0">
                <a:solidFill>
                  <a:schemeClr val="accent2"/>
                </a:solidFill>
                <a:latin typeface="Kaiti SC" charset="-122"/>
                <a:ea typeface="Kaiti SC" charset="-122"/>
                <a:cs typeface="Kaiti SC" charset="-122"/>
              </a:rPr>
              <a:t>三合一</a:t>
            </a:r>
            <a:r>
              <a:rPr lang="en-US" altLang="zh-CN" sz="4400" b="1" dirty="0">
                <a:solidFill>
                  <a:schemeClr val="accent2"/>
                </a:solidFill>
                <a:latin typeface="Kaiti SC" charset="-122"/>
                <a:ea typeface="Kaiti SC" charset="-122"/>
                <a:cs typeface="Kaiti SC" charset="-122"/>
              </a:rPr>
              <a:t>)</a:t>
            </a:r>
            <a:br>
              <a:rPr lang="en-US" altLang="zh-CN" sz="4400" b="1" dirty="0">
                <a:solidFill>
                  <a:schemeClr val="accent2"/>
                </a:solidFill>
                <a:latin typeface="Kaiti SC" charset="-122"/>
                <a:ea typeface="Kaiti SC" charset="-122"/>
                <a:cs typeface="Kaiti SC" charset="-122"/>
              </a:rPr>
            </a:br>
            <a:r>
              <a:rPr lang="en-US" altLang="zh-CN" sz="4400" b="1" dirty="0">
                <a:latin typeface="华文楷体"/>
                <a:ea typeface="华文楷体"/>
                <a:cs typeface="华文楷体"/>
              </a:rPr>
              <a:t>Sentence</a:t>
            </a:r>
            <a:r>
              <a:rPr lang="zh-CN" altLang="en-US" sz="4400" b="1" dirty="0">
                <a:latin typeface="华文楷体"/>
                <a:ea typeface="华文楷体"/>
                <a:cs typeface="华文楷体"/>
              </a:rPr>
              <a:t> </a:t>
            </a:r>
            <a:r>
              <a:rPr lang="en-US" altLang="zh-CN" sz="4400" b="1" dirty="0">
                <a:latin typeface="华文楷体"/>
                <a:ea typeface="华文楷体"/>
                <a:cs typeface="华文楷体"/>
              </a:rPr>
              <a:t>Practice</a:t>
            </a:r>
            <a:endParaRPr lang="en-US" sz="4400" dirty="0"/>
          </a:p>
        </p:txBody>
      </p:sp>
      <p:sp>
        <p:nvSpPr>
          <p:cNvPr id="7" name="Heptagon 6"/>
          <p:cNvSpPr/>
          <p:nvPr/>
        </p:nvSpPr>
        <p:spPr>
          <a:xfrm>
            <a:off x="1206285" y="666555"/>
            <a:ext cx="1069383" cy="929899"/>
          </a:xfrm>
          <a:prstGeom prst="heptagon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5-4</a:t>
            </a:r>
          </a:p>
        </p:txBody>
      </p:sp>
    </p:spTree>
    <p:extLst>
      <p:ext uri="{BB962C8B-B14F-4D97-AF65-F5344CB8AC3E}">
        <p14:creationId xmlns:p14="http://schemas.microsoft.com/office/powerpoint/2010/main" val="18071405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6285" y="1861776"/>
            <a:ext cx="10058400" cy="4282350"/>
          </a:xfrm>
        </p:spPr>
        <p:txBody>
          <a:bodyPr>
            <a:normAutofit fontScale="85000" lnSpcReduction="1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zh-CN" altLang="en-US" sz="8000" dirty="0">
                <a:highlight>
                  <a:srgbClr val="FFFF00"/>
                </a:highlight>
              </a:rPr>
              <a:t>当</a:t>
            </a:r>
            <a:r>
              <a:rPr lang="zh-CN" altLang="en-US" sz="8000" dirty="0"/>
              <a:t>比赛结束</a:t>
            </a:r>
            <a:r>
              <a:rPr lang="zh-CN" altLang="en-US" sz="8000" dirty="0">
                <a:highlight>
                  <a:srgbClr val="FFFF00"/>
                </a:highlight>
              </a:rPr>
              <a:t>时</a:t>
            </a:r>
            <a:r>
              <a:rPr lang="zh-CN" altLang="en-US" sz="8000" dirty="0"/>
              <a:t>，他</a:t>
            </a:r>
            <a:r>
              <a:rPr lang="zh-CN" altLang="en-US" sz="8000" dirty="0">
                <a:highlight>
                  <a:srgbClr val="00FFFF"/>
                </a:highlight>
              </a:rPr>
              <a:t>不但没</a:t>
            </a:r>
            <a:r>
              <a:rPr lang="zh-CN" altLang="en-US" sz="8000" dirty="0"/>
              <a:t>有马上休息，</a:t>
            </a:r>
            <a:r>
              <a:rPr lang="zh-CN" altLang="en-US" sz="8000" dirty="0">
                <a:highlight>
                  <a:srgbClr val="00FFFF"/>
                </a:highlight>
              </a:rPr>
              <a:t>反而</a:t>
            </a:r>
            <a:r>
              <a:rPr lang="zh-CN" altLang="en-US" sz="8000" dirty="0"/>
              <a:t>去拥抱自己的教练。他</a:t>
            </a:r>
            <a:r>
              <a:rPr lang="zh-CN" altLang="en-US" sz="8000" dirty="0">
                <a:highlight>
                  <a:srgbClr val="FF00FF"/>
                </a:highlight>
              </a:rPr>
              <a:t>以</a:t>
            </a:r>
            <a:r>
              <a:rPr lang="zh-CN" altLang="en-US" sz="8000" dirty="0"/>
              <a:t>这样的</a:t>
            </a:r>
            <a:r>
              <a:rPr lang="zh-CN" altLang="en-US" sz="8000" dirty="0">
                <a:highlight>
                  <a:srgbClr val="FF00FF"/>
                </a:highlight>
              </a:rPr>
              <a:t>方式</a:t>
            </a:r>
            <a:r>
              <a:rPr lang="zh-CN" altLang="en-US" sz="8000" dirty="0"/>
              <a:t>去向教练致谢。 </a:t>
            </a:r>
            <a:endParaRPr lang="en-US" sz="8000" dirty="0"/>
          </a:p>
        </p:txBody>
      </p:sp>
      <p:sp>
        <p:nvSpPr>
          <p:cNvPr id="6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4400" b="1" dirty="0">
                <a:solidFill>
                  <a:schemeClr val="accent2"/>
                </a:solidFill>
                <a:latin typeface="Kaiti SC" charset="-122"/>
                <a:ea typeface="Kaiti SC" charset="-122"/>
                <a:cs typeface="Kaiti SC" charset="-122"/>
              </a:rPr>
              <a:t>句子练习</a:t>
            </a:r>
            <a:r>
              <a:rPr lang="en-US" altLang="zh-CN" sz="4400" b="1" dirty="0">
                <a:solidFill>
                  <a:schemeClr val="accent2"/>
                </a:solidFill>
                <a:latin typeface="Kaiti SC" charset="-122"/>
                <a:ea typeface="Kaiti SC" charset="-122"/>
                <a:cs typeface="Kaiti SC" charset="-122"/>
              </a:rPr>
              <a:t>(</a:t>
            </a:r>
            <a:r>
              <a:rPr lang="zh-CN" altLang="en-US" sz="4400" b="1" dirty="0">
                <a:solidFill>
                  <a:schemeClr val="accent2"/>
                </a:solidFill>
                <a:latin typeface="Kaiti SC" charset="-122"/>
                <a:ea typeface="Kaiti SC" charset="-122"/>
                <a:cs typeface="Kaiti SC" charset="-122"/>
              </a:rPr>
              <a:t>三合一</a:t>
            </a:r>
            <a:r>
              <a:rPr lang="en-US" altLang="zh-CN" sz="4400" b="1" dirty="0">
                <a:solidFill>
                  <a:schemeClr val="accent2"/>
                </a:solidFill>
                <a:latin typeface="Kaiti SC" charset="-122"/>
                <a:ea typeface="Kaiti SC" charset="-122"/>
                <a:cs typeface="Kaiti SC" charset="-122"/>
              </a:rPr>
              <a:t>) </a:t>
            </a:r>
            <a:br>
              <a:rPr lang="en-US" altLang="zh-CN" sz="4400" b="1" dirty="0">
                <a:solidFill>
                  <a:schemeClr val="accent2"/>
                </a:solidFill>
                <a:latin typeface="Kaiti SC" charset="-122"/>
                <a:ea typeface="Kaiti SC" charset="-122"/>
                <a:cs typeface="Kaiti SC" charset="-122"/>
              </a:rPr>
            </a:br>
            <a:r>
              <a:rPr lang="en-US" altLang="zh-CN" sz="4400" b="1" dirty="0">
                <a:latin typeface="华文楷体"/>
                <a:ea typeface="华文楷体"/>
                <a:cs typeface="华文楷体"/>
              </a:rPr>
              <a:t>Sentence</a:t>
            </a:r>
            <a:r>
              <a:rPr lang="zh-CN" altLang="en-US" sz="4400" b="1" dirty="0">
                <a:latin typeface="华文楷体"/>
                <a:ea typeface="华文楷体"/>
                <a:cs typeface="华文楷体"/>
              </a:rPr>
              <a:t> </a:t>
            </a:r>
            <a:r>
              <a:rPr lang="en-US" altLang="zh-CN" sz="4400" b="1" dirty="0">
                <a:latin typeface="华文楷体"/>
                <a:ea typeface="华文楷体"/>
                <a:cs typeface="华文楷体"/>
              </a:rPr>
              <a:t>Practice</a:t>
            </a:r>
            <a:endParaRPr lang="en-US" sz="4400" dirty="0"/>
          </a:p>
        </p:txBody>
      </p:sp>
      <p:sp>
        <p:nvSpPr>
          <p:cNvPr id="7" name="Heptagon 6"/>
          <p:cNvSpPr/>
          <p:nvPr/>
        </p:nvSpPr>
        <p:spPr>
          <a:xfrm>
            <a:off x="1206285" y="666555"/>
            <a:ext cx="1069383" cy="929899"/>
          </a:xfrm>
          <a:prstGeom prst="heptagon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5-4</a:t>
            </a:r>
          </a:p>
        </p:txBody>
      </p:sp>
    </p:spTree>
    <p:extLst>
      <p:ext uri="{BB962C8B-B14F-4D97-AF65-F5344CB8AC3E}">
        <p14:creationId xmlns:p14="http://schemas.microsoft.com/office/powerpoint/2010/main" val="31493563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797085" y="1998244"/>
            <a:ext cx="7873139" cy="3919635"/>
          </a:xfrm>
        </p:spPr>
        <p:txBody>
          <a:bodyPr>
            <a:noAutofit/>
          </a:bodyPr>
          <a:lstStyle/>
          <a:p>
            <a:pPr marL="742950" indent="-742950">
              <a:lnSpc>
                <a:spcPct val="100000"/>
              </a:lnSpc>
              <a:buFont typeface="+mj-lt"/>
              <a:buAutoNum type="arabicPeriod"/>
            </a:pPr>
            <a:endParaRPr lang="en-US" altLang="zh-CN" sz="2800" dirty="0">
              <a:latin typeface="+mj-ea"/>
              <a:ea typeface="+mj-ea"/>
              <a:cs typeface="华文楷体"/>
            </a:endParaRPr>
          </a:p>
          <a:p>
            <a:pPr marL="0" indent="0">
              <a:lnSpc>
                <a:spcPct val="100000"/>
              </a:lnSpc>
              <a:buNone/>
            </a:pPr>
            <a:endParaRPr lang="en-US" sz="2800" dirty="0">
              <a:latin typeface="+mj-ea"/>
              <a:ea typeface="+mj-ea"/>
            </a:endParaRPr>
          </a:p>
          <a:p>
            <a:pPr marL="0" indent="0">
              <a:lnSpc>
                <a:spcPct val="100000"/>
              </a:lnSpc>
              <a:buNone/>
            </a:pPr>
            <a:endParaRPr lang="en-US" sz="2800" dirty="0">
              <a:latin typeface="+mj-ea"/>
              <a:ea typeface="+mj-ea"/>
            </a:endParaRPr>
          </a:p>
        </p:txBody>
      </p:sp>
      <p:sp>
        <p:nvSpPr>
          <p:cNvPr id="7" name="Heptagon 6"/>
          <p:cNvSpPr/>
          <p:nvPr/>
        </p:nvSpPr>
        <p:spPr>
          <a:xfrm>
            <a:off x="1206285" y="666555"/>
            <a:ext cx="1069383" cy="929899"/>
          </a:xfrm>
          <a:prstGeom prst="heptagon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6</a:t>
            </a:r>
          </a:p>
        </p:txBody>
      </p:sp>
      <p:sp>
        <p:nvSpPr>
          <p:cNvPr id="8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4400" b="1" dirty="0">
                <a:solidFill>
                  <a:schemeClr val="accent2"/>
                </a:solidFill>
                <a:latin typeface="Kaiti SC" charset="-122"/>
                <a:ea typeface="Kaiti SC" charset="-122"/>
                <a:cs typeface="Kaiti SC" charset="-122"/>
              </a:rPr>
              <a:t>查看原文，圈出句式</a:t>
            </a:r>
            <a:br>
              <a:rPr lang="en-US" altLang="zh-CN" sz="4400" b="1" dirty="0">
                <a:solidFill>
                  <a:schemeClr val="accent2"/>
                </a:solidFill>
                <a:latin typeface="Kaiti SC" charset="-122"/>
                <a:ea typeface="Kaiti SC" charset="-122"/>
                <a:cs typeface="Kaiti SC" charset="-122"/>
              </a:rPr>
            </a:br>
            <a:r>
              <a:rPr lang="en-US" altLang="zh-CN" sz="4400" b="1" dirty="0">
                <a:latin typeface="华文楷体"/>
                <a:ea typeface="华文楷体"/>
                <a:cs typeface="华文楷体"/>
              </a:rPr>
              <a:t>Scan</a:t>
            </a:r>
            <a:r>
              <a:rPr lang="zh-CN" altLang="en-US" sz="4400" b="1" dirty="0">
                <a:latin typeface="华文楷体"/>
                <a:ea typeface="华文楷体"/>
                <a:cs typeface="华文楷体"/>
              </a:rPr>
              <a:t> </a:t>
            </a:r>
            <a:r>
              <a:rPr lang="en-US" altLang="zh-CN" sz="4400" b="1" dirty="0">
                <a:latin typeface="华文楷体"/>
                <a:ea typeface="华文楷体"/>
                <a:cs typeface="华文楷体"/>
              </a:rPr>
              <a:t>Target</a:t>
            </a:r>
            <a:r>
              <a:rPr lang="zh-CN" altLang="en-US" sz="4400" b="1" dirty="0">
                <a:latin typeface="华文楷体"/>
                <a:ea typeface="华文楷体"/>
                <a:cs typeface="华文楷体"/>
              </a:rPr>
              <a:t> </a:t>
            </a:r>
            <a:r>
              <a:rPr lang="en-US" altLang="zh-CN" sz="4400" b="1" dirty="0">
                <a:latin typeface="华文楷体"/>
                <a:ea typeface="华文楷体"/>
                <a:cs typeface="华文楷体"/>
              </a:rPr>
              <a:t>Patterns</a:t>
            </a:r>
            <a:endParaRPr lang="en-US" sz="4400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3523492"/>
              </p:ext>
            </p:extLst>
          </p:nvPr>
        </p:nvGraphicFramePr>
        <p:xfrm>
          <a:off x="1206285" y="2078013"/>
          <a:ext cx="10135482" cy="4100749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3784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784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784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100749">
                <a:tc>
                  <a:txBody>
                    <a:bodyPr/>
                    <a:lstStyle/>
                    <a:p>
                      <a:r>
                        <a:rPr lang="zh-CN" altLang="en-US" sz="3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Kai" charset="-122"/>
                          <a:ea typeface="Kai" charset="-122"/>
                          <a:cs typeface="Kai" charset="-122"/>
                        </a:rPr>
                        <a:t>当比赛结束时，苏巴西奇一边向球场上的球迷致谢，一边</a:t>
                      </a:r>
                    </a:p>
                    <a:p>
                      <a:r>
                        <a:rPr lang="zh-CN" altLang="en-US" sz="3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Kai" charset="-122"/>
                          <a:ea typeface="Kai" charset="-122"/>
                          <a:cs typeface="Kai" charset="-122"/>
                        </a:rPr>
                        <a:t>跟自己的队友拥抱庆祝。</a:t>
                      </a:r>
                      <a:endParaRPr lang="zh-CN" altLang="en-US" sz="3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Kai" charset="-122"/>
                        <a:ea typeface="Kai" charset="-122"/>
                        <a:cs typeface="Kai" charset="-122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3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Kai" charset="-122"/>
                          <a:ea typeface="Kai" charset="-122"/>
                          <a:cs typeface="Kai" charset="-122"/>
                        </a:rPr>
                        <a:t>他不但没有消沉，反而决定帮好友去实现梦想。</a:t>
                      </a:r>
                      <a:endParaRPr lang="zh-CN" altLang="en-US" sz="3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Kai" charset="-122"/>
                        <a:ea typeface="Kai" charset="-122"/>
                        <a:cs typeface="Kai" charset="-122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3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Kai" charset="-122"/>
                          <a:ea typeface="Kai" charset="-122"/>
                          <a:cs typeface="Kai" charset="-122"/>
                        </a:rPr>
                        <a:t>苏巴西奇穿着印有好友的</a:t>
                      </a:r>
                      <a:r>
                        <a:rPr lang="en-US" sz="3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Kai" charset="-122"/>
                          <a:ea typeface="Kai" charset="-122"/>
                          <a:cs typeface="Kai" charset="-122"/>
                        </a:rPr>
                        <a:t>T </a:t>
                      </a:r>
                      <a:r>
                        <a:rPr lang="zh-CN" altLang="en-US" sz="3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Kai" charset="-122"/>
                          <a:ea typeface="Kai" charset="-122"/>
                          <a:cs typeface="Kai" charset="-122"/>
                        </a:rPr>
                        <a:t>恤，用这样特别的方式，把好友带到了世界杯决赛的赛场。</a:t>
                      </a:r>
                      <a:endParaRPr lang="zh-CN" altLang="en-US" sz="3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Kai" charset="-122"/>
                        <a:ea typeface="Kai" charset="-122"/>
                        <a:cs typeface="Kai" charset="-122"/>
                      </a:endParaRP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9367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797085" y="1998244"/>
            <a:ext cx="7873139" cy="3919635"/>
          </a:xfrm>
        </p:spPr>
        <p:txBody>
          <a:bodyPr>
            <a:noAutofit/>
          </a:bodyPr>
          <a:lstStyle/>
          <a:p>
            <a:pPr marL="742950" indent="-742950">
              <a:lnSpc>
                <a:spcPct val="100000"/>
              </a:lnSpc>
              <a:buFont typeface="+mj-lt"/>
              <a:buAutoNum type="arabicPeriod"/>
            </a:pPr>
            <a:endParaRPr lang="en-US" altLang="zh-CN" sz="2800" dirty="0">
              <a:latin typeface="+mj-ea"/>
              <a:ea typeface="+mj-ea"/>
              <a:cs typeface="华文楷体"/>
            </a:endParaRPr>
          </a:p>
          <a:p>
            <a:pPr marL="0" indent="0">
              <a:lnSpc>
                <a:spcPct val="100000"/>
              </a:lnSpc>
              <a:buNone/>
            </a:pPr>
            <a:endParaRPr lang="en-US" sz="2800" dirty="0">
              <a:latin typeface="+mj-ea"/>
              <a:ea typeface="+mj-ea"/>
            </a:endParaRPr>
          </a:p>
          <a:p>
            <a:pPr marL="0" indent="0">
              <a:lnSpc>
                <a:spcPct val="100000"/>
              </a:lnSpc>
              <a:buNone/>
            </a:pPr>
            <a:endParaRPr lang="en-US" sz="2800" dirty="0">
              <a:latin typeface="+mj-ea"/>
              <a:ea typeface="+mj-ea"/>
            </a:endParaRPr>
          </a:p>
        </p:txBody>
      </p:sp>
      <p:sp>
        <p:nvSpPr>
          <p:cNvPr id="7" name="Heptagon 6"/>
          <p:cNvSpPr/>
          <p:nvPr/>
        </p:nvSpPr>
        <p:spPr>
          <a:xfrm>
            <a:off x="1206285" y="666555"/>
            <a:ext cx="1069383" cy="929899"/>
          </a:xfrm>
          <a:prstGeom prst="heptagon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6</a:t>
            </a:r>
          </a:p>
        </p:txBody>
      </p:sp>
      <p:sp>
        <p:nvSpPr>
          <p:cNvPr id="8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4400" b="1" dirty="0">
                <a:solidFill>
                  <a:schemeClr val="accent2"/>
                </a:solidFill>
                <a:latin typeface="Kaiti SC" charset="-122"/>
                <a:ea typeface="Kaiti SC" charset="-122"/>
                <a:cs typeface="Kaiti SC" charset="-122"/>
              </a:rPr>
              <a:t>查看原文，圈出句式</a:t>
            </a:r>
            <a:br>
              <a:rPr lang="en-US" altLang="zh-CN" sz="4400" b="1" dirty="0">
                <a:solidFill>
                  <a:schemeClr val="accent2"/>
                </a:solidFill>
                <a:latin typeface="Kaiti SC" charset="-122"/>
                <a:ea typeface="Kaiti SC" charset="-122"/>
                <a:cs typeface="Kaiti SC" charset="-122"/>
              </a:rPr>
            </a:br>
            <a:r>
              <a:rPr lang="en-US" altLang="zh-CN" sz="4400" b="1" dirty="0">
                <a:latin typeface="华文楷体"/>
                <a:ea typeface="华文楷体"/>
                <a:cs typeface="华文楷体"/>
              </a:rPr>
              <a:t>Scan</a:t>
            </a:r>
            <a:r>
              <a:rPr lang="zh-CN" altLang="en-US" sz="4400" b="1" dirty="0">
                <a:latin typeface="华文楷体"/>
                <a:ea typeface="华文楷体"/>
                <a:cs typeface="华文楷体"/>
              </a:rPr>
              <a:t> </a:t>
            </a:r>
            <a:r>
              <a:rPr lang="en-US" altLang="zh-CN" sz="4400" b="1" dirty="0">
                <a:latin typeface="华文楷体"/>
                <a:ea typeface="华文楷体"/>
                <a:cs typeface="华文楷体"/>
              </a:rPr>
              <a:t>Target</a:t>
            </a:r>
            <a:r>
              <a:rPr lang="zh-CN" altLang="en-US" sz="4400" b="1" dirty="0">
                <a:latin typeface="华文楷体"/>
                <a:ea typeface="华文楷体"/>
                <a:cs typeface="华文楷体"/>
              </a:rPr>
              <a:t> </a:t>
            </a:r>
            <a:r>
              <a:rPr lang="en-US" altLang="zh-CN" sz="4400" b="1" dirty="0">
                <a:latin typeface="华文楷体"/>
                <a:ea typeface="华文楷体"/>
                <a:cs typeface="华文楷体"/>
              </a:rPr>
              <a:t>Patterns</a:t>
            </a:r>
            <a:endParaRPr lang="en-US" sz="4400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3472516"/>
              </p:ext>
            </p:extLst>
          </p:nvPr>
        </p:nvGraphicFramePr>
        <p:xfrm>
          <a:off x="1206285" y="2078013"/>
          <a:ext cx="10135482" cy="4100749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3784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784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784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100749">
                <a:tc>
                  <a:txBody>
                    <a:bodyPr/>
                    <a:lstStyle/>
                    <a:p>
                      <a:r>
                        <a:rPr lang="zh-CN" altLang="en-US" sz="4400" kern="1200" dirty="0">
                          <a:solidFill>
                            <a:srgbClr val="232323"/>
                          </a:solidFill>
                          <a:highlight>
                            <a:srgbClr val="00FF00"/>
                          </a:highlight>
                          <a:latin typeface="Kai" charset="-122"/>
                          <a:ea typeface="Kai" charset="-122"/>
                          <a:cs typeface="Kai" charset="-122"/>
                        </a:rPr>
                        <a:t>当</a:t>
                      </a:r>
                      <a:r>
                        <a:rPr lang="zh-CN" altLang="en-US" sz="3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Kai" charset="-122"/>
                          <a:ea typeface="Kai" charset="-122"/>
                          <a:cs typeface="Kai" charset="-122"/>
                        </a:rPr>
                        <a:t>比赛结束</a:t>
                      </a:r>
                      <a:r>
                        <a:rPr lang="zh-CN" altLang="en-US" sz="4400" kern="1200" dirty="0">
                          <a:solidFill>
                            <a:srgbClr val="232323"/>
                          </a:solidFill>
                          <a:highlight>
                            <a:srgbClr val="00FF00"/>
                          </a:highlight>
                          <a:latin typeface="Kai" charset="-122"/>
                          <a:ea typeface="Kai" charset="-122"/>
                          <a:cs typeface="Kai" charset="-122"/>
                        </a:rPr>
                        <a:t>时</a:t>
                      </a:r>
                      <a:r>
                        <a:rPr lang="zh-CN" altLang="en-US" sz="3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Kai" charset="-122"/>
                          <a:ea typeface="Kai" charset="-122"/>
                          <a:cs typeface="Kai" charset="-122"/>
                        </a:rPr>
                        <a:t>，苏巴西奇一边向球场上的球迷致谢，一边</a:t>
                      </a:r>
                    </a:p>
                    <a:p>
                      <a:r>
                        <a:rPr lang="zh-CN" altLang="en-US" sz="3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Kai" charset="-122"/>
                          <a:ea typeface="Kai" charset="-122"/>
                          <a:cs typeface="Kai" charset="-122"/>
                        </a:rPr>
                        <a:t>跟自己的队友拥抱庆祝。</a:t>
                      </a:r>
                      <a:endParaRPr lang="zh-CN" altLang="en-US" sz="3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Kai" charset="-122"/>
                        <a:ea typeface="Kai" charset="-122"/>
                        <a:cs typeface="Kai" charset="-122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3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Kai" charset="-122"/>
                          <a:ea typeface="Kai" charset="-122"/>
                          <a:cs typeface="Kai" charset="-122"/>
                        </a:rPr>
                        <a:t>他</a:t>
                      </a:r>
                      <a:r>
                        <a:rPr lang="zh-CN" altLang="en-US" sz="4400" kern="1200" dirty="0">
                          <a:solidFill>
                            <a:srgbClr val="232323"/>
                          </a:solidFill>
                          <a:highlight>
                            <a:srgbClr val="00FF00"/>
                          </a:highlight>
                          <a:latin typeface="Kai" charset="-122"/>
                          <a:ea typeface="Kai" charset="-122"/>
                          <a:cs typeface="Kai" charset="-122"/>
                        </a:rPr>
                        <a:t>不但没</a:t>
                      </a:r>
                      <a:r>
                        <a:rPr lang="zh-CN" altLang="en-US" sz="3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Kai" charset="-122"/>
                          <a:ea typeface="Kai" charset="-122"/>
                          <a:cs typeface="Kai" charset="-122"/>
                        </a:rPr>
                        <a:t>有消沉，</a:t>
                      </a:r>
                      <a:r>
                        <a:rPr lang="zh-CN" altLang="en-US" sz="4400" kern="1200" dirty="0">
                          <a:solidFill>
                            <a:srgbClr val="232323"/>
                          </a:solidFill>
                          <a:highlight>
                            <a:srgbClr val="00FF00"/>
                          </a:highlight>
                          <a:latin typeface="Kai" charset="-122"/>
                          <a:ea typeface="Kai" charset="-122"/>
                          <a:cs typeface="Kai" charset="-122"/>
                        </a:rPr>
                        <a:t>反而</a:t>
                      </a:r>
                      <a:r>
                        <a:rPr lang="zh-CN" altLang="en-US" sz="3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Kai" charset="-122"/>
                          <a:ea typeface="Kai" charset="-122"/>
                          <a:cs typeface="Kai" charset="-122"/>
                        </a:rPr>
                        <a:t>决定帮好友去实现梦想。</a:t>
                      </a:r>
                      <a:endParaRPr lang="zh-CN" altLang="en-US" sz="3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Kai" charset="-122"/>
                        <a:ea typeface="Kai" charset="-122"/>
                        <a:cs typeface="Kai" charset="-122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3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Kai" charset="-122"/>
                          <a:ea typeface="Kai" charset="-122"/>
                          <a:cs typeface="Kai" charset="-122"/>
                        </a:rPr>
                        <a:t>苏巴西奇穿着印有好友的</a:t>
                      </a:r>
                      <a:r>
                        <a:rPr lang="en-US" sz="3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Kai" charset="-122"/>
                          <a:ea typeface="Kai" charset="-122"/>
                          <a:cs typeface="Kai" charset="-122"/>
                        </a:rPr>
                        <a:t>T </a:t>
                      </a:r>
                      <a:r>
                        <a:rPr lang="zh-CN" altLang="en-US" sz="3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Kai" charset="-122"/>
                          <a:ea typeface="Kai" charset="-122"/>
                          <a:cs typeface="Kai" charset="-122"/>
                        </a:rPr>
                        <a:t>恤，</a:t>
                      </a:r>
                      <a:r>
                        <a:rPr lang="zh-CN" altLang="en-US" sz="4400" kern="1200" dirty="0">
                          <a:solidFill>
                            <a:srgbClr val="232323"/>
                          </a:solidFill>
                          <a:highlight>
                            <a:srgbClr val="00FF00"/>
                          </a:highlight>
                          <a:latin typeface="Kai" charset="-122"/>
                          <a:ea typeface="Kai" charset="-122"/>
                          <a:cs typeface="Kai" charset="-122"/>
                        </a:rPr>
                        <a:t>用</a:t>
                      </a:r>
                      <a:r>
                        <a:rPr lang="zh-CN" altLang="en-US" sz="3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Kai" charset="-122"/>
                          <a:ea typeface="Kai" charset="-122"/>
                          <a:cs typeface="Kai" charset="-122"/>
                        </a:rPr>
                        <a:t>这样特别的</a:t>
                      </a:r>
                      <a:r>
                        <a:rPr lang="zh-CN" altLang="en-US" sz="4400" kern="1200" dirty="0">
                          <a:solidFill>
                            <a:srgbClr val="232323"/>
                          </a:solidFill>
                          <a:highlight>
                            <a:srgbClr val="00FF00"/>
                          </a:highlight>
                          <a:latin typeface="Kai" charset="-122"/>
                          <a:ea typeface="Kai" charset="-122"/>
                          <a:cs typeface="Kai" charset="-122"/>
                        </a:rPr>
                        <a:t>方式</a:t>
                      </a:r>
                      <a:r>
                        <a:rPr lang="zh-CN" altLang="en-US" sz="3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Kai" charset="-122"/>
                          <a:ea typeface="Kai" charset="-122"/>
                          <a:cs typeface="Kai" charset="-122"/>
                        </a:rPr>
                        <a:t>，把好友带到了世界杯决赛的赛场。</a:t>
                      </a:r>
                      <a:endParaRPr lang="zh-CN" altLang="en-US" sz="3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Kai" charset="-122"/>
                        <a:ea typeface="Kai" charset="-122"/>
                        <a:cs typeface="Kai" charset="-122"/>
                      </a:endParaRP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080280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400" b="1" dirty="0">
                <a:solidFill>
                  <a:schemeClr val="accent2"/>
                </a:solidFill>
                <a:latin typeface="Kaiti SC" charset="-122"/>
                <a:ea typeface="Kaiti SC" charset="-122"/>
                <a:cs typeface="Kaiti SC" charset="-122"/>
              </a:rPr>
              <a:t>连句成段</a:t>
            </a:r>
            <a:br>
              <a:rPr lang="en-US" altLang="zh-CN" sz="4400" b="1" dirty="0">
                <a:solidFill>
                  <a:schemeClr val="accent2"/>
                </a:solidFill>
                <a:latin typeface="Kaiti SC" charset="-122"/>
                <a:ea typeface="Kaiti SC" charset="-122"/>
                <a:cs typeface="Kaiti SC" charset="-122"/>
              </a:rPr>
            </a:br>
            <a:r>
              <a:rPr lang="en-US" altLang="zh-CN" sz="4400" b="1" dirty="0">
                <a:latin typeface="华文楷体"/>
                <a:ea typeface="华文楷体"/>
                <a:cs typeface="华文楷体"/>
              </a:rPr>
              <a:t>Create</a:t>
            </a:r>
            <a:r>
              <a:rPr lang="zh-CN" altLang="en-US" sz="4400" b="1" dirty="0">
                <a:latin typeface="华文楷体"/>
                <a:ea typeface="华文楷体"/>
                <a:cs typeface="华文楷体"/>
              </a:rPr>
              <a:t> </a:t>
            </a:r>
            <a:r>
              <a:rPr lang="en-US" altLang="zh-CN" sz="4400" b="1" dirty="0">
                <a:latin typeface="华文楷体"/>
                <a:ea typeface="华文楷体"/>
                <a:cs typeface="华文楷体"/>
              </a:rPr>
              <a:t>Language with</a:t>
            </a:r>
            <a:r>
              <a:rPr lang="zh-CN" altLang="en-US" sz="4400" b="1" dirty="0">
                <a:latin typeface="华文楷体"/>
                <a:ea typeface="华文楷体"/>
                <a:cs typeface="华文楷体"/>
              </a:rPr>
              <a:t> </a:t>
            </a:r>
            <a:r>
              <a:rPr lang="en-US" altLang="zh-CN" sz="4400" b="1" dirty="0">
                <a:latin typeface="华文楷体"/>
                <a:ea typeface="华文楷体"/>
                <a:cs typeface="华文楷体"/>
              </a:rPr>
              <a:t>the Target</a:t>
            </a:r>
            <a:r>
              <a:rPr lang="zh-CN" altLang="en-US" sz="4400" b="1" dirty="0">
                <a:latin typeface="华文楷体"/>
                <a:ea typeface="华文楷体"/>
                <a:cs typeface="华文楷体"/>
              </a:rPr>
              <a:t> </a:t>
            </a:r>
            <a:r>
              <a:rPr lang="en-US" altLang="zh-CN" sz="4400" b="1" dirty="0">
                <a:latin typeface="华文楷体"/>
                <a:ea typeface="华文楷体"/>
                <a:cs typeface="华文楷体"/>
              </a:rPr>
              <a:t>Sentences</a:t>
            </a:r>
            <a:endParaRPr lang="en-US" sz="4400" dirty="0"/>
          </a:p>
        </p:txBody>
      </p:sp>
      <p:sp>
        <p:nvSpPr>
          <p:cNvPr id="7" name="Heptagon 6"/>
          <p:cNvSpPr/>
          <p:nvPr/>
        </p:nvSpPr>
        <p:spPr>
          <a:xfrm>
            <a:off x="136902" y="286603"/>
            <a:ext cx="1069383" cy="929899"/>
          </a:xfrm>
          <a:prstGeom prst="heptagon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7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0D5B0D8-5799-F342-A79B-D9F8890B63D4}"/>
              </a:ext>
            </a:extLst>
          </p:cNvPr>
          <p:cNvSpPr/>
          <p:nvPr/>
        </p:nvSpPr>
        <p:spPr>
          <a:xfrm>
            <a:off x="1206285" y="2117312"/>
            <a:ext cx="994939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0" indent="0">
              <a:buNone/>
            </a:pPr>
            <a:r>
              <a:rPr lang="zh-CN" altLang="en-US" sz="3600" dirty="0">
                <a:latin typeface="华文楷体"/>
                <a:ea typeface="华文楷体"/>
                <a:cs typeface="华文楷体"/>
              </a:rPr>
              <a:t>请在</a:t>
            </a:r>
            <a:r>
              <a:rPr lang="en-US" altLang="zh-CN" sz="3600" dirty="0">
                <a:latin typeface="华文楷体"/>
                <a:ea typeface="华文楷体"/>
                <a:cs typeface="华文楷体"/>
              </a:rPr>
              <a:t>2</a:t>
            </a:r>
            <a:r>
              <a:rPr lang="zh-CN" altLang="en-US" sz="3600" dirty="0">
                <a:latin typeface="华文楷体"/>
                <a:ea typeface="华文楷体"/>
                <a:cs typeface="华文楷体"/>
              </a:rPr>
              <a:t>分钟之内讲一个小故事</a:t>
            </a:r>
            <a:r>
              <a:rPr lang="en-US" altLang="zh-CN" sz="3600" dirty="0">
                <a:latin typeface="华文楷体"/>
                <a:ea typeface="华文楷体"/>
                <a:cs typeface="华文楷体"/>
              </a:rPr>
              <a:t>/</a:t>
            </a:r>
            <a:r>
              <a:rPr lang="zh-TW" altLang="en-US" sz="3600" dirty="0">
                <a:latin typeface="华文楷体"/>
                <a:ea typeface="华文楷体"/>
                <a:cs typeface="华文楷体"/>
              </a:rPr>
              <a:t>事件</a:t>
            </a:r>
            <a:r>
              <a:rPr lang="zh-CN" altLang="en-US" sz="3600" dirty="0">
                <a:latin typeface="华文楷体"/>
                <a:ea typeface="华文楷体"/>
                <a:cs typeface="华文楷体"/>
              </a:rPr>
              <a:t>，</a:t>
            </a:r>
            <a:r>
              <a:rPr lang="zh-CN" altLang="en-US" sz="3600" b="1" dirty="0">
                <a:solidFill>
                  <a:srgbClr val="FF0000"/>
                </a:solidFill>
                <a:latin typeface="华文楷体"/>
                <a:ea typeface="华文楷体"/>
                <a:cs typeface="华文楷体"/>
              </a:rPr>
              <a:t>故事里必须包括你选的这三个句法</a:t>
            </a:r>
            <a:r>
              <a:rPr lang="zh-CN" altLang="en-US" sz="3600" dirty="0">
                <a:latin typeface="华文楷体"/>
                <a:ea typeface="华文楷体"/>
                <a:cs typeface="华文楷体"/>
              </a:rPr>
              <a:t>。请注意你发言的准确度、流畅度，并且尽量使用连接词。</a:t>
            </a:r>
            <a:endParaRPr lang="en-US" altLang="zh-CN" sz="3600" dirty="0">
              <a:latin typeface="华文楷体"/>
              <a:ea typeface="华文楷体"/>
              <a:cs typeface="华文楷体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7FE0E4D-8B59-A34C-A157-B6F83A74439D}"/>
              </a:ext>
            </a:extLst>
          </p:cNvPr>
          <p:cNvSpPr/>
          <p:nvPr/>
        </p:nvSpPr>
        <p:spPr>
          <a:xfrm>
            <a:off x="2702388" y="5540494"/>
            <a:ext cx="81208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600" dirty="0">
                <a:solidFill>
                  <a:schemeClr val="accent3">
                    <a:lumMod val="50000"/>
                  </a:schemeClr>
                </a:solidFill>
              </a:rPr>
              <a:t>用</a:t>
            </a:r>
            <a:r>
              <a:rPr lang="en-US" altLang="zh-CN" sz="3600" dirty="0">
                <a:solidFill>
                  <a:schemeClr val="accent3">
                    <a:lumMod val="50000"/>
                  </a:schemeClr>
                </a:solidFill>
              </a:rPr>
              <a:t>/</a:t>
            </a:r>
            <a:r>
              <a:rPr lang="zh-CN" altLang="en-US" sz="3600" dirty="0">
                <a:solidFill>
                  <a:schemeClr val="accent3">
                    <a:lumMod val="50000"/>
                  </a:schemeClr>
                </a:solidFill>
              </a:rPr>
              <a:t>以</a:t>
            </a:r>
            <a:r>
              <a:rPr lang="en-US" altLang="zh-CN" sz="3600" dirty="0">
                <a:solidFill>
                  <a:schemeClr val="accent3">
                    <a:lumMod val="50000"/>
                  </a:schemeClr>
                </a:solidFill>
              </a:rPr>
              <a:t>…</a:t>
            </a:r>
            <a:r>
              <a:rPr lang="zh-CN" altLang="en-US" sz="3600" dirty="0">
                <a:solidFill>
                  <a:schemeClr val="accent3">
                    <a:lumMod val="50000"/>
                  </a:schemeClr>
                </a:solidFill>
              </a:rPr>
              <a:t>方式</a:t>
            </a:r>
            <a:r>
              <a:rPr lang="en-US" altLang="zh-CN" sz="3600" dirty="0">
                <a:solidFill>
                  <a:schemeClr val="accent3">
                    <a:lumMod val="50000"/>
                  </a:schemeClr>
                </a:solidFill>
              </a:rPr>
              <a:t>/</a:t>
            </a:r>
            <a:r>
              <a:rPr lang="zh-CN" altLang="en-US" sz="3600" dirty="0">
                <a:solidFill>
                  <a:schemeClr val="accent3">
                    <a:lumMod val="50000"/>
                  </a:schemeClr>
                </a:solidFill>
              </a:rPr>
              <a:t>方法</a:t>
            </a:r>
            <a:r>
              <a:rPr lang="en-US" altLang="zh-CN" sz="3600" dirty="0">
                <a:solidFill>
                  <a:schemeClr val="accent3">
                    <a:lumMod val="50000"/>
                  </a:schemeClr>
                </a:solidFill>
              </a:rPr>
              <a:t>/</a:t>
            </a:r>
            <a:r>
              <a:rPr lang="zh-CN" altLang="en-US" sz="3600" dirty="0">
                <a:solidFill>
                  <a:schemeClr val="accent3">
                    <a:lumMod val="50000"/>
                  </a:schemeClr>
                </a:solidFill>
              </a:rPr>
              <a:t>办法</a:t>
            </a:r>
            <a:r>
              <a:rPr lang="en-US" altLang="zh-CN" sz="3600" dirty="0">
                <a:solidFill>
                  <a:schemeClr val="accent3">
                    <a:lumMod val="50000"/>
                  </a:schemeClr>
                </a:solidFill>
              </a:rPr>
              <a:t>/</a:t>
            </a:r>
            <a:r>
              <a:rPr lang="zh-CN" altLang="en-US" sz="3600" dirty="0">
                <a:solidFill>
                  <a:schemeClr val="accent3">
                    <a:lumMod val="50000"/>
                  </a:schemeClr>
                </a:solidFill>
              </a:rPr>
              <a:t>手段＋</a:t>
            </a:r>
            <a:r>
              <a:rPr lang="en-US" sz="3600" dirty="0" err="1">
                <a:solidFill>
                  <a:schemeClr val="accent3">
                    <a:lumMod val="50000"/>
                  </a:schemeClr>
                </a:solidFill>
              </a:rPr>
              <a:t>vp</a:t>
            </a:r>
            <a:r>
              <a:rPr lang="en-US" sz="3600" dirty="0">
                <a:solidFill>
                  <a:schemeClr val="accent3">
                    <a:lumMod val="50000"/>
                  </a:schemeClr>
                </a:solidFill>
              </a:rPr>
              <a:t>.…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C6C9D59-05F5-5743-B75C-58D177DE8409}"/>
              </a:ext>
            </a:extLst>
          </p:cNvPr>
          <p:cNvSpPr txBox="1"/>
          <p:nvPr/>
        </p:nvSpPr>
        <p:spPr>
          <a:xfrm>
            <a:off x="4751743" y="4091583"/>
            <a:ext cx="20697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dirty="0">
                <a:solidFill>
                  <a:schemeClr val="accent3">
                    <a:lumMod val="50000"/>
                  </a:schemeClr>
                </a:solidFill>
              </a:rPr>
              <a:t>当</a:t>
            </a:r>
            <a:r>
              <a:rPr lang="mr-IN" altLang="zh-CN" sz="3600" dirty="0">
                <a:solidFill>
                  <a:schemeClr val="accent3">
                    <a:lumMod val="50000"/>
                  </a:schemeClr>
                </a:solidFill>
              </a:rPr>
              <a:t>…</a:t>
            </a:r>
            <a:r>
              <a:rPr lang="zh-CN" altLang="en-US" sz="3600" dirty="0">
                <a:solidFill>
                  <a:schemeClr val="accent3">
                    <a:lumMod val="50000"/>
                  </a:schemeClr>
                </a:solidFill>
              </a:rPr>
              <a:t>时</a:t>
            </a:r>
            <a:r>
              <a:rPr lang="en-US" altLang="zh-CN" sz="3600" dirty="0">
                <a:solidFill>
                  <a:schemeClr val="accent3">
                    <a:lumMod val="50000"/>
                  </a:schemeClr>
                </a:solidFill>
              </a:rPr>
              <a:t>,</a:t>
            </a:r>
            <a:r>
              <a:rPr lang="zh-CN" altLang="en-US" sz="36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mr-IN" altLang="zh-CN" sz="3600" dirty="0">
                <a:solidFill>
                  <a:schemeClr val="accent3">
                    <a:lumMod val="50000"/>
                  </a:schemeClr>
                </a:solidFill>
              </a:rPr>
              <a:t>…</a:t>
            </a:r>
            <a:r>
              <a:rPr lang="zh-CN" altLang="en-US" sz="36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endParaRPr lang="en-US" altLang="zh-CN" sz="36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E18DFE8-5253-264E-9EC5-093C2CBB2C83}"/>
              </a:ext>
            </a:extLst>
          </p:cNvPr>
          <p:cNvSpPr txBox="1"/>
          <p:nvPr/>
        </p:nvSpPr>
        <p:spPr>
          <a:xfrm>
            <a:off x="3948213" y="4769478"/>
            <a:ext cx="53298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>
                <a:solidFill>
                  <a:schemeClr val="accent3">
                    <a:lumMod val="50000"/>
                  </a:schemeClr>
                </a:solidFill>
              </a:rPr>
              <a:t>不但</a:t>
            </a:r>
            <a:r>
              <a:rPr lang="en-US" altLang="zh-CN" sz="3600" dirty="0">
                <a:solidFill>
                  <a:schemeClr val="accent3">
                    <a:lumMod val="50000"/>
                  </a:schemeClr>
                </a:solidFill>
              </a:rPr>
              <a:t>negation</a:t>
            </a:r>
            <a:r>
              <a:rPr lang="mr-IN" altLang="zh-CN" sz="3600" dirty="0">
                <a:solidFill>
                  <a:schemeClr val="accent3">
                    <a:lumMod val="50000"/>
                  </a:schemeClr>
                </a:solidFill>
              </a:rPr>
              <a:t>…</a:t>
            </a:r>
            <a:r>
              <a:rPr lang="en-US" altLang="zh-CN" sz="3600" dirty="0">
                <a:solidFill>
                  <a:schemeClr val="accent3">
                    <a:lumMod val="50000"/>
                  </a:schemeClr>
                </a:solidFill>
              </a:rPr>
              <a:t>,</a:t>
            </a:r>
            <a:r>
              <a:rPr lang="zh-CN" altLang="en-US" sz="3600" dirty="0">
                <a:solidFill>
                  <a:schemeClr val="accent3">
                    <a:lumMod val="50000"/>
                  </a:schemeClr>
                </a:solidFill>
              </a:rPr>
              <a:t>反而</a:t>
            </a:r>
            <a:r>
              <a:rPr lang="mr-IN" altLang="zh-CN" sz="3600" dirty="0">
                <a:solidFill>
                  <a:schemeClr val="accent3">
                    <a:lumMod val="50000"/>
                  </a:schemeClr>
                </a:solidFill>
              </a:rPr>
              <a:t>…</a:t>
            </a:r>
            <a:r>
              <a:rPr lang="zh-CN" altLang="en-US" sz="36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endParaRPr lang="en-US" altLang="zh-CN" sz="3600" dirty="0">
              <a:solidFill>
                <a:schemeClr val="accent3">
                  <a:lumMod val="50000"/>
                </a:schemeClr>
              </a:solidFill>
            </a:endParaRPr>
          </a:p>
          <a:p>
            <a:endParaRPr lang="en-US" sz="3600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88696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94-14122-1-PB (1).jpg">
            <a:extLst>
              <a:ext uri="{FF2B5EF4-FFF2-40B4-BE49-F238E27FC236}">
                <a16:creationId xmlns:a16="http://schemas.microsoft.com/office/drawing/2014/main" id="{D44FC69D-20A5-7D4D-AEA6-EEE489B2D0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" y="1962616"/>
            <a:ext cx="6113153" cy="4036740"/>
          </a:xfrm>
          <a:prstGeom prst="rect">
            <a:avLst/>
          </a:prstGeom>
        </p:spPr>
      </p:pic>
      <p:pic>
        <p:nvPicPr>
          <p:cNvPr id="5" name="Picture 4" descr="Young-Writers.jpg">
            <a:extLst>
              <a:ext uri="{FF2B5EF4-FFF2-40B4-BE49-F238E27FC236}">
                <a16:creationId xmlns:a16="http://schemas.microsoft.com/office/drawing/2014/main" id="{4992B15F-3A60-8C42-8177-ADD47936F3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5759" y="2252547"/>
            <a:ext cx="4290098" cy="374681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3379A4F-673E-B341-8433-A301A9DB6B87}"/>
              </a:ext>
            </a:extLst>
          </p:cNvPr>
          <p:cNvSpPr/>
          <p:nvPr/>
        </p:nvSpPr>
        <p:spPr>
          <a:xfrm>
            <a:off x="1338146" y="336315"/>
            <a:ext cx="10407711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4400" b="1" dirty="0">
                <a:solidFill>
                  <a:schemeClr val="accent2"/>
                </a:solidFill>
                <a:latin typeface="Kaiti SC" charset="-122"/>
                <a:ea typeface="Kaiti SC" charset="-122"/>
                <a:cs typeface="Kaiti SC" charset="-122"/>
              </a:rPr>
              <a:t>连句成段</a:t>
            </a:r>
            <a:br>
              <a:rPr lang="en-US" altLang="zh-CN" sz="4400" b="1" dirty="0">
                <a:solidFill>
                  <a:schemeClr val="accent2"/>
                </a:solidFill>
                <a:latin typeface="Kaiti SC" charset="-122"/>
                <a:ea typeface="Kaiti SC" charset="-122"/>
                <a:cs typeface="Kaiti SC" charset="-122"/>
              </a:rPr>
            </a:br>
            <a:r>
              <a:rPr lang="en-US" altLang="zh-CN" sz="4400" b="1" dirty="0">
                <a:latin typeface="华文楷体"/>
                <a:ea typeface="华文楷体"/>
                <a:cs typeface="华文楷体"/>
              </a:rPr>
              <a:t>Create</a:t>
            </a:r>
            <a:r>
              <a:rPr lang="zh-CN" altLang="en-US" sz="4400" b="1" dirty="0">
                <a:latin typeface="华文楷体"/>
                <a:ea typeface="华文楷体"/>
                <a:cs typeface="华文楷体"/>
              </a:rPr>
              <a:t> </a:t>
            </a:r>
            <a:r>
              <a:rPr lang="en-US" altLang="zh-CN" sz="4400" b="1" dirty="0">
                <a:latin typeface="华文楷体"/>
                <a:ea typeface="华文楷体"/>
                <a:cs typeface="华文楷体"/>
              </a:rPr>
              <a:t>Language with</a:t>
            </a:r>
            <a:r>
              <a:rPr lang="zh-CN" altLang="en-US" sz="4400" b="1" dirty="0">
                <a:latin typeface="华文楷体"/>
                <a:ea typeface="华文楷体"/>
                <a:cs typeface="华文楷体"/>
              </a:rPr>
              <a:t> </a:t>
            </a:r>
            <a:r>
              <a:rPr lang="en-US" altLang="zh-CN" sz="4400" b="1" dirty="0">
                <a:latin typeface="华文楷体"/>
                <a:ea typeface="华文楷体"/>
                <a:cs typeface="华文楷体"/>
              </a:rPr>
              <a:t>the Target</a:t>
            </a:r>
            <a:r>
              <a:rPr lang="zh-CN" altLang="en-US" sz="4400" b="1" dirty="0">
                <a:latin typeface="华文楷体"/>
                <a:ea typeface="华文楷体"/>
                <a:cs typeface="华文楷体"/>
              </a:rPr>
              <a:t> </a:t>
            </a:r>
            <a:r>
              <a:rPr lang="en-US" altLang="zh-CN" sz="4400" b="1" dirty="0">
                <a:latin typeface="华文楷体"/>
                <a:ea typeface="华文楷体"/>
                <a:cs typeface="华文楷体"/>
              </a:rPr>
              <a:t>Sentences</a:t>
            </a:r>
            <a:endParaRPr lang="en-US" sz="4400" dirty="0"/>
          </a:p>
        </p:txBody>
      </p:sp>
      <p:sp>
        <p:nvSpPr>
          <p:cNvPr id="7" name="Heptagon 6">
            <a:extLst>
              <a:ext uri="{FF2B5EF4-FFF2-40B4-BE49-F238E27FC236}">
                <a16:creationId xmlns:a16="http://schemas.microsoft.com/office/drawing/2014/main" id="{2C7D1ADF-F2A6-224E-A76B-4C94C42D6E89}"/>
              </a:ext>
            </a:extLst>
          </p:cNvPr>
          <p:cNvSpPr/>
          <p:nvPr/>
        </p:nvSpPr>
        <p:spPr>
          <a:xfrm>
            <a:off x="296660" y="574171"/>
            <a:ext cx="1069383" cy="1028942"/>
          </a:xfrm>
          <a:prstGeom prst="heptagon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185940078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786130-5371-2941-9C1B-4FA590A176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CN" altLang="en-US" b="1" dirty="0">
                <a:solidFill>
                  <a:schemeClr val="accent2"/>
                </a:solidFill>
                <a:latin typeface="Kaiti SC" charset="-122"/>
                <a:ea typeface="Kaiti SC" charset="-122"/>
                <a:cs typeface="Kaiti SC" charset="-122"/>
              </a:rPr>
              <a:t>朗读课文练习</a:t>
            </a:r>
            <a:r>
              <a:rPr lang="en-US" altLang="zh-CN" b="1" dirty="0">
                <a:solidFill>
                  <a:schemeClr val="accent2"/>
                </a:solidFill>
                <a:latin typeface="Kaiti SC" charset="-122"/>
                <a:ea typeface="Kaiti SC" charset="-122"/>
                <a:cs typeface="Kaiti SC" charset="-122"/>
              </a:rPr>
              <a:t>(1)</a:t>
            </a:r>
            <a:br>
              <a:rPr lang="en-US" altLang="zh-CN" b="1" dirty="0">
                <a:solidFill>
                  <a:schemeClr val="accent2"/>
                </a:solidFill>
                <a:latin typeface="Kaiti SC" charset="-122"/>
                <a:ea typeface="Kaiti SC" charset="-122"/>
                <a:cs typeface="Kaiti SC" charset="-122"/>
              </a:rPr>
            </a:br>
            <a:r>
              <a:rPr lang="en-US" altLang="zh-CN" b="1" dirty="0">
                <a:latin typeface="华文楷体"/>
                <a:ea typeface="华文楷体"/>
                <a:cs typeface="华文楷体"/>
              </a:rPr>
              <a:t>Reading Aloud Practice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DFC3D1-DC16-144A-A291-272B6C2041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zh-CN" altLang="en-US" sz="3600" u="sng" dirty="0"/>
              <a:t>苏巴西奇</a:t>
            </a:r>
            <a:r>
              <a:rPr lang="zh-CN" altLang="en-US" sz="3600" dirty="0"/>
              <a:t>是谁？跟</a:t>
            </a:r>
            <a:r>
              <a:rPr lang="zh-CN" altLang="en-US" sz="3600" u="sng" dirty="0"/>
              <a:t>梅西</a:t>
            </a:r>
            <a:r>
              <a:rPr lang="zh-CN" altLang="en-US" sz="3600" dirty="0"/>
              <a:t>、</a:t>
            </a:r>
            <a:r>
              <a:rPr lang="en-US" sz="3600" u="sng" dirty="0"/>
              <a:t>C</a:t>
            </a:r>
            <a:r>
              <a:rPr lang="zh-CN" altLang="en-US" sz="3600" u="sng" dirty="0"/>
              <a:t>罗</a:t>
            </a:r>
            <a:r>
              <a:rPr lang="zh-CN" altLang="en-US" sz="3600" dirty="0"/>
              <a:t>、</a:t>
            </a:r>
            <a:r>
              <a:rPr lang="zh-CN" altLang="en-US" sz="3600" u="sng" dirty="0"/>
              <a:t>内马尔</a:t>
            </a:r>
            <a:r>
              <a:rPr lang="zh-CN" altLang="en-US" sz="3600" dirty="0"/>
              <a:t>相比，这个名字你可能很陌生，但如果你看过</a:t>
            </a:r>
            <a:r>
              <a:rPr lang="en-US" sz="3600" dirty="0"/>
              <a:t>2018</a:t>
            </a:r>
            <a:r>
              <a:rPr lang="zh-CN" altLang="en-US" sz="3600" dirty="0"/>
              <a:t>年世界杯上</a:t>
            </a:r>
            <a:r>
              <a:rPr lang="zh-CN" altLang="en-US" sz="3600" u="sng" dirty="0"/>
              <a:t>克罗地亚</a:t>
            </a:r>
            <a:r>
              <a:rPr lang="zh-CN" altLang="en-US" sz="3600" dirty="0"/>
              <a:t>对</a:t>
            </a:r>
            <a:r>
              <a:rPr lang="zh-CN" altLang="en-US" sz="3600" u="sng" dirty="0"/>
              <a:t>丹麦</a:t>
            </a:r>
            <a:r>
              <a:rPr lang="zh-CN" altLang="en-US" sz="3600" dirty="0"/>
              <a:t>的比赛，你就会明白，为什么这个名字与众不同。可以说，是他帮助</a:t>
            </a:r>
            <a:r>
              <a:rPr lang="zh-CN" altLang="en-US" sz="3600" u="sng" dirty="0"/>
              <a:t>克罗地亚</a:t>
            </a:r>
            <a:r>
              <a:rPr lang="zh-CN" altLang="en-US" sz="3600" dirty="0"/>
              <a:t>赢得了胜利，成功地把</a:t>
            </a:r>
            <a:r>
              <a:rPr lang="zh-CN" altLang="en-US" sz="3600" u="sng" dirty="0"/>
              <a:t>克罗地亚</a:t>
            </a:r>
            <a:r>
              <a:rPr lang="zh-CN" altLang="en-US" sz="3600" dirty="0"/>
              <a:t>送入了世界杯四强。当比赛结束时，</a:t>
            </a:r>
            <a:r>
              <a:rPr lang="zh-CN" altLang="en-US" sz="3600" u="sng" dirty="0"/>
              <a:t>苏巴西奇</a:t>
            </a:r>
            <a:r>
              <a:rPr lang="zh-CN" altLang="en-US" sz="3600" dirty="0"/>
              <a:t>一边向球场上的球迷致谢，一边跟自己的队友拥抱庆祝。他脱下球衣，露出一件白色</a:t>
            </a:r>
            <a:r>
              <a:rPr lang="en-US" sz="3600" dirty="0"/>
              <a:t>T</a:t>
            </a:r>
            <a:r>
              <a:rPr lang="zh-CN" altLang="en-US" sz="3600" dirty="0"/>
              <a:t>恤，上面印着一位球员的照片和</a:t>
            </a:r>
            <a:r>
              <a:rPr lang="en-US" sz="3600" dirty="0"/>
              <a:t>“Forever 24”</a:t>
            </a:r>
            <a:r>
              <a:rPr lang="zh-CN" altLang="en-US" sz="3600" dirty="0"/>
              <a:t>。 </a:t>
            </a:r>
            <a:endParaRPr lang="en-US" sz="3600" dirty="0"/>
          </a:p>
          <a:p>
            <a:endParaRPr lang="en-US" dirty="0"/>
          </a:p>
        </p:txBody>
      </p:sp>
      <p:sp>
        <p:nvSpPr>
          <p:cNvPr id="4" name="Heptagon 3">
            <a:extLst>
              <a:ext uri="{FF2B5EF4-FFF2-40B4-BE49-F238E27FC236}">
                <a16:creationId xmlns:a16="http://schemas.microsoft.com/office/drawing/2014/main" id="{3F054043-2CB2-9947-8160-D073604E5996}"/>
              </a:ext>
            </a:extLst>
          </p:cNvPr>
          <p:cNvSpPr/>
          <p:nvPr/>
        </p:nvSpPr>
        <p:spPr>
          <a:xfrm>
            <a:off x="1127629" y="396699"/>
            <a:ext cx="1069383" cy="929899"/>
          </a:xfrm>
          <a:prstGeom prst="heptagon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319336924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5000"/>
                                  </p:iterate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DFC3D1-DC16-144A-A291-272B6C2041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zh-CN" altLang="en-US" sz="3600" u="sng" dirty="0"/>
              <a:t>苏巴西奇</a:t>
            </a:r>
            <a:r>
              <a:rPr lang="zh-CN" altLang="en-US" sz="3600" dirty="0"/>
              <a:t>是谁？跟</a:t>
            </a:r>
            <a:r>
              <a:rPr lang="zh-CN" altLang="en-US" sz="3600" u="sng" dirty="0"/>
              <a:t>梅西</a:t>
            </a:r>
            <a:r>
              <a:rPr lang="zh-CN" altLang="en-US" sz="3600" dirty="0"/>
              <a:t>、</a:t>
            </a:r>
            <a:r>
              <a:rPr lang="en-US" sz="3600" u="sng" dirty="0"/>
              <a:t>C</a:t>
            </a:r>
            <a:r>
              <a:rPr lang="zh-CN" altLang="en-US" sz="3600" u="sng" dirty="0"/>
              <a:t>罗</a:t>
            </a:r>
            <a:r>
              <a:rPr lang="zh-CN" altLang="en-US" sz="3600" dirty="0"/>
              <a:t>、</a:t>
            </a:r>
            <a:r>
              <a:rPr lang="zh-CN" altLang="en-US" sz="3600" u="sng" dirty="0"/>
              <a:t>内马尔</a:t>
            </a:r>
            <a:r>
              <a:rPr lang="zh-CN" altLang="en-US" sz="3600" dirty="0"/>
              <a:t>相比，这个名字你可能很陌生，但如果你看过</a:t>
            </a:r>
            <a:r>
              <a:rPr lang="en-US" sz="3600" dirty="0"/>
              <a:t>2018</a:t>
            </a:r>
            <a:r>
              <a:rPr lang="zh-CN" altLang="en-US" sz="3600" dirty="0"/>
              <a:t>年世界杯上</a:t>
            </a:r>
            <a:r>
              <a:rPr lang="zh-CN" altLang="en-US" sz="3600" u="sng" dirty="0"/>
              <a:t>克罗地亚</a:t>
            </a:r>
            <a:r>
              <a:rPr lang="zh-CN" altLang="en-US" sz="3600" dirty="0"/>
              <a:t>对</a:t>
            </a:r>
            <a:r>
              <a:rPr lang="zh-CN" altLang="en-US" sz="3600" u="sng" dirty="0"/>
              <a:t>丹麦</a:t>
            </a:r>
            <a:r>
              <a:rPr lang="zh-CN" altLang="en-US" sz="3600" dirty="0"/>
              <a:t>的比赛，你就会明白，为什么这个名字与众不同。可以说，是他帮助</a:t>
            </a:r>
            <a:r>
              <a:rPr lang="zh-CN" altLang="en-US" sz="3600" u="sng" dirty="0"/>
              <a:t>克罗地亚</a:t>
            </a:r>
            <a:r>
              <a:rPr lang="zh-CN" altLang="en-US" sz="3600" dirty="0"/>
              <a:t>赢得了胜利，成功地把</a:t>
            </a:r>
            <a:r>
              <a:rPr lang="zh-CN" altLang="en-US" sz="3600" u="sng" dirty="0"/>
              <a:t>克罗地亚</a:t>
            </a:r>
            <a:r>
              <a:rPr lang="zh-CN" altLang="en-US" sz="3600" dirty="0"/>
              <a:t>送入了世界杯四强。当比赛结束时，</a:t>
            </a:r>
            <a:r>
              <a:rPr lang="zh-CN" altLang="en-US" sz="3600" u="sng" dirty="0"/>
              <a:t>苏巴西奇</a:t>
            </a:r>
            <a:r>
              <a:rPr lang="zh-CN" altLang="en-US" sz="3600" dirty="0"/>
              <a:t>一边向球场上的球迷致谢，一边跟自己的队友拥抱庆祝。他脱下球衣，露出一件白色</a:t>
            </a:r>
            <a:r>
              <a:rPr lang="en-US" sz="3600" dirty="0"/>
              <a:t>T</a:t>
            </a:r>
            <a:r>
              <a:rPr lang="zh-CN" altLang="en-US" sz="3600" dirty="0"/>
              <a:t>恤，上面印着一位球员的照片和</a:t>
            </a:r>
            <a:r>
              <a:rPr lang="en-US" sz="3600" dirty="0"/>
              <a:t>“Forever 24”</a:t>
            </a:r>
            <a:r>
              <a:rPr lang="zh-CN" altLang="en-US" sz="3600" dirty="0"/>
              <a:t>。 </a:t>
            </a:r>
            <a:endParaRPr lang="en-US" sz="3600" dirty="0"/>
          </a:p>
          <a:p>
            <a:endParaRPr lang="en-US" dirty="0"/>
          </a:p>
        </p:txBody>
      </p:sp>
      <p:sp>
        <p:nvSpPr>
          <p:cNvPr id="4" name="Heptagon 3">
            <a:extLst>
              <a:ext uri="{FF2B5EF4-FFF2-40B4-BE49-F238E27FC236}">
                <a16:creationId xmlns:a16="http://schemas.microsoft.com/office/drawing/2014/main" id="{3F054043-2CB2-9947-8160-D073604E5996}"/>
              </a:ext>
            </a:extLst>
          </p:cNvPr>
          <p:cNvSpPr/>
          <p:nvPr/>
        </p:nvSpPr>
        <p:spPr>
          <a:xfrm>
            <a:off x="1127629" y="396699"/>
            <a:ext cx="1069383" cy="929899"/>
          </a:xfrm>
          <a:prstGeom prst="heptagon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8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F786130-5371-2941-9C1B-4FA590A176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CN" altLang="en-US" b="1" dirty="0">
                <a:solidFill>
                  <a:schemeClr val="accent2"/>
                </a:solidFill>
                <a:latin typeface="Kaiti SC" charset="-122"/>
                <a:ea typeface="Kaiti SC" charset="-122"/>
                <a:cs typeface="Kaiti SC" charset="-122"/>
              </a:rPr>
              <a:t>朗读课文练习</a:t>
            </a:r>
            <a:r>
              <a:rPr lang="en-US" altLang="zh-CN" b="1" dirty="0">
                <a:solidFill>
                  <a:schemeClr val="accent2"/>
                </a:solidFill>
                <a:latin typeface="Kaiti SC" charset="-122"/>
                <a:ea typeface="Kaiti SC" charset="-122"/>
                <a:cs typeface="Kaiti SC" charset="-122"/>
              </a:rPr>
              <a:t>(2)</a:t>
            </a:r>
            <a:br>
              <a:rPr lang="en-US" altLang="zh-CN" b="1" dirty="0">
                <a:solidFill>
                  <a:schemeClr val="accent2"/>
                </a:solidFill>
                <a:latin typeface="Kaiti SC" charset="-122"/>
                <a:ea typeface="Kaiti SC" charset="-122"/>
                <a:cs typeface="Kaiti SC" charset="-122"/>
              </a:rPr>
            </a:br>
            <a:r>
              <a:rPr lang="en-US" altLang="zh-CN" b="1" dirty="0">
                <a:latin typeface="华文楷体"/>
                <a:ea typeface="华文楷体"/>
                <a:cs typeface="华文楷体"/>
              </a:rPr>
              <a:t>Reading Aloud Practice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031694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3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786130-5371-2941-9C1B-4FA590A176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CN" altLang="en-US" b="1" dirty="0">
                <a:solidFill>
                  <a:schemeClr val="accent2"/>
                </a:solidFill>
                <a:latin typeface="Kaiti SC" charset="-122"/>
                <a:ea typeface="Kaiti SC" charset="-122"/>
                <a:cs typeface="Kaiti SC" charset="-122"/>
              </a:rPr>
              <a:t>朗读课文练习</a:t>
            </a:r>
            <a:r>
              <a:rPr lang="en-US" altLang="zh-CN" b="1" dirty="0">
                <a:solidFill>
                  <a:schemeClr val="accent2"/>
                </a:solidFill>
                <a:latin typeface="Kaiti SC" charset="-122"/>
                <a:ea typeface="Kaiti SC" charset="-122"/>
                <a:cs typeface="Kaiti SC" charset="-122"/>
              </a:rPr>
              <a:t>(3)</a:t>
            </a:r>
            <a:br>
              <a:rPr lang="en-US" altLang="zh-CN" b="1" dirty="0">
                <a:solidFill>
                  <a:schemeClr val="accent2"/>
                </a:solidFill>
                <a:latin typeface="Kaiti SC" charset="-122"/>
                <a:ea typeface="Kaiti SC" charset="-122"/>
                <a:cs typeface="Kaiti SC" charset="-122"/>
              </a:rPr>
            </a:br>
            <a:r>
              <a:rPr lang="en-US" altLang="zh-CN" b="1" dirty="0">
                <a:latin typeface="华文楷体"/>
                <a:ea typeface="华文楷体"/>
                <a:cs typeface="华文楷体"/>
              </a:rPr>
              <a:t>Reading practice --Decode the message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DFC3D1-DC16-144A-A291-272B6C2041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zh-CN" altLang="en-US" sz="3600" u="sng" dirty="0"/>
              <a:t>苏巴西奇</a:t>
            </a:r>
            <a:r>
              <a:rPr lang="zh-CN" altLang="en-US" sz="3600" dirty="0"/>
              <a:t>是谁？跟</a:t>
            </a:r>
            <a:r>
              <a:rPr lang="zh-CN" altLang="en-US" sz="3600" u="sng" dirty="0"/>
              <a:t>梅西</a:t>
            </a:r>
            <a:r>
              <a:rPr lang="zh-CN" altLang="en-US" sz="3600" dirty="0"/>
              <a:t>、</a:t>
            </a:r>
            <a:r>
              <a:rPr lang="en-US" sz="3600" u="sng" dirty="0"/>
              <a:t>C</a:t>
            </a:r>
            <a:r>
              <a:rPr lang="zh-CN" altLang="en-US" sz="3600" u="sng" dirty="0"/>
              <a:t>罗</a:t>
            </a:r>
            <a:r>
              <a:rPr lang="zh-CN" altLang="en-US" sz="3600" dirty="0"/>
              <a:t>、</a:t>
            </a:r>
            <a:r>
              <a:rPr lang="zh-CN" altLang="en-US" sz="3600" u="sng" dirty="0"/>
              <a:t>内马尔</a:t>
            </a:r>
            <a:r>
              <a:rPr lang="zh-CN" altLang="en-US" sz="3600" dirty="0"/>
              <a:t>相比，这个名字你可能很陌生，但如果你看过</a:t>
            </a:r>
            <a:r>
              <a:rPr lang="en-US" sz="3600" dirty="0"/>
              <a:t>2018</a:t>
            </a:r>
            <a:r>
              <a:rPr lang="zh-CN" altLang="en-US" sz="3600" dirty="0"/>
              <a:t>年世界杯上</a:t>
            </a:r>
            <a:r>
              <a:rPr lang="zh-CN" altLang="en-US" sz="3600" u="sng" dirty="0"/>
              <a:t>克罗地亚</a:t>
            </a:r>
            <a:r>
              <a:rPr lang="zh-CN" altLang="en-US" sz="3600" dirty="0"/>
              <a:t>对</a:t>
            </a:r>
            <a:r>
              <a:rPr lang="zh-CN" altLang="en-US" sz="3600" u="sng" dirty="0"/>
              <a:t>丹麦</a:t>
            </a:r>
            <a:r>
              <a:rPr lang="zh-CN" altLang="en-US" sz="3600" dirty="0"/>
              <a:t>的比赛，你就会明白，为什么这个名字与众不同。可以说，是他帮助</a:t>
            </a:r>
            <a:r>
              <a:rPr lang="zh-CN" altLang="en-US" sz="3600" u="sng" dirty="0"/>
              <a:t>克罗地亚</a:t>
            </a:r>
            <a:r>
              <a:rPr lang="zh-CN" altLang="en-US" sz="3600" dirty="0"/>
              <a:t>赢得了胜利，成功地把</a:t>
            </a:r>
            <a:r>
              <a:rPr lang="zh-CN" altLang="en-US" sz="3600" u="sng" dirty="0"/>
              <a:t>克罗地亚</a:t>
            </a:r>
            <a:r>
              <a:rPr lang="zh-CN" altLang="en-US" sz="3600" dirty="0"/>
              <a:t>送入了世界杯四强。当比赛结束时，</a:t>
            </a:r>
            <a:r>
              <a:rPr lang="zh-CN" altLang="en-US" sz="3600" u="sng" dirty="0"/>
              <a:t>苏巴西奇</a:t>
            </a:r>
            <a:r>
              <a:rPr lang="zh-CN" altLang="en-US" sz="3600" dirty="0"/>
              <a:t>一边向球场上的球迷致谢，一边跟自己的队友拥抱庆祝。他脱下球衣，露出一件白色</a:t>
            </a:r>
            <a:r>
              <a:rPr lang="en-US" sz="3600" dirty="0"/>
              <a:t>T</a:t>
            </a:r>
            <a:r>
              <a:rPr lang="zh-CN" altLang="en-US" sz="3600" dirty="0"/>
              <a:t>恤，上面印着一位球员的照片和</a:t>
            </a:r>
            <a:r>
              <a:rPr lang="en-US" sz="3600" dirty="0"/>
              <a:t>“Forever 24”</a:t>
            </a:r>
            <a:r>
              <a:rPr lang="zh-CN" altLang="en-US" sz="3600" dirty="0"/>
              <a:t>。 </a:t>
            </a:r>
            <a:endParaRPr lang="en-US" sz="3600" dirty="0"/>
          </a:p>
          <a:p>
            <a:endParaRPr lang="en-US" dirty="0"/>
          </a:p>
        </p:txBody>
      </p:sp>
      <p:sp>
        <p:nvSpPr>
          <p:cNvPr id="4" name="Heptagon 3">
            <a:extLst>
              <a:ext uri="{FF2B5EF4-FFF2-40B4-BE49-F238E27FC236}">
                <a16:creationId xmlns:a16="http://schemas.microsoft.com/office/drawing/2014/main" id="{3F054043-2CB2-9947-8160-D073604E5996}"/>
              </a:ext>
            </a:extLst>
          </p:cNvPr>
          <p:cNvSpPr/>
          <p:nvPr/>
        </p:nvSpPr>
        <p:spPr>
          <a:xfrm>
            <a:off x="191964" y="396699"/>
            <a:ext cx="1069383" cy="929899"/>
          </a:xfrm>
          <a:prstGeom prst="heptagon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8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BF9BBCC4-7398-B942-925B-9C840DDF961A}"/>
              </a:ext>
            </a:extLst>
          </p:cNvPr>
          <p:cNvCxnSpPr>
            <a:cxnSpLocks/>
          </p:cNvCxnSpPr>
          <p:nvPr/>
        </p:nvCxnSpPr>
        <p:spPr>
          <a:xfrm>
            <a:off x="1097280" y="2020186"/>
            <a:ext cx="10058400" cy="3047760"/>
          </a:xfrm>
          <a:prstGeom prst="straightConnector1">
            <a:avLst/>
          </a:prstGeom>
          <a:ln w="3175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8687393"/>
      </p:ext>
    </p:extLst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4A1F4D-AFDE-F044-8567-17F97A669E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4335" y="190999"/>
            <a:ext cx="10058400" cy="1450757"/>
          </a:xfrm>
        </p:spPr>
        <p:txBody>
          <a:bodyPr>
            <a:normAutofit fontScale="90000"/>
          </a:bodyPr>
          <a:lstStyle/>
          <a:p>
            <a:pPr algn="ctr"/>
            <a:br>
              <a:rPr lang="en-US" altLang="zh-CN" b="1" dirty="0">
                <a:solidFill>
                  <a:schemeClr val="accent2"/>
                </a:solidFill>
                <a:latin typeface="Kaiti SC" charset="-122"/>
                <a:ea typeface="Kaiti SC" charset="-122"/>
                <a:cs typeface="Kaiti SC" charset="-122"/>
              </a:rPr>
            </a:br>
            <a:br>
              <a:rPr lang="en-US" altLang="zh-CN" b="1" dirty="0">
                <a:solidFill>
                  <a:schemeClr val="accent2"/>
                </a:solidFill>
                <a:latin typeface="Kaiti SC" charset="-122"/>
                <a:ea typeface="Kaiti SC" charset="-122"/>
                <a:cs typeface="Kaiti SC" charset="-122"/>
              </a:rPr>
            </a:br>
            <a:r>
              <a:rPr lang="zh-CN" altLang="en-US" b="1" dirty="0">
                <a:solidFill>
                  <a:schemeClr val="accent2"/>
                </a:solidFill>
                <a:latin typeface="Kaiti SC" charset="-122"/>
                <a:ea typeface="Kaiti SC" charset="-122"/>
                <a:cs typeface="Kaiti SC" charset="-122"/>
              </a:rPr>
              <a:t>看图回答词汇问题</a:t>
            </a:r>
            <a:br>
              <a:rPr lang="en-US" altLang="zh-CN" b="1" dirty="0">
                <a:solidFill>
                  <a:schemeClr val="accent2"/>
                </a:solidFill>
                <a:latin typeface="Kaiti SC" charset="-122"/>
                <a:ea typeface="Kaiti SC" charset="-122"/>
                <a:cs typeface="Kaiti SC" charset="-122"/>
              </a:rPr>
            </a:br>
            <a:r>
              <a:rPr lang="en-US" altLang="zh-CN" b="1" dirty="0">
                <a:latin typeface="华文楷体"/>
                <a:ea typeface="华文楷体"/>
                <a:cs typeface="华文楷体"/>
              </a:rPr>
              <a:t>Contextualize</a:t>
            </a:r>
            <a:r>
              <a:rPr lang="zh-CN" altLang="en-US" b="1" dirty="0">
                <a:latin typeface="华文楷体"/>
                <a:ea typeface="华文楷体"/>
                <a:cs typeface="华文楷体"/>
              </a:rPr>
              <a:t> </a:t>
            </a:r>
            <a:r>
              <a:rPr lang="en-US" altLang="zh-CN" b="1" dirty="0">
                <a:latin typeface="华文楷体"/>
                <a:ea typeface="华文楷体"/>
                <a:cs typeface="华文楷体"/>
              </a:rPr>
              <a:t>Character</a:t>
            </a:r>
            <a:r>
              <a:rPr lang="zh-CN" altLang="en-US" b="1" dirty="0">
                <a:latin typeface="华文楷体"/>
                <a:ea typeface="华文楷体"/>
                <a:cs typeface="华文楷体"/>
              </a:rPr>
              <a:t> </a:t>
            </a:r>
            <a:r>
              <a:rPr lang="en-US" altLang="zh-CN" b="1" dirty="0">
                <a:latin typeface="华文楷体"/>
                <a:ea typeface="华文楷体"/>
                <a:cs typeface="华文楷体"/>
              </a:rPr>
              <a:t>Learning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01E8477-9C0C-E846-92CB-959448D25C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7159" y="2138316"/>
            <a:ext cx="2840565" cy="3065451"/>
          </a:xfrm>
          <a:prstGeom prst="rect">
            <a:avLst/>
          </a:prstGeom>
        </p:spPr>
      </p:pic>
      <p:sp>
        <p:nvSpPr>
          <p:cNvPr id="4" name="Heptagon 3">
            <a:extLst>
              <a:ext uri="{FF2B5EF4-FFF2-40B4-BE49-F238E27FC236}">
                <a16:creationId xmlns:a16="http://schemas.microsoft.com/office/drawing/2014/main" id="{86232777-9CDD-9045-AEB5-2F05B7684D01}"/>
              </a:ext>
            </a:extLst>
          </p:cNvPr>
          <p:cNvSpPr/>
          <p:nvPr/>
        </p:nvSpPr>
        <p:spPr>
          <a:xfrm>
            <a:off x="1465428" y="615339"/>
            <a:ext cx="1069383" cy="929899"/>
          </a:xfrm>
          <a:prstGeom prst="heptagon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2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63226E0-8406-364C-91CF-B508920F9231}"/>
              </a:ext>
            </a:extLst>
          </p:cNvPr>
          <p:cNvSpPr/>
          <p:nvPr/>
        </p:nvSpPr>
        <p:spPr>
          <a:xfrm>
            <a:off x="1035523" y="6456586"/>
            <a:ext cx="23038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goo.gl</a:t>
            </a:r>
            <a:r>
              <a:rPr lang="en-US" dirty="0"/>
              <a:t>/</a:t>
            </a:r>
            <a:r>
              <a:rPr lang="en-US" dirty="0" err="1"/>
              <a:t>uxBnBz</a:t>
            </a:r>
            <a:r>
              <a:rPr lang="zh-CN" altLang="en-US" dirty="0"/>
              <a:t> 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7B82F09-98E7-2F49-8783-1C9B435CF5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7723" y="2138316"/>
            <a:ext cx="2806700" cy="306545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D43994F-6DC8-A146-AE79-A443AABDB00B}"/>
              </a:ext>
            </a:extLst>
          </p:cNvPr>
          <p:cNvSpPr/>
          <p:nvPr/>
        </p:nvSpPr>
        <p:spPr>
          <a:xfrm>
            <a:off x="3944403" y="6461944"/>
            <a:ext cx="21333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goo.gl</a:t>
            </a:r>
            <a:r>
              <a:rPr lang="en-US" dirty="0"/>
              <a:t>/</a:t>
            </a:r>
            <a:r>
              <a:rPr lang="en-US" dirty="0" err="1"/>
              <a:t>bsfTdf</a:t>
            </a: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F8779FC-4B1C-C049-B517-289FCD39F4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4423" y="2138316"/>
            <a:ext cx="2530071" cy="306545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932CDCE7-800C-A245-A114-3E23FA3276E4}"/>
              </a:ext>
            </a:extLst>
          </p:cNvPr>
          <p:cNvSpPr/>
          <p:nvPr/>
        </p:nvSpPr>
        <p:spPr>
          <a:xfrm>
            <a:off x="6414423" y="6425705"/>
            <a:ext cx="22216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goo.gl</a:t>
            </a:r>
            <a:r>
              <a:rPr lang="en-US" dirty="0"/>
              <a:t>/JVKFYA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BA0977D-8992-3846-B155-ECCFA60D8E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44494" y="2138316"/>
            <a:ext cx="2705457" cy="3065452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EDD7B4E-2FE9-E040-BC59-2D73CBDF65F4}"/>
              </a:ext>
            </a:extLst>
          </p:cNvPr>
          <p:cNvSpPr/>
          <p:nvPr/>
        </p:nvSpPr>
        <p:spPr>
          <a:xfrm>
            <a:off x="8966876" y="6425705"/>
            <a:ext cx="23711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goo.gl</a:t>
            </a:r>
            <a:r>
              <a:rPr lang="en-US" dirty="0"/>
              <a:t>/GUCSNA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2A6CDCF-3DCF-5E4C-BA14-90F1211978F2}"/>
              </a:ext>
            </a:extLst>
          </p:cNvPr>
          <p:cNvSpPr txBox="1"/>
          <p:nvPr/>
        </p:nvSpPr>
        <p:spPr>
          <a:xfrm>
            <a:off x="1149054" y="5445456"/>
            <a:ext cx="2076773" cy="76944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altLang="zh-CN" sz="4400" b="1" dirty="0">
                <a:solidFill>
                  <a:srgbClr val="FFFF00"/>
                </a:solidFill>
              </a:rPr>
              <a:t>C</a:t>
            </a:r>
            <a:r>
              <a:rPr lang="zh-CN" altLang="en-US" sz="4400" b="1" dirty="0">
                <a:solidFill>
                  <a:srgbClr val="FFFF00"/>
                </a:solidFill>
              </a:rPr>
              <a:t>罗</a:t>
            </a:r>
            <a:endParaRPr lang="en-US" sz="4400" b="1" dirty="0">
              <a:solidFill>
                <a:srgbClr val="FFFF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EA53465-F9EA-194D-AACF-6C1B614D21D6}"/>
              </a:ext>
            </a:extLst>
          </p:cNvPr>
          <p:cNvSpPr txBox="1"/>
          <p:nvPr/>
        </p:nvSpPr>
        <p:spPr>
          <a:xfrm>
            <a:off x="4000971" y="5430015"/>
            <a:ext cx="2076773" cy="76944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zh-CN" altLang="en-US" sz="4400" b="1" dirty="0">
                <a:solidFill>
                  <a:srgbClr val="FFFF00"/>
                </a:solidFill>
              </a:rPr>
              <a:t>梅西</a:t>
            </a:r>
            <a:endParaRPr lang="en-US" sz="4400" b="1" dirty="0">
              <a:solidFill>
                <a:srgbClr val="FFFF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5E085A9-08BA-8047-8713-89313A200FE9}"/>
              </a:ext>
            </a:extLst>
          </p:cNvPr>
          <p:cNvSpPr txBox="1"/>
          <p:nvPr/>
        </p:nvSpPr>
        <p:spPr>
          <a:xfrm>
            <a:off x="6620751" y="5484354"/>
            <a:ext cx="2076773" cy="76944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zh-CN" altLang="en-US" sz="4400" b="1" dirty="0">
                <a:solidFill>
                  <a:srgbClr val="FFFF00"/>
                </a:solidFill>
              </a:rPr>
              <a:t>内马尓</a:t>
            </a:r>
            <a:endParaRPr lang="en-US" sz="4400" b="1" dirty="0">
              <a:solidFill>
                <a:srgbClr val="FFFF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CEDB729-5E01-2941-83BF-4AE4FD0062C0}"/>
              </a:ext>
            </a:extLst>
          </p:cNvPr>
          <p:cNvSpPr txBox="1"/>
          <p:nvPr/>
        </p:nvSpPr>
        <p:spPr>
          <a:xfrm>
            <a:off x="9141849" y="5484354"/>
            <a:ext cx="2520886" cy="76944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zh-CN" altLang="en-US" sz="4400" b="1" dirty="0">
                <a:solidFill>
                  <a:srgbClr val="FFFF00"/>
                </a:solidFill>
              </a:rPr>
              <a:t>苏巴西奇</a:t>
            </a:r>
            <a:endParaRPr lang="en-US" sz="4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642628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786130-5371-2941-9C1B-4FA590A176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CN" altLang="en-US" b="1" dirty="0">
                <a:solidFill>
                  <a:schemeClr val="accent2"/>
                </a:solidFill>
                <a:latin typeface="Kaiti SC" charset="-122"/>
                <a:ea typeface="Kaiti SC" charset="-122"/>
                <a:cs typeface="Kaiti SC" charset="-122"/>
              </a:rPr>
              <a:t>朗读课文练习</a:t>
            </a:r>
            <a:r>
              <a:rPr lang="en-US" altLang="zh-CN" b="1" dirty="0">
                <a:solidFill>
                  <a:schemeClr val="accent2"/>
                </a:solidFill>
                <a:latin typeface="Kaiti SC" charset="-122"/>
                <a:ea typeface="Kaiti SC" charset="-122"/>
                <a:cs typeface="Kaiti SC" charset="-122"/>
              </a:rPr>
              <a:t>(4) </a:t>
            </a:r>
            <a:br>
              <a:rPr lang="en-US" altLang="zh-CN" b="1" dirty="0">
                <a:solidFill>
                  <a:schemeClr val="accent2"/>
                </a:solidFill>
                <a:latin typeface="Kaiti SC" charset="-122"/>
                <a:ea typeface="Kaiti SC" charset="-122"/>
                <a:cs typeface="Kaiti SC" charset="-122"/>
              </a:rPr>
            </a:br>
            <a:r>
              <a:rPr lang="en-US" altLang="zh-CN" b="1" dirty="0">
                <a:latin typeface="华文楷体"/>
                <a:ea typeface="华文楷体"/>
                <a:cs typeface="华文楷体"/>
              </a:rPr>
              <a:t>Reading practice---Decode the message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DFC3D1-DC16-144A-A291-272B6C2041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zh-CN" altLang="en-US" sz="3600" u="sng" dirty="0"/>
              <a:t>苏巴西奇</a:t>
            </a:r>
            <a:r>
              <a:rPr lang="zh-CN" altLang="en-US" sz="3600" dirty="0"/>
              <a:t>是谁？跟</a:t>
            </a:r>
            <a:r>
              <a:rPr lang="zh-CN" altLang="en-US" sz="3600" u="sng" dirty="0"/>
              <a:t>梅西</a:t>
            </a:r>
            <a:r>
              <a:rPr lang="zh-CN" altLang="en-US" sz="3600" dirty="0"/>
              <a:t>、</a:t>
            </a:r>
            <a:r>
              <a:rPr lang="en-US" sz="3600" u="sng" dirty="0"/>
              <a:t>C</a:t>
            </a:r>
            <a:r>
              <a:rPr lang="zh-CN" altLang="en-US" sz="3600" u="sng" dirty="0"/>
              <a:t>罗</a:t>
            </a:r>
            <a:r>
              <a:rPr lang="zh-CN" altLang="en-US" sz="3600" dirty="0"/>
              <a:t>、</a:t>
            </a:r>
            <a:r>
              <a:rPr lang="zh-CN" altLang="en-US" sz="3600" u="sng" dirty="0"/>
              <a:t>内马尔</a:t>
            </a:r>
            <a:r>
              <a:rPr lang="zh-CN" altLang="en-US" sz="3600" dirty="0"/>
              <a:t>相比，这个名字你可能很陌生，但如果你看过</a:t>
            </a:r>
            <a:r>
              <a:rPr lang="en-US" sz="3600" dirty="0"/>
              <a:t>2018</a:t>
            </a:r>
            <a:r>
              <a:rPr lang="zh-CN" altLang="en-US" sz="3600" dirty="0"/>
              <a:t>年世界杯上</a:t>
            </a:r>
            <a:r>
              <a:rPr lang="zh-CN" altLang="en-US" sz="3600" u="sng" dirty="0"/>
              <a:t>克罗地亚</a:t>
            </a:r>
            <a:r>
              <a:rPr lang="zh-CN" altLang="en-US" sz="3600" dirty="0"/>
              <a:t>对</a:t>
            </a:r>
            <a:r>
              <a:rPr lang="zh-CN" altLang="en-US" sz="3600" u="sng" dirty="0"/>
              <a:t>丹麦</a:t>
            </a:r>
            <a:r>
              <a:rPr lang="zh-CN" altLang="en-US" sz="3600" dirty="0"/>
              <a:t>的比赛，你就会明白，为什么这个名字与众不同。可以说，是他帮助</a:t>
            </a:r>
            <a:r>
              <a:rPr lang="zh-CN" altLang="en-US" sz="3600" u="sng" dirty="0"/>
              <a:t>克罗地亚</a:t>
            </a:r>
            <a:r>
              <a:rPr lang="zh-CN" altLang="en-US" sz="3600" dirty="0"/>
              <a:t>赢得了胜利，成功地把</a:t>
            </a:r>
            <a:r>
              <a:rPr lang="zh-CN" altLang="en-US" sz="3600" u="sng" dirty="0"/>
              <a:t>克罗地亚</a:t>
            </a:r>
            <a:r>
              <a:rPr lang="zh-CN" altLang="en-US" sz="3600" dirty="0"/>
              <a:t>送入了世界杯四强。当比赛结束时，</a:t>
            </a:r>
            <a:r>
              <a:rPr lang="zh-CN" altLang="en-US" sz="3600" u="sng" dirty="0"/>
              <a:t>苏巴西奇</a:t>
            </a:r>
            <a:r>
              <a:rPr lang="zh-CN" altLang="en-US" sz="3600" dirty="0"/>
              <a:t>一边向球场上的球迷致谢，一边跟自己的队友拥抱庆祝。他脱下球衣，露出一件白色</a:t>
            </a:r>
            <a:r>
              <a:rPr lang="en-US" sz="3600" dirty="0"/>
              <a:t>T</a:t>
            </a:r>
            <a:r>
              <a:rPr lang="zh-CN" altLang="en-US" sz="3600" dirty="0"/>
              <a:t>恤，上面印着一位球员的照片和</a:t>
            </a:r>
            <a:r>
              <a:rPr lang="en-US" sz="3600" dirty="0"/>
              <a:t>“Forever 24”</a:t>
            </a:r>
            <a:r>
              <a:rPr lang="zh-CN" altLang="en-US" sz="3600" dirty="0"/>
              <a:t>。 </a:t>
            </a:r>
            <a:endParaRPr lang="en-US" sz="3600" dirty="0"/>
          </a:p>
          <a:p>
            <a:endParaRPr lang="en-US" dirty="0"/>
          </a:p>
        </p:txBody>
      </p:sp>
      <p:sp>
        <p:nvSpPr>
          <p:cNvPr id="4" name="Heptagon 3">
            <a:extLst>
              <a:ext uri="{FF2B5EF4-FFF2-40B4-BE49-F238E27FC236}">
                <a16:creationId xmlns:a16="http://schemas.microsoft.com/office/drawing/2014/main" id="{3F054043-2CB2-9947-8160-D073604E5996}"/>
              </a:ext>
            </a:extLst>
          </p:cNvPr>
          <p:cNvSpPr/>
          <p:nvPr/>
        </p:nvSpPr>
        <p:spPr>
          <a:xfrm>
            <a:off x="206317" y="286603"/>
            <a:ext cx="1069383" cy="929899"/>
          </a:xfrm>
          <a:prstGeom prst="heptagon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8</a:t>
            </a:r>
          </a:p>
        </p:txBody>
      </p:sp>
      <p:sp>
        <p:nvSpPr>
          <p:cNvPr id="9" name="Left-Up Arrow 8">
            <a:extLst>
              <a:ext uri="{FF2B5EF4-FFF2-40B4-BE49-F238E27FC236}">
                <a16:creationId xmlns:a16="http://schemas.microsoft.com/office/drawing/2014/main" id="{394E5080-FA31-C04C-88A3-6A196D116F79}"/>
              </a:ext>
            </a:extLst>
          </p:cNvPr>
          <p:cNvSpPr/>
          <p:nvPr/>
        </p:nvSpPr>
        <p:spPr>
          <a:xfrm rot="20843565">
            <a:off x="1254541" y="2569493"/>
            <a:ext cx="7867162" cy="2192934"/>
          </a:xfrm>
          <a:prstGeom prst="leftUpArrow">
            <a:avLst>
              <a:gd name="adj1" fmla="val 25000"/>
              <a:gd name="adj2" fmla="val 18810"/>
              <a:gd name="adj3" fmla="val 43928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F9BBCC4-7398-B942-925B-9C840DDF961A}"/>
              </a:ext>
            </a:extLst>
          </p:cNvPr>
          <p:cNvCxnSpPr>
            <a:cxnSpLocks/>
          </p:cNvCxnSpPr>
          <p:nvPr/>
        </p:nvCxnSpPr>
        <p:spPr>
          <a:xfrm>
            <a:off x="1097280" y="2020186"/>
            <a:ext cx="10058400" cy="3047760"/>
          </a:xfrm>
          <a:prstGeom prst="straightConnector1">
            <a:avLst/>
          </a:prstGeom>
          <a:ln w="3175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337155"/>
      </p:ext>
    </p:extLst>
  </p:cSld>
  <p:clrMapOvr>
    <a:masterClrMapping/>
  </p:clrMapOvr>
  <p:transition spd="slow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786130-5371-2941-9C1B-4FA590A176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CN" altLang="en-US" b="1" dirty="0">
                <a:solidFill>
                  <a:schemeClr val="accent2"/>
                </a:solidFill>
                <a:latin typeface="Kaiti SC" charset="-122"/>
                <a:ea typeface="Kaiti SC" charset="-122"/>
                <a:cs typeface="Kaiti SC" charset="-122"/>
              </a:rPr>
              <a:t>朗读课文练习</a:t>
            </a:r>
            <a:r>
              <a:rPr lang="en-US" altLang="zh-CN" b="1" dirty="0">
                <a:solidFill>
                  <a:schemeClr val="accent2"/>
                </a:solidFill>
                <a:latin typeface="Kaiti SC" charset="-122"/>
                <a:ea typeface="Kaiti SC" charset="-122"/>
                <a:cs typeface="Kaiti SC" charset="-122"/>
              </a:rPr>
              <a:t>(5) </a:t>
            </a:r>
            <a:br>
              <a:rPr lang="en-US" altLang="zh-CN" b="1" dirty="0">
                <a:solidFill>
                  <a:schemeClr val="accent2"/>
                </a:solidFill>
                <a:latin typeface="Kaiti SC" charset="-122"/>
                <a:ea typeface="Kaiti SC" charset="-122"/>
                <a:cs typeface="Kaiti SC" charset="-122"/>
              </a:rPr>
            </a:br>
            <a:r>
              <a:rPr lang="en-US" altLang="zh-CN" b="1" dirty="0">
                <a:latin typeface="华文楷体"/>
                <a:ea typeface="华文楷体"/>
                <a:cs typeface="华文楷体"/>
              </a:rPr>
              <a:t>Reading practice --Decode the message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DFC3D1-DC16-144A-A291-272B6C2041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zh-CN" altLang="en-US" sz="3600" u="sng" dirty="0"/>
              <a:t>苏巴西奇</a:t>
            </a:r>
            <a:r>
              <a:rPr lang="zh-CN" altLang="en-US" sz="3600" dirty="0"/>
              <a:t>是谁？跟</a:t>
            </a:r>
            <a:r>
              <a:rPr lang="zh-CN" altLang="en-US" sz="3600" u="sng" dirty="0"/>
              <a:t>梅西</a:t>
            </a:r>
            <a:r>
              <a:rPr lang="zh-CN" altLang="en-US" sz="3600" dirty="0"/>
              <a:t>、</a:t>
            </a:r>
            <a:r>
              <a:rPr lang="en-US" sz="3600" u="sng" dirty="0"/>
              <a:t>C</a:t>
            </a:r>
            <a:r>
              <a:rPr lang="zh-CN" altLang="en-US" sz="3600" u="sng" dirty="0"/>
              <a:t>罗</a:t>
            </a:r>
            <a:r>
              <a:rPr lang="zh-CN" altLang="en-US" sz="3600" dirty="0"/>
              <a:t>、</a:t>
            </a:r>
            <a:r>
              <a:rPr lang="zh-CN" altLang="en-US" sz="3600" u="sng" dirty="0"/>
              <a:t>内马尔</a:t>
            </a:r>
            <a:r>
              <a:rPr lang="zh-CN" altLang="en-US" sz="3600" dirty="0"/>
              <a:t>相比，这个名字你可能很陌生，但如果你看过</a:t>
            </a:r>
            <a:r>
              <a:rPr lang="en-US" sz="3600" dirty="0"/>
              <a:t>2018</a:t>
            </a:r>
            <a:r>
              <a:rPr lang="zh-CN" altLang="en-US" sz="3600" dirty="0"/>
              <a:t>年世界杯上</a:t>
            </a:r>
            <a:r>
              <a:rPr lang="zh-CN" altLang="en-US" sz="3600" u="sng" dirty="0"/>
              <a:t>克罗地亚</a:t>
            </a:r>
            <a:r>
              <a:rPr lang="zh-CN" altLang="en-US" sz="3600" dirty="0"/>
              <a:t>对</a:t>
            </a:r>
            <a:r>
              <a:rPr lang="zh-CN" altLang="en-US" sz="3600" u="sng" dirty="0"/>
              <a:t>丹麦</a:t>
            </a:r>
            <a:r>
              <a:rPr lang="zh-CN" altLang="en-US" sz="3600" dirty="0"/>
              <a:t>的比赛，你就会明白，为什么这个名字与众不同。可以说，是他帮助</a:t>
            </a:r>
            <a:r>
              <a:rPr lang="zh-CN" altLang="en-US" sz="3600" u="sng" dirty="0"/>
              <a:t>克罗地亚</a:t>
            </a:r>
            <a:r>
              <a:rPr lang="zh-CN" altLang="en-US" sz="3600" dirty="0"/>
              <a:t>赢得了胜利，成功地把</a:t>
            </a:r>
            <a:r>
              <a:rPr lang="zh-CN" altLang="en-US" sz="3600" u="sng" dirty="0"/>
              <a:t>克罗地亚</a:t>
            </a:r>
            <a:r>
              <a:rPr lang="zh-CN" altLang="en-US" sz="3600" dirty="0"/>
              <a:t>送入了世界杯四强。当比赛结束时，</a:t>
            </a:r>
            <a:r>
              <a:rPr lang="zh-CN" altLang="en-US" sz="3600" u="sng" dirty="0"/>
              <a:t>苏巴西奇</a:t>
            </a:r>
            <a:r>
              <a:rPr lang="zh-CN" altLang="en-US" sz="3600" dirty="0"/>
              <a:t>一边向球场上的球迷致谢，一边跟自己的队友拥抱庆祝。他脱下球衣，露出一件白色</a:t>
            </a:r>
            <a:r>
              <a:rPr lang="en-US" sz="3600" dirty="0"/>
              <a:t>T</a:t>
            </a:r>
            <a:r>
              <a:rPr lang="zh-CN" altLang="en-US" sz="3600" dirty="0"/>
              <a:t>恤，上面印着一位球员的照片和</a:t>
            </a:r>
            <a:r>
              <a:rPr lang="en-US" sz="3600" dirty="0"/>
              <a:t>“Forever 24”</a:t>
            </a:r>
            <a:r>
              <a:rPr lang="zh-CN" altLang="en-US" sz="3600" dirty="0"/>
              <a:t>。 </a:t>
            </a:r>
            <a:endParaRPr lang="en-US" sz="3600" dirty="0"/>
          </a:p>
          <a:p>
            <a:endParaRPr lang="en-US" dirty="0"/>
          </a:p>
        </p:txBody>
      </p:sp>
      <p:sp>
        <p:nvSpPr>
          <p:cNvPr id="4" name="Heptagon 3">
            <a:extLst>
              <a:ext uri="{FF2B5EF4-FFF2-40B4-BE49-F238E27FC236}">
                <a16:creationId xmlns:a16="http://schemas.microsoft.com/office/drawing/2014/main" id="{3F054043-2CB2-9947-8160-D073604E5996}"/>
              </a:ext>
            </a:extLst>
          </p:cNvPr>
          <p:cNvSpPr/>
          <p:nvPr/>
        </p:nvSpPr>
        <p:spPr>
          <a:xfrm>
            <a:off x="27897" y="547031"/>
            <a:ext cx="1069383" cy="929899"/>
          </a:xfrm>
          <a:prstGeom prst="heptagon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8</a:t>
            </a:r>
          </a:p>
        </p:txBody>
      </p:sp>
      <p:sp>
        <p:nvSpPr>
          <p:cNvPr id="7" name="Curved Up Arrow 6">
            <a:extLst>
              <a:ext uri="{FF2B5EF4-FFF2-40B4-BE49-F238E27FC236}">
                <a16:creationId xmlns:a16="http://schemas.microsoft.com/office/drawing/2014/main" id="{E3DCB0C3-915D-3046-AE60-4417F0DB843B}"/>
              </a:ext>
            </a:extLst>
          </p:cNvPr>
          <p:cNvSpPr/>
          <p:nvPr/>
        </p:nvSpPr>
        <p:spPr>
          <a:xfrm>
            <a:off x="2169762" y="2107769"/>
            <a:ext cx="5269424" cy="2405315"/>
          </a:xfrm>
          <a:prstGeom prst="curvedUpArrow">
            <a:avLst>
              <a:gd name="adj1" fmla="val 21786"/>
              <a:gd name="adj2" fmla="val 114447"/>
              <a:gd name="adj3" fmla="val 34084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>
              <a:solidFill>
                <a:schemeClr val="tx1"/>
              </a:solidFill>
            </a:endParaRPr>
          </a:p>
        </p:txBody>
      </p:sp>
      <p:sp>
        <p:nvSpPr>
          <p:cNvPr id="8" name="Left-Up Arrow 7">
            <a:extLst>
              <a:ext uri="{FF2B5EF4-FFF2-40B4-BE49-F238E27FC236}">
                <a16:creationId xmlns:a16="http://schemas.microsoft.com/office/drawing/2014/main" id="{275E2DDB-3258-8642-A7A9-FB86253C1D3C}"/>
              </a:ext>
            </a:extLst>
          </p:cNvPr>
          <p:cNvSpPr/>
          <p:nvPr/>
        </p:nvSpPr>
        <p:spPr>
          <a:xfrm rot="20843565">
            <a:off x="2300069" y="2600037"/>
            <a:ext cx="7189549" cy="2514753"/>
          </a:xfrm>
          <a:prstGeom prst="leftUpArrow">
            <a:avLst>
              <a:gd name="adj1" fmla="val 25000"/>
              <a:gd name="adj2" fmla="val 18810"/>
              <a:gd name="adj3" fmla="val 60173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F9BBCC4-7398-B942-925B-9C840DDF961A}"/>
              </a:ext>
            </a:extLst>
          </p:cNvPr>
          <p:cNvCxnSpPr>
            <a:cxnSpLocks/>
          </p:cNvCxnSpPr>
          <p:nvPr/>
        </p:nvCxnSpPr>
        <p:spPr>
          <a:xfrm>
            <a:off x="1097280" y="2020186"/>
            <a:ext cx="10058400" cy="3047760"/>
          </a:xfrm>
          <a:prstGeom prst="straightConnector1">
            <a:avLst/>
          </a:prstGeom>
          <a:ln w="3175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0589026"/>
      </p:ext>
    </p:extLst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zh-CN" altLang="en-US" sz="4400" b="1" dirty="0">
                <a:solidFill>
                  <a:schemeClr val="accent2"/>
                </a:solidFill>
                <a:latin typeface="Kaiti SC" charset="-122"/>
                <a:ea typeface="Kaiti SC" charset="-122"/>
                <a:cs typeface="Kaiti SC" charset="-122"/>
              </a:rPr>
              <a:t>看图回答词汇问题</a:t>
            </a:r>
            <a:br>
              <a:rPr lang="en-US" altLang="zh-CN" sz="4400" b="1" dirty="0">
                <a:solidFill>
                  <a:schemeClr val="accent2"/>
                </a:solidFill>
                <a:latin typeface="Kaiti SC" charset="-122"/>
                <a:ea typeface="Kaiti SC" charset="-122"/>
                <a:cs typeface="Kaiti SC" charset="-122"/>
              </a:rPr>
            </a:br>
            <a:r>
              <a:rPr lang="en-US" altLang="zh-CN" sz="4400" b="1" dirty="0">
                <a:latin typeface="华文楷体"/>
                <a:ea typeface="华文楷体"/>
                <a:cs typeface="华文楷体"/>
              </a:rPr>
              <a:t>Contextualize</a:t>
            </a:r>
            <a:r>
              <a:rPr lang="zh-CN" altLang="en-US" sz="4400" b="1" dirty="0">
                <a:latin typeface="华文楷体"/>
                <a:ea typeface="华文楷体"/>
                <a:cs typeface="华文楷体"/>
              </a:rPr>
              <a:t> </a:t>
            </a:r>
            <a:r>
              <a:rPr lang="en-US" altLang="zh-CN" sz="4400" b="1" dirty="0">
                <a:latin typeface="华文楷体"/>
                <a:ea typeface="华文楷体"/>
                <a:cs typeface="华文楷体"/>
              </a:rPr>
              <a:t>Character</a:t>
            </a:r>
            <a:r>
              <a:rPr lang="zh-CN" altLang="en-US" sz="4400" b="1" dirty="0">
                <a:latin typeface="华文楷体"/>
                <a:ea typeface="华文楷体"/>
                <a:cs typeface="华文楷体"/>
              </a:rPr>
              <a:t> </a:t>
            </a:r>
            <a:r>
              <a:rPr lang="en-US" altLang="zh-CN" sz="4400" b="1" dirty="0">
                <a:latin typeface="华文楷体"/>
                <a:ea typeface="华文楷体"/>
                <a:cs typeface="华文楷体"/>
              </a:rPr>
              <a:t>Learning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4726983" y="1845735"/>
            <a:ext cx="6428697" cy="4307092"/>
          </a:xfrm>
        </p:spPr>
        <p:txBody>
          <a:bodyPr anchor="ctr">
            <a:normAutofit fontScale="92500"/>
          </a:bodyPr>
          <a:lstStyle/>
          <a:p>
            <a:pPr marL="457200" indent="-457200">
              <a:lnSpc>
                <a:spcPct val="250000"/>
              </a:lnSpc>
              <a:buFont typeface="+mj-lt"/>
              <a:buAutoNum type="arabicPeriod"/>
            </a:pPr>
            <a:r>
              <a:rPr lang="zh-CN" altLang="en-US" sz="3600" dirty="0">
                <a:latin typeface="华文楷体"/>
                <a:ea typeface="华文楷体"/>
                <a:cs typeface="华文楷体"/>
              </a:rPr>
              <a:t>他们在做什么？</a:t>
            </a:r>
            <a:endParaRPr lang="en-US" altLang="zh-CN" sz="3600" dirty="0">
              <a:latin typeface="华文楷体"/>
              <a:ea typeface="华文楷体"/>
              <a:cs typeface="华文楷体"/>
            </a:endParaRPr>
          </a:p>
          <a:p>
            <a:pPr marL="457200" indent="-457200">
              <a:lnSpc>
                <a:spcPct val="250000"/>
              </a:lnSpc>
              <a:buFont typeface="+mj-lt"/>
              <a:buAutoNum type="arabicPeriod"/>
            </a:pPr>
            <a:r>
              <a:rPr lang="zh-CN" altLang="en-US" sz="3600" dirty="0">
                <a:latin typeface="华文楷体"/>
                <a:ea typeface="华文楷体"/>
                <a:cs typeface="华文楷体"/>
              </a:rPr>
              <a:t>他们在哪里</a:t>
            </a:r>
            <a:r>
              <a:rPr lang="zh-CN" altLang="en-US" sz="3600" b="1" dirty="0">
                <a:solidFill>
                  <a:srgbClr val="FF0000"/>
                </a:solidFill>
                <a:latin typeface="华文楷体"/>
                <a:ea typeface="华文楷体"/>
                <a:cs typeface="华文楷体"/>
              </a:rPr>
              <a:t>看球</a:t>
            </a:r>
            <a:r>
              <a:rPr lang="zh-CN" altLang="en-US" sz="3600" dirty="0">
                <a:latin typeface="华文楷体"/>
                <a:ea typeface="华文楷体"/>
                <a:cs typeface="华文楷体"/>
              </a:rPr>
              <a:t>？</a:t>
            </a:r>
            <a:endParaRPr lang="en-US" altLang="zh-CN" sz="3600" dirty="0">
              <a:latin typeface="华文楷体"/>
              <a:ea typeface="华文楷体"/>
              <a:cs typeface="华文楷体"/>
            </a:endParaRPr>
          </a:p>
          <a:p>
            <a:pPr marL="457200" indent="-457200">
              <a:lnSpc>
                <a:spcPct val="250000"/>
              </a:lnSpc>
              <a:buFont typeface="+mj-lt"/>
              <a:buAutoNum type="arabicPeriod"/>
            </a:pPr>
            <a:r>
              <a:rPr lang="zh-CN" altLang="en-US" sz="3600" dirty="0">
                <a:latin typeface="华文楷体"/>
                <a:ea typeface="华文楷体"/>
                <a:cs typeface="华文楷体"/>
              </a:rPr>
              <a:t>他们都是</a:t>
            </a:r>
            <a:r>
              <a:rPr lang="en-US" altLang="zh-CN" sz="3600" dirty="0">
                <a:latin typeface="华文楷体"/>
                <a:ea typeface="华文楷体"/>
                <a:cs typeface="华文楷体"/>
              </a:rPr>
              <a:t>______</a:t>
            </a:r>
            <a:r>
              <a:rPr lang="zh-CN" altLang="en-US" sz="3600" dirty="0">
                <a:latin typeface="华文楷体"/>
                <a:ea typeface="华文楷体"/>
                <a:cs typeface="华文楷体"/>
              </a:rPr>
              <a:t>。</a:t>
            </a:r>
            <a:endParaRPr lang="en-US" altLang="zh-CN" sz="3600" dirty="0">
              <a:latin typeface="华文楷体"/>
              <a:ea typeface="华文楷体"/>
              <a:cs typeface="华文楷体"/>
            </a:endParaRPr>
          </a:p>
          <a:p>
            <a:pPr marL="457200" indent="-457200">
              <a:lnSpc>
                <a:spcPct val="250000"/>
              </a:lnSpc>
              <a:buFont typeface="+mj-lt"/>
              <a:buAutoNum type="arabicPeriod"/>
            </a:pPr>
            <a:endParaRPr lang="en-US" sz="3600" dirty="0">
              <a:latin typeface="华文楷体"/>
              <a:ea typeface="华文楷体"/>
              <a:cs typeface="华文楷体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581403" y="4692818"/>
            <a:ext cx="2302108" cy="76944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zh-CN" altLang="en-US" sz="4400" b="1" dirty="0">
                <a:solidFill>
                  <a:srgbClr val="FFFF00"/>
                </a:solidFill>
              </a:rPr>
              <a:t>球迷</a:t>
            </a:r>
            <a:endParaRPr lang="en-US" sz="4400" b="1" dirty="0">
              <a:solidFill>
                <a:srgbClr val="FFFF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581403" y="3277881"/>
            <a:ext cx="2302108" cy="76944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zh-CN" altLang="en-US" sz="4400" b="1" dirty="0">
                <a:solidFill>
                  <a:srgbClr val="FFFF00"/>
                </a:solidFill>
              </a:rPr>
              <a:t>球场</a:t>
            </a:r>
            <a:endParaRPr lang="en-US" sz="4400" b="1" dirty="0">
              <a:solidFill>
                <a:srgbClr val="FFFF00"/>
              </a:solidFill>
            </a:endParaRPr>
          </a:p>
        </p:txBody>
      </p:sp>
      <p:sp>
        <p:nvSpPr>
          <p:cNvPr id="8" name="Heptagon 7"/>
          <p:cNvSpPr/>
          <p:nvPr/>
        </p:nvSpPr>
        <p:spPr>
          <a:xfrm>
            <a:off x="1255363" y="547031"/>
            <a:ext cx="1069383" cy="929899"/>
          </a:xfrm>
          <a:prstGeom prst="heptagon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dirty="0"/>
              <a:t>2</a:t>
            </a:r>
            <a:endParaRPr lang="en-US" sz="4000" dirty="0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1B6F978C-8497-D149-B554-6BE80967464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06132" y="1985036"/>
            <a:ext cx="4056145" cy="3477223"/>
          </a:xfr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0ACB0CA-3F7B-184B-BB99-838B5E557543}"/>
              </a:ext>
            </a:extLst>
          </p:cNvPr>
          <p:cNvSpPr txBox="1"/>
          <p:nvPr/>
        </p:nvSpPr>
        <p:spPr>
          <a:xfrm>
            <a:off x="8581403" y="1998135"/>
            <a:ext cx="2302108" cy="76944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zh-CN" altLang="en-US" sz="4400" b="1" dirty="0">
                <a:solidFill>
                  <a:srgbClr val="FFFF00"/>
                </a:solidFill>
              </a:rPr>
              <a:t>看球</a:t>
            </a:r>
            <a:endParaRPr lang="en-US" sz="4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2329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F5FF35-1BD2-2D4D-892D-1228575FF2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0"/>
            <a:ext cx="10058400" cy="2146851"/>
          </a:xfrm>
        </p:spPr>
        <p:txBody>
          <a:bodyPr>
            <a:normAutofit fontScale="90000"/>
          </a:bodyPr>
          <a:lstStyle/>
          <a:p>
            <a:pPr algn="ctr"/>
            <a:br>
              <a:rPr lang="en-US" altLang="zh-CN" b="1" dirty="0">
                <a:solidFill>
                  <a:schemeClr val="accent2"/>
                </a:solidFill>
                <a:latin typeface="Kaiti SC" charset="-122"/>
                <a:ea typeface="Kaiti SC" charset="-122"/>
                <a:cs typeface="Kaiti SC" charset="-122"/>
              </a:rPr>
            </a:br>
            <a:br>
              <a:rPr lang="en-US" altLang="zh-CN" b="1" dirty="0">
                <a:solidFill>
                  <a:schemeClr val="accent2"/>
                </a:solidFill>
                <a:latin typeface="Kaiti SC" charset="-122"/>
                <a:ea typeface="Kaiti SC" charset="-122"/>
                <a:cs typeface="Kaiti SC" charset="-122"/>
              </a:rPr>
            </a:br>
            <a:br>
              <a:rPr lang="en-US" altLang="zh-CN" b="1" dirty="0">
                <a:solidFill>
                  <a:schemeClr val="accent2"/>
                </a:solidFill>
                <a:latin typeface="Kaiti SC" charset="-122"/>
                <a:ea typeface="Kaiti SC" charset="-122"/>
                <a:cs typeface="Kaiti SC" charset="-122"/>
              </a:rPr>
            </a:br>
            <a:r>
              <a:rPr lang="zh-CN" altLang="en-US" b="1" dirty="0">
                <a:solidFill>
                  <a:schemeClr val="accent2"/>
                </a:solidFill>
                <a:latin typeface="Kaiti SC" charset="-122"/>
                <a:ea typeface="Kaiti SC" charset="-122"/>
                <a:cs typeface="Kaiti SC" charset="-122"/>
              </a:rPr>
              <a:t>   看图回答词汇问题</a:t>
            </a:r>
            <a:br>
              <a:rPr lang="en-US" altLang="zh-CN" b="1" dirty="0">
                <a:solidFill>
                  <a:schemeClr val="accent2"/>
                </a:solidFill>
                <a:latin typeface="Kaiti SC" charset="-122"/>
                <a:ea typeface="Kaiti SC" charset="-122"/>
                <a:cs typeface="Kaiti SC" charset="-122"/>
              </a:rPr>
            </a:br>
            <a:r>
              <a:rPr lang="en-US" altLang="zh-CN" b="1" dirty="0">
                <a:latin typeface="华文楷体"/>
                <a:ea typeface="华文楷体"/>
                <a:cs typeface="华文楷体"/>
              </a:rPr>
              <a:t>Contextualize</a:t>
            </a:r>
            <a:r>
              <a:rPr lang="zh-CN" altLang="en-US" b="1" dirty="0">
                <a:latin typeface="华文楷体"/>
                <a:ea typeface="华文楷体"/>
                <a:cs typeface="华文楷体"/>
              </a:rPr>
              <a:t> </a:t>
            </a:r>
            <a:r>
              <a:rPr lang="en-US" altLang="zh-CN" b="1" dirty="0">
                <a:latin typeface="华文楷体"/>
                <a:ea typeface="华文楷体"/>
                <a:cs typeface="华文楷体"/>
              </a:rPr>
              <a:t>Character</a:t>
            </a:r>
            <a:r>
              <a:rPr lang="zh-CN" altLang="en-US" b="1" dirty="0">
                <a:latin typeface="华文楷体"/>
                <a:ea typeface="华文楷体"/>
                <a:cs typeface="华文楷体"/>
              </a:rPr>
              <a:t> </a:t>
            </a:r>
            <a:r>
              <a:rPr lang="en-US" altLang="zh-CN" b="1" dirty="0">
                <a:latin typeface="华文楷体"/>
                <a:ea typeface="华文楷体"/>
                <a:cs typeface="华文楷体"/>
              </a:rPr>
              <a:t>Learning</a:t>
            </a:r>
            <a:br>
              <a:rPr lang="en-US" dirty="0"/>
            </a:br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458EFD28-73E3-4748-AB5E-55D8C659834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255363" y="2023960"/>
            <a:ext cx="4826442" cy="3329917"/>
          </a:xfrm>
          <a:prstGeom prst="rect">
            <a:avLst/>
          </a:prstGeom>
        </p:spPr>
      </p:pic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22FA3122-F0A3-7840-8407-C4388CEA67B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682952" y="1846263"/>
            <a:ext cx="4007696" cy="3507615"/>
          </a:xfrm>
          <a:prstGeom prst="rect">
            <a:avLst/>
          </a:prstGeom>
        </p:spPr>
      </p:pic>
      <p:sp>
        <p:nvSpPr>
          <p:cNvPr id="6" name="Heptagon 5">
            <a:extLst>
              <a:ext uri="{FF2B5EF4-FFF2-40B4-BE49-F238E27FC236}">
                <a16:creationId xmlns:a16="http://schemas.microsoft.com/office/drawing/2014/main" id="{1ADF2BF6-9018-084B-AEC7-4CE2C909BF03}"/>
              </a:ext>
            </a:extLst>
          </p:cNvPr>
          <p:cNvSpPr/>
          <p:nvPr/>
        </p:nvSpPr>
        <p:spPr>
          <a:xfrm>
            <a:off x="1255363" y="547031"/>
            <a:ext cx="1069383" cy="929899"/>
          </a:xfrm>
          <a:prstGeom prst="heptagon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2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32F0B4E-7DA5-C64F-AA5E-855D5053CEDF}"/>
              </a:ext>
            </a:extLst>
          </p:cNvPr>
          <p:cNvSpPr/>
          <p:nvPr/>
        </p:nvSpPr>
        <p:spPr>
          <a:xfrm>
            <a:off x="1677708" y="6385099"/>
            <a:ext cx="23164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goo.gl</a:t>
            </a:r>
            <a:r>
              <a:rPr lang="en-US"/>
              <a:t>/wRxPf2</a:t>
            </a:r>
            <a:r>
              <a:rPr lang="zh-CN" altLang="en-US" dirty="0"/>
              <a:t> 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93F77E9-BFFD-2049-92C5-CE2B2F8DC270}"/>
              </a:ext>
            </a:extLst>
          </p:cNvPr>
          <p:cNvSpPr/>
          <p:nvPr/>
        </p:nvSpPr>
        <p:spPr>
          <a:xfrm>
            <a:off x="7555047" y="6395903"/>
            <a:ext cx="22467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goo.gl</a:t>
            </a:r>
            <a:r>
              <a:rPr lang="en-US" dirty="0"/>
              <a:t>/</a:t>
            </a:r>
            <a:r>
              <a:rPr lang="en-US" dirty="0" err="1"/>
              <a:t>cHkFTK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E19FF7C-D3D6-4247-A8E6-9B95986BFCEB}"/>
              </a:ext>
            </a:extLst>
          </p:cNvPr>
          <p:cNvSpPr txBox="1"/>
          <p:nvPr/>
        </p:nvSpPr>
        <p:spPr>
          <a:xfrm>
            <a:off x="1942064" y="5484767"/>
            <a:ext cx="2302108" cy="76944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zh-CN" altLang="en-US" sz="4400" b="1" dirty="0">
                <a:solidFill>
                  <a:srgbClr val="FFFF00"/>
                </a:solidFill>
              </a:rPr>
              <a:t>梦</a:t>
            </a:r>
            <a:endParaRPr lang="en-US" sz="4400" b="1" dirty="0">
              <a:solidFill>
                <a:srgbClr val="FFFF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9ECC934-BBD6-C84A-9DBF-4A04BB006CF1}"/>
              </a:ext>
            </a:extLst>
          </p:cNvPr>
          <p:cNvSpPr txBox="1"/>
          <p:nvPr/>
        </p:nvSpPr>
        <p:spPr>
          <a:xfrm>
            <a:off x="7799525" y="5484766"/>
            <a:ext cx="2302108" cy="76944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zh-CN" altLang="en-US" sz="4400" b="1" dirty="0">
                <a:solidFill>
                  <a:srgbClr val="FFFF00"/>
                </a:solidFill>
              </a:rPr>
              <a:t>梦想</a:t>
            </a:r>
            <a:endParaRPr lang="en-US" sz="4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383066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 txBox="1">
            <a:spLocks/>
          </p:cNvSpPr>
          <p:nvPr/>
        </p:nvSpPr>
        <p:spPr>
          <a:xfrm>
            <a:off x="5130879" y="1845735"/>
            <a:ext cx="6024801" cy="4307091"/>
          </a:xfrm>
          <a:prstGeom prst="rect">
            <a:avLst/>
          </a:prstGeom>
        </p:spPr>
        <p:txBody>
          <a:bodyPr anchor="t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250000"/>
              </a:lnSpc>
              <a:buNone/>
            </a:pPr>
            <a:endParaRPr lang="en-US" sz="4400" dirty="0"/>
          </a:p>
        </p:txBody>
      </p:sp>
      <p:sp>
        <p:nvSpPr>
          <p:cNvPr id="5" name="Heptagon 4"/>
          <p:cNvSpPr/>
          <p:nvPr/>
        </p:nvSpPr>
        <p:spPr>
          <a:xfrm>
            <a:off x="1255363" y="547031"/>
            <a:ext cx="1069383" cy="929899"/>
          </a:xfrm>
          <a:prstGeom prst="heptagon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2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4400" b="1" dirty="0">
                <a:solidFill>
                  <a:schemeClr val="accent2"/>
                </a:solidFill>
                <a:latin typeface="Kaiti SC" charset="-122"/>
                <a:ea typeface="Kaiti SC" charset="-122"/>
                <a:cs typeface="Kaiti SC" charset="-122"/>
              </a:rPr>
              <a:t>看图回答词汇问题</a:t>
            </a:r>
            <a:br>
              <a:rPr lang="en-US" altLang="zh-CN" sz="4400" b="1" dirty="0">
                <a:solidFill>
                  <a:schemeClr val="accent2"/>
                </a:solidFill>
                <a:latin typeface="Kaiti SC" charset="-122"/>
                <a:ea typeface="Kaiti SC" charset="-122"/>
                <a:cs typeface="Kaiti SC" charset="-122"/>
              </a:rPr>
            </a:br>
            <a:r>
              <a:rPr lang="en-US" altLang="zh-CN" sz="4400" b="1" dirty="0">
                <a:latin typeface="华文楷体"/>
                <a:ea typeface="华文楷体"/>
                <a:cs typeface="华文楷体"/>
              </a:rPr>
              <a:t>Contextualize</a:t>
            </a:r>
            <a:r>
              <a:rPr lang="zh-CN" altLang="en-US" sz="4400" b="1" dirty="0">
                <a:latin typeface="华文楷体"/>
                <a:ea typeface="华文楷体"/>
                <a:cs typeface="华文楷体"/>
              </a:rPr>
              <a:t> </a:t>
            </a:r>
            <a:r>
              <a:rPr lang="en-US" altLang="zh-CN" sz="4400" b="1" dirty="0">
                <a:latin typeface="华文楷体"/>
                <a:ea typeface="华文楷体"/>
                <a:cs typeface="华文楷体"/>
              </a:rPr>
              <a:t>Character</a:t>
            </a:r>
            <a:r>
              <a:rPr lang="zh-CN" altLang="en-US" sz="4400" b="1" dirty="0">
                <a:latin typeface="华文楷体"/>
                <a:ea typeface="华文楷体"/>
                <a:cs typeface="华文楷体"/>
              </a:rPr>
              <a:t> </a:t>
            </a:r>
            <a:r>
              <a:rPr lang="en-US" altLang="zh-CN" sz="4400" b="1" dirty="0">
                <a:latin typeface="华文楷体"/>
                <a:ea typeface="华文楷体"/>
                <a:cs typeface="华文楷体"/>
              </a:rPr>
              <a:t>Learning</a:t>
            </a:r>
            <a:endParaRPr lang="en-US" sz="44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85C27A3-C0B2-F743-96F2-A0B42AD732B8}"/>
              </a:ext>
            </a:extLst>
          </p:cNvPr>
          <p:cNvSpPr/>
          <p:nvPr/>
        </p:nvSpPr>
        <p:spPr>
          <a:xfrm>
            <a:off x="4731627" y="6488668"/>
            <a:ext cx="273320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goo.gl</a:t>
            </a:r>
            <a:r>
              <a:rPr lang="en-US" dirty="0"/>
              <a:t>/ts63Hr</a:t>
            </a:r>
          </a:p>
        </p:txBody>
      </p:sp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97E6125B-20FE-2D4A-8104-B4647884D9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55363" y="1847812"/>
            <a:ext cx="9858895" cy="4307091"/>
          </a:xfr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94E1F53-48CE-C141-9312-4674966EB110}"/>
              </a:ext>
            </a:extLst>
          </p:cNvPr>
          <p:cNvSpPr txBox="1"/>
          <p:nvPr/>
        </p:nvSpPr>
        <p:spPr>
          <a:xfrm>
            <a:off x="9652631" y="1962018"/>
            <a:ext cx="1482338" cy="76944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zh-CN" altLang="en-US" sz="4400" b="1" dirty="0">
                <a:solidFill>
                  <a:srgbClr val="FFFF00"/>
                </a:solidFill>
              </a:rPr>
              <a:t>成功</a:t>
            </a:r>
            <a:endParaRPr lang="en-US" sz="4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2334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 txBox="1">
            <a:spLocks/>
          </p:cNvSpPr>
          <p:nvPr/>
        </p:nvSpPr>
        <p:spPr>
          <a:xfrm>
            <a:off x="5130879" y="1845735"/>
            <a:ext cx="6024801" cy="4307091"/>
          </a:xfrm>
          <a:prstGeom prst="rect">
            <a:avLst/>
          </a:prstGeom>
        </p:spPr>
        <p:txBody>
          <a:bodyPr anchor="t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250000"/>
              </a:lnSpc>
              <a:buNone/>
            </a:pPr>
            <a:endParaRPr lang="en-US" sz="4400" dirty="0"/>
          </a:p>
        </p:txBody>
      </p:sp>
      <p:sp>
        <p:nvSpPr>
          <p:cNvPr id="5" name="Heptagon 4"/>
          <p:cNvSpPr/>
          <p:nvPr/>
        </p:nvSpPr>
        <p:spPr>
          <a:xfrm>
            <a:off x="1255363" y="547031"/>
            <a:ext cx="1069383" cy="929899"/>
          </a:xfrm>
          <a:prstGeom prst="heptagon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2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4400" b="1" dirty="0">
                <a:solidFill>
                  <a:schemeClr val="accent2"/>
                </a:solidFill>
                <a:latin typeface="Kaiti SC" charset="-122"/>
                <a:ea typeface="Kaiti SC" charset="-122"/>
                <a:cs typeface="Kaiti SC" charset="-122"/>
              </a:rPr>
              <a:t>看图回答词汇问题</a:t>
            </a:r>
            <a:br>
              <a:rPr lang="en-US" altLang="zh-CN" sz="4400" b="1" dirty="0">
                <a:solidFill>
                  <a:schemeClr val="accent2"/>
                </a:solidFill>
                <a:latin typeface="Kaiti SC" charset="-122"/>
                <a:ea typeface="Kaiti SC" charset="-122"/>
                <a:cs typeface="Kaiti SC" charset="-122"/>
              </a:rPr>
            </a:br>
            <a:r>
              <a:rPr lang="en-US" altLang="zh-CN" sz="4400" b="1" dirty="0">
                <a:latin typeface="华文楷体"/>
                <a:ea typeface="华文楷体"/>
                <a:cs typeface="华文楷体"/>
              </a:rPr>
              <a:t>Contextualize</a:t>
            </a:r>
            <a:r>
              <a:rPr lang="zh-CN" altLang="en-US" sz="4400" b="1" dirty="0">
                <a:latin typeface="华文楷体"/>
                <a:ea typeface="华文楷体"/>
                <a:cs typeface="华文楷体"/>
              </a:rPr>
              <a:t> </a:t>
            </a:r>
            <a:r>
              <a:rPr lang="en-US" altLang="zh-CN" sz="4400" b="1" dirty="0">
                <a:latin typeface="华文楷体"/>
                <a:ea typeface="华文楷体"/>
                <a:cs typeface="华文楷体"/>
              </a:rPr>
              <a:t>Character</a:t>
            </a:r>
            <a:r>
              <a:rPr lang="zh-CN" altLang="en-US" sz="4400" b="1" dirty="0">
                <a:latin typeface="华文楷体"/>
                <a:ea typeface="华文楷体"/>
                <a:cs typeface="华文楷体"/>
              </a:rPr>
              <a:t> </a:t>
            </a:r>
            <a:r>
              <a:rPr lang="en-US" altLang="zh-CN" sz="4400" b="1" dirty="0">
                <a:latin typeface="华文楷体"/>
                <a:ea typeface="华文楷体"/>
                <a:cs typeface="华文楷体"/>
              </a:rPr>
              <a:t>Learning</a:t>
            </a:r>
            <a:endParaRPr lang="en-US" sz="44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85C27A3-C0B2-F743-96F2-A0B42AD732B8}"/>
              </a:ext>
            </a:extLst>
          </p:cNvPr>
          <p:cNvSpPr/>
          <p:nvPr/>
        </p:nvSpPr>
        <p:spPr>
          <a:xfrm>
            <a:off x="4731627" y="6488668"/>
            <a:ext cx="273320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goo.gl</a:t>
            </a:r>
            <a:r>
              <a:rPr lang="en-US" dirty="0"/>
              <a:t>/ts63Hr</a:t>
            </a:r>
          </a:p>
        </p:txBody>
      </p:sp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97E6125B-20FE-2D4A-8104-B4647884D9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6805" y="3502847"/>
            <a:ext cx="6238397" cy="2725391"/>
          </a:xfrm>
        </p:spPr>
      </p:pic>
      <p:pic>
        <p:nvPicPr>
          <p:cNvPr id="9" name="Content Placeholder 9">
            <a:extLst>
              <a:ext uri="{FF2B5EF4-FFF2-40B4-BE49-F238E27FC236}">
                <a16:creationId xmlns:a16="http://schemas.microsoft.com/office/drawing/2014/main" id="{DA889762-34C9-084A-BD2A-896146CFBE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9506" y="1995247"/>
            <a:ext cx="1762730" cy="154277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7AA736B-C1A7-E341-86FB-266D9B8404E4}"/>
              </a:ext>
            </a:extLst>
          </p:cNvPr>
          <p:cNvSpPr txBox="1"/>
          <p:nvPr/>
        </p:nvSpPr>
        <p:spPr>
          <a:xfrm>
            <a:off x="6773558" y="1995247"/>
            <a:ext cx="4511276" cy="144655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zh-CN" altLang="en-US" sz="4400" b="1" dirty="0">
                <a:solidFill>
                  <a:srgbClr val="FFFF00"/>
                </a:solidFill>
              </a:rPr>
              <a:t>梦想</a:t>
            </a:r>
            <a:r>
              <a:rPr lang="zh-TW" altLang="en-US" sz="4400" b="1" dirty="0">
                <a:solidFill>
                  <a:srgbClr val="FFFF00"/>
                </a:solidFill>
              </a:rPr>
              <a:t>成功了也就是说</a:t>
            </a:r>
            <a:r>
              <a:rPr lang="en-US" altLang="zh-CN" sz="4400" b="1" dirty="0">
                <a:solidFill>
                  <a:srgbClr val="FFFF00"/>
                </a:solidFill>
              </a:rPr>
              <a:t>_______</a:t>
            </a:r>
            <a:r>
              <a:rPr lang="zh-TW" altLang="en-US" sz="4400" b="1" dirty="0">
                <a:solidFill>
                  <a:srgbClr val="FFFF00"/>
                </a:solidFill>
              </a:rPr>
              <a:t>了</a:t>
            </a:r>
            <a:r>
              <a:rPr lang="zh-CN" altLang="en-US" sz="4400" b="1" dirty="0">
                <a:solidFill>
                  <a:srgbClr val="FFFF00"/>
                </a:solidFill>
              </a:rPr>
              <a:t> 。</a:t>
            </a:r>
            <a:endParaRPr lang="en-US" sz="4400" b="1" dirty="0">
              <a:solidFill>
                <a:srgbClr val="FFFF00"/>
              </a:solidFill>
            </a:endParaRP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C289B117-0FC4-FE43-B66C-3D1218BA132D}"/>
              </a:ext>
            </a:extLst>
          </p:cNvPr>
          <p:cNvSpPr txBox="1">
            <a:spLocks/>
          </p:cNvSpPr>
          <p:nvPr/>
        </p:nvSpPr>
        <p:spPr>
          <a:xfrm>
            <a:off x="7464829" y="3383079"/>
            <a:ext cx="3820005" cy="3015024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Calibri" panose="020F0502020204030204" pitchFamily="34" charset="0"/>
              <a:buNone/>
            </a:pPr>
            <a:r>
              <a:rPr lang="zh-CN" altLang="en-US" sz="25800" b="1" dirty="0">
                <a:latin typeface="Kaiti SC Black" panose="02010600040101010101" pitchFamily="2" charset="-122"/>
                <a:ea typeface="Kaiti SC Black" panose="02010600040101010101" pitchFamily="2" charset="-122"/>
              </a:rPr>
              <a:t>赢</a:t>
            </a:r>
            <a:endParaRPr lang="en-US" sz="25800" b="1" dirty="0">
              <a:latin typeface="Kaiti SC Black" panose="02010600040101010101" pitchFamily="2" charset="-122"/>
              <a:ea typeface="Kaiti SC Black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35480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zh-CN" altLang="en-US" sz="4400" b="1" dirty="0">
                <a:solidFill>
                  <a:schemeClr val="accent2"/>
                </a:solidFill>
                <a:latin typeface="Kaiti SC" charset="-122"/>
                <a:ea typeface="Kaiti SC" charset="-122"/>
                <a:cs typeface="Kaiti SC" charset="-122"/>
              </a:rPr>
              <a:t>看图回答词汇问题</a:t>
            </a:r>
            <a:br>
              <a:rPr lang="en-US" altLang="zh-CN" sz="4400" b="1" dirty="0">
                <a:solidFill>
                  <a:schemeClr val="accent2"/>
                </a:solidFill>
                <a:latin typeface="Kaiti SC" charset="-122"/>
                <a:ea typeface="Kaiti SC" charset="-122"/>
                <a:cs typeface="Kaiti SC" charset="-122"/>
              </a:rPr>
            </a:br>
            <a:r>
              <a:rPr lang="en-US" altLang="zh-CN" sz="4400" b="1" dirty="0">
                <a:latin typeface="华文楷体"/>
                <a:ea typeface="华文楷体"/>
                <a:cs typeface="华文楷体"/>
              </a:rPr>
              <a:t>Contextualize</a:t>
            </a:r>
            <a:r>
              <a:rPr lang="zh-CN" altLang="en-US" sz="4400" b="1" dirty="0">
                <a:latin typeface="华文楷体"/>
                <a:ea typeface="华文楷体"/>
                <a:cs typeface="华文楷体"/>
              </a:rPr>
              <a:t> </a:t>
            </a:r>
            <a:r>
              <a:rPr lang="en-US" altLang="zh-CN" sz="4400" b="1" dirty="0">
                <a:latin typeface="华文楷体"/>
                <a:ea typeface="华文楷体"/>
                <a:cs typeface="华文楷体"/>
              </a:rPr>
              <a:t>Character</a:t>
            </a:r>
            <a:r>
              <a:rPr lang="zh-CN" altLang="en-US" sz="4400" b="1" dirty="0">
                <a:latin typeface="华文楷体"/>
                <a:ea typeface="华文楷体"/>
                <a:cs typeface="华文楷体"/>
              </a:rPr>
              <a:t> </a:t>
            </a:r>
            <a:r>
              <a:rPr lang="en-US" altLang="zh-CN" sz="4400" b="1" dirty="0">
                <a:latin typeface="华文楷体"/>
                <a:ea typeface="华文楷体"/>
                <a:cs typeface="华文楷体"/>
              </a:rPr>
              <a:t>Learning</a:t>
            </a:r>
            <a:endParaRPr lang="en-US" sz="4400" dirty="0"/>
          </a:p>
        </p:txBody>
      </p:sp>
      <p:sp>
        <p:nvSpPr>
          <p:cNvPr id="10" name="Heptagon 9"/>
          <p:cNvSpPr/>
          <p:nvPr/>
        </p:nvSpPr>
        <p:spPr>
          <a:xfrm>
            <a:off x="1255363" y="547031"/>
            <a:ext cx="1069383" cy="929899"/>
          </a:xfrm>
          <a:prstGeom prst="heptagon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2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61B3B27-4F03-6240-9438-D2C399FEBF6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25000" lnSpcReduction="20000"/>
          </a:bodyPr>
          <a:lstStyle/>
          <a:p>
            <a:pPr marL="0" indent="0">
              <a:buNone/>
            </a:pPr>
            <a:endParaRPr lang="en-US" altLang="zh-CN" sz="26400" b="1" dirty="0">
              <a:latin typeface="Kaiti SC Black" panose="02010600040101010101" pitchFamily="2" charset="-122"/>
              <a:ea typeface="Kaiti SC Black" panose="02010600040101010101" pitchFamily="2" charset="-122"/>
            </a:endParaRPr>
          </a:p>
          <a:p>
            <a:endParaRPr lang="en-US" altLang="zh-CN" sz="26400" b="1" dirty="0">
              <a:latin typeface="Kaiti SC Black" panose="02010600040101010101" pitchFamily="2" charset="-122"/>
              <a:ea typeface="Kaiti SC Black" panose="02010600040101010101" pitchFamily="2" charset="-122"/>
            </a:endParaRPr>
          </a:p>
          <a:p>
            <a:r>
              <a:rPr lang="zh-CN" altLang="en-US" sz="26400" b="1" dirty="0">
                <a:latin typeface="Kaiti SC Black" panose="02010600040101010101" pitchFamily="2" charset="-122"/>
                <a:ea typeface="Kaiti SC Black" panose="02010600040101010101" pitchFamily="2" charset="-122"/>
              </a:rPr>
              <a:t>你可以找</a:t>
            </a:r>
            <a:endParaRPr lang="en-US" altLang="zh-CN" sz="26400" b="1" dirty="0">
              <a:latin typeface="Kaiti SC Black" panose="02010600040101010101" pitchFamily="2" charset="-122"/>
              <a:ea typeface="Kaiti SC Black" panose="02010600040101010101" pitchFamily="2" charset="-122"/>
            </a:endParaRPr>
          </a:p>
          <a:p>
            <a:r>
              <a:rPr lang="zh-CN" altLang="en-US" sz="26400" b="1" dirty="0">
                <a:latin typeface="Kaiti SC Black" panose="02010600040101010101" pitchFamily="2" charset="-122"/>
                <a:ea typeface="Kaiti SC Black" panose="02010600040101010101" pitchFamily="2" charset="-122"/>
              </a:rPr>
              <a:t>到哪些字？</a:t>
            </a:r>
            <a:endParaRPr lang="en-US" sz="26400" b="1" dirty="0">
              <a:latin typeface="Kaiti SC Black" panose="02010600040101010101" pitchFamily="2" charset="-122"/>
              <a:ea typeface="Kaiti SC Black" panose="02010600040101010101" pitchFamily="2" charset="-122"/>
            </a:endParaRP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DFFADD1C-9C38-084D-9C91-0556B895209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25000" lnSpcReduction="20000"/>
          </a:bodyPr>
          <a:lstStyle/>
          <a:p>
            <a:endParaRPr lang="en-US" altLang="zh-CN" sz="34400" b="1" dirty="0">
              <a:latin typeface="Kaiti SC Black" panose="02010600040101010101" pitchFamily="2" charset="-122"/>
              <a:ea typeface="Kaiti SC Black" panose="02010600040101010101" pitchFamily="2" charset="-122"/>
            </a:endParaRPr>
          </a:p>
          <a:p>
            <a:pPr marL="0" indent="0">
              <a:buNone/>
            </a:pPr>
            <a:r>
              <a:rPr lang="zh-CN" altLang="en-US" sz="124000" b="1" dirty="0">
                <a:latin typeface="Kaiti SC Black" panose="02010600040101010101" pitchFamily="2" charset="-122"/>
                <a:ea typeface="Kaiti SC Black" panose="02010600040101010101" pitchFamily="2" charset="-122"/>
              </a:rPr>
              <a:t>赢</a:t>
            </a:r>
            <a:endParaRPr lang="en-US" sz="124000" b="1" dirty="0">
              <a:latin typeface="Kaiti SC Black" panose="02010600040101010101" pitchFamily="2" charset="-122"/>
              <a:ea typeface="Kaiti SC Black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664477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zh-CN" altLang="en-US" sz="4400" b="1" dirty="0">
                <a:solidFill>
                  <a:schemeClr val="accent2"/>
                </a:solidFill>
                <a:latin typeface="Kaiti SC" charset="-122"/>
                <a:ea typeface="Kaiti SC" charset="-122"/>
                <a:cs typeface="Kaiti SC" charset="-122"/>
              </a:rPr>
              <a:t>看图回答词汇问题</a:t>
            </a:r>
            <a:br>
              <a:rPr lang="en-US" altLang="zh-CN" sz="4400" b="1" dirty="0">
                <a:solidFill>
                  <a:schemeClr val="accent2"/>
                </a:solidFill>
                <a:latin typeface="Kaiti SC" charset="-122"/>
                <a:ea typeface="Kaiti SC" charset="-122"/>
                <a:cs typeface="Kaiti SC" charset="-122"/>
              </a:rPr>
            </a:br>
            <a:r>
              <a:rPr lang="en-US" altLang="zh-CN" sz="4400" b="1" dirty="0">
                <a:latin typeface="华文楷体"/>
                <a:ea typeface="华文楷体"/>
                <a:cs typeface="华文楷体"/>
              </a:rPr>
              <a:t>Contextualize</a:t>
            </a:r>
            <a:r>
              <a:rPr lang="zh-CN" altLang="en-US" sz="4400" b="1" dirty="0">
                <a:latin typeface="华文楷体"/>
                <a:ea typeface="华文楷体"/>
                <a:cs typeface="华文楷体"/>
              </a:rPr>
              <a:t> </a:t>
            </a:r>
            <a:r>
              <a:rPr lang="en-US" altLang="zh-CN" sz="4400" b="1" dirty="0">
                <a:latin typeface="华文楷体"/>
                <a:ea typeface="华文楷体"/>
                <a:cs typeface="华文楷体"/>
              </a:rPr>
              <a:t>Character</a:t>
            </a:r>
            <a:r>
              <a:rPr lang="zh-CN" altLang="en-US" sz="4400" b="1" dirty="0">
                <a:latin typeface="华文楷体"/>
                <a:ea typeface="华文楷体"/>
                <a:cs typeface="华文楷体"/>
              </a:rPr>
              <a:t> </a:t>
            </a:r>
            <a:r>
              <a:rPr lang="en-US" altLang="zh-CN" sz="4400" b="1" dirty="0">
                <a:latin typeface="华文楷体"/>
                <a:ea typeface="华文楷体"/>
                <a:cs typeface="华文楷体"/>
              </a:rPr>
              <a:t>Learning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5108117" y="1845734"/>
            <a:ext cx="6376127" cy="4307092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endParaRPr lang="en-US" sz="3600" dirty="0">
              <a:latin typeface="华文楷体"/>
              <a:ea typeface="华文楷体"/>
              <a:cs typeface="华文楷体"/>
            </a:endParaRPr>
          </a:p>
        </p:txBody>
      </p:sp>
      <p:sp>
        <p:nvSpPr>
          <p:cNvPr id="10" name="Heptagon 9"/>
          <p:cNvSpPr/>
          <p:nvPr/>
        </p:nvSpPr>
        <p:spPr>
          <a:xfrm>
            <a:off x="1255363" y="547031"/>
            <a:ext cx="1069383" cy="929899"/>
          </a:xfrm>
          <a:prstGeom prst="heptagon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2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291299F7-9611-754E-8381-C400A4CA48B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217173" y="1845733"/>
            <a:ext cx="6223928" cy="4220601"/>
          </a:xfr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8781F351-3F8F-3C44-A6BE-A3F9E1D720F8}"/>
              </a:ext>
            </a:extLst>
          </p:cNvPr>
          <p:cNvSpPr/>
          <p:nvPr/>
        </p:nvSpPr>
        <p:spPr>
          <a:xfrm>
            <a:off x="4690910" y="6388276"/>
            <a:ext cx="21275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goo.gl</a:t>
            </a:r>
            <a:r>
              <a:rPr lang="en-US" dirty="0"/>
              <a:t>/j43iNf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175B504-A3F2-944A-BA4E-2E3EF2ACA556}"/>
              </a:ext>
            </a:extLst>
          </p:cNvPr>
          <p:cNvSpPr txBox="1"/>
          <p:nvPr/>
        </p:nvSpPr>
        <p:spPr>
          <a:xfrm>
            <a:off x="7395514" y="3206729"/>
            <a:ext cx="3945641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sz="3200" b="1" dirty="0">
                <a:solidFill>
                  <a:srgbClr val="FFFF00"/>
                </a:solidFill>
              </a:rPr>
              <a:t>Communication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DE4E620-8CEC-B449-A3BE-47C5D3FF2A5C}"/>
              </a:ext>
            </a:extLst>
          </p:cNvPr>
          <p:cNvSpPr txBox="1"/>
          <p:nvPr/>
        </p:nvSpPr>
        <p:spPr>
          <a:xfrm>
            <a:off x="102308" y="5271809"/>
            <a:ext cx="3504232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sz="2800" b="1" dirty="0">
                <a:solidFill>
                  <a:srgbClr val="FFFF00"/>
                </a:solidFill>
              </a:rPr>
              <a:t>Time Management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EAEA7F5-A8AC-094C-82D0-ED772F5DC34B}"/>
              </a:ext>
            </a:extLst>
          </p:cNvPr>
          <p:cNvSpPr txBox="1"/>
          <p:nvPr/>
        </p:nvSpPr>
        <p:spPr>
          <a:xfrm>
            <a:off x="5700057" y="1845734"/>
            <a:ext cx="4001648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sz="3600" b="1" dirty="0">
                <a:solidFill>
                  <a:srgbClr val="FFFF00"/>
                </a:solidFill>
              </a:rPr>
              <a:t>Crisis awareness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D3237BA-1C92-7F4B-A2F3-756F89736F9B}"/>
              </a:ext>
            </a:extLst>
          </p:cNvPr>
          <p:cNvSpPr txBox="1"/>
          <p:nvPr/>
        </p:nvSpPr>
        <p:spPr>
          <a:xfrm>
            <a:off x="7587700" y="4416240"/>
            <a:ext cx="3229515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sz="2800" b="1" dirty="0">
                <a:solidFill>
                  <a:srgbClr val="FFFF00"/>
                </a:solidFill>
              </a:rPr>
              <a:t>Sense of balance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2E149BF-75DE-F740-AAEA-5DDB183A64A2}"/>
              </a:ext>
            </a:extLst>
          </p:cNvPr>
          <p:cNvSpPr txBox="1"/>
          <p:nvPr/>
        </p:nvSpPr>
        <p:spPr>
          <a:xfrm>
            <a:off x="5370023" y="5564197"/>
            <a:ext cx="3205938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sz="2400" b="1" dirty="0" err="1">
                <a:solidFill>
                  <a:srgbClr val="FFFF00"/>
                </a:solidFill>
              </a:rPr>
              <a:t>Finamcial</a:t>
            </a:r>
            <a:r>
              <a:rPr lang="en-US" sz="2400" b="1" dirty="0">
                <a:solidFill>
                  <a:srgbClr val="FFFF00"/>
                </a:solidFill>
              </a:rPr>
              <a:t> Management </a:t>
            </a:r>
          </a:p>
        </p:txBody>
      </p:sp>
    </p:spTree>
    <p:extLst>
      <p:ext uri="{BB962C8B-B14F-4D97-AF65-F5344CB8AC3E}">
        <p14:creationId xmlns:p14="http://schemas.microsoft.com/office/powerpoint/2010/main" val="429402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3" grpId="0" animBg="1"/>
      <p:bldP spid="14" grpId="0" animBg="1"/>
      <p:bldP spid="15" grpId="0" animBg="1"/>
    </p:bldLst>
  </p:timing>
</p:sld>
</file>

<file path=ppt/theme/theme1.xml><?xml version="1.0" encoding="utf-8"?>
<a:theme xmlns:a="http://schemas.openxmlformats.org/drawingml/2006/main" name="Retrospect">
  <a:themeElements>
    <a:clrScheme name="Retrospect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6B9F25"/>
      </a:hlink>
      <a:folHlink>
        <a:srgbClr val="B26B02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D26EA377-59BD-4C9C-9D94-EE8416EE4C7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3718</TotalTime>
  <Words>1439</Words>
  <Application>Microsoft Macintosh PowerPoint</Application>
  <PresentationFormat>Widescreen</PresentationFormat>
  <Paragraphs>168</Paragraphs>
  <Slides>31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1" baseType="lpstr">
      <vt:lpstr>Kai</vt:lpstr>
      <vt:lpstr>Kaiti SC</vt:lpstr>
      <vt:lpstr>Kaiti SC Black</vt:lpstr>
      <vt:lpstr>新細明體</vt:lpstr>
      <vt:lpstr>宋体</vt:lpstr>
      <vt:lpstr>华文楷体</vt:lpstr>
      <vt:lpstr>Calibri</vt:lpstr>
      <vt:lpstr>Calibri Light</vt:lpstr>
      <vt:lpstr>Mangal</vt:lpstr>
      <vt:lpstr>Retrospect</vt:lpstr>
      <vt:lpstr>Phase 2</vt:lpstr>
      <vt:lpstr>生词比赛：又快又好 Vocabulary Naming Task</vt:lpstr>
      <vt:lpstr>  看图回答词汇问题 Contextualize Character Learning</vt:lpstr>
      <vt:lpstr>看图回答词汇问题 Contextualize Character Learning</vt:lpstr>
      <vt:lpstr>      看图回答词汇问题 Contextualize Character Learning </vt:lpstr>
      <vt:lpstr>PowerPoint Presentation</vt:lpstr>
      <vt:lpstr>PowerPoint Presentation</vt:lpstr>
      <vt:lpstr>看图回答词汇问题 Contextualize Character Learning</vt:lpstr>
      <vt:lpstr>看图回答词汇问题 Contextualize Character Learning</vt:lpstr>
      <vt:lpstr>PowerPoint Presentation</vt:lpstr>
      <vt:lpstr>PowerPoint Presentation</vt:lpstr>
      <vt:lpstr>PowerPoint Presentation</vt:lpstr>
      <vt:lpstr>PowerPoint Presentation</vt:lpstr>
      <vt:lpstr>Phase 2: Explore</vt:lpstr>
      <vt:lpstr>句子练习 Sentence practice </vt:lpstr>
      <vt:lpstr>用句式描写图画 Use the Target Pattern</vt:lpstr>
      <vt:lpstr>句子练习 Sentence practice </vt:lpstr>
      <vt:lpstr>用句式描写图画 Use the Target Pattern</vt:lpstr>
      <vt:lpstr>句子练习 Sentence practice </vt:lpstr>
      <vt:lpstr>用句式描写图画 Use the Target Pattern</vt:lpstr>
      <vt:lpstr>句子练习(三合一) Sentence Practice</vt:lpstr>
      <vt:lpstr>句子练习(三合一)  Sentence Practice</vt:lpstr>
      <vt:lpstr>查看原文，圈出句式 Scan Target Patterns</vt:lpstr>
      <vt:lpstr>查看原文，圈出句式 Scan Target Patterns</vt:lpstr>
      <vt:lpstr>连句成段 Create Language with the Target Sentences</vt:lpstr>
      <vt:lpstr>PowerPoint Presentation</vt:lpstr>
      <vt:lpstr>朗读课文练习(1) Reading Aloud Practice </vt:lpstr>
      <vt:lpstr>朗读课文练习(2) Reading Aloud Practice </vt:lpstr>
      <vt:lpstr>朗读课文练习(3) Reading practice --Decode the message </vt:lpstr>
      <vt:lpstr>朗读课文练习(4)  Reading practice---Decode the message </vt:lpstr>
      <vt:lpstr>朗读课文练习(5)  Reading practice --Decode the message 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2018 ReadOn STARTALK: College of the Holy Cross  2018和理大学星谈项目</dc:title>
  <dc:creator>Ke Peng</dc:creator>
  <cp:lastModifiedBy>Meng Yeh</cp:lastModifiedBy>
  <cp:revision>99</cp:revision>
  <dcterms:created xsi:type="dcterms:W3CDTF">2018-07-10T18:16:31Z</dcterms:created>
  <dcterms:modified xsi:type="dcterms:W3CDTF">2019-03-31T23:19:53Z</dcterms:modified>
</cp:coreProperties>
</file>