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77" r:id="rId2"/>
    <p:sldId id="326" r:id="rId3"/>
    <p:sldId id="283" r:id="rId4"/>
    <p:sldId id="310" r:id="rId5"/>
    <p:sldId id="311" r:id="rId6"/>
    <p:sldId id="284" r:id="rId7"/>
    <p:sldId id="309" r:id="rId8"/>
    <p:sldId id="275" r:id="rId9"/>
    <p:sldId id="289" r:id="rId10"/>
    <p:sldId id="296" r:id="rId11"/>
    <p:sldId id="312" r:id="rId12"/>
    <p:sldId id="313" r:id="rId13"/>
    <p:sldId id="308" r:id="rId14"/>
    <p:sldId id="297" r:id="rId15"/>
    <p:sldId id="280" r:id="rId16"/>
    <p:sldId id="325" r:id="rId17"/>
    <p:sldId id="300" r:id="rId18"/>
    <p:sldId id="315" r:id="rId19"/>
    <p:sldId id="317" r:id="rId20"/>
    <p:sldId id="282" r:id="rId21"/>
    <p:sldId id="322" r:id="rId22"/>
    <p:sldId id="318" r:id="rId23"/>
    <p:sldId id="319" r:id="rId24"/>
    <p:sldId id="323" r:id="rId25"/>
    <p:sldId id="321" r:id="rId26"/>
    <p:sldId id="302" r:id="rId27"/>
    <p:sldId id="327" r:id="rId28"/>
    <p:sldId id="294" r:id="rId29"/>
    <p:sldId id="324" r:id="rId30"/>
    <p:sldId id="3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9"/>
    <p:restoredTop sz="94168" autoAdjust="0"/>
  </p:normalViewPr>
  <p:slideViewPr>
    <p:cSldViewPr snapToGrid="0" snapToObjects="1">
      <p:cViewPr varScale="1">
        <p:scale>
          <a:sx n="62" d="100"/>
          <a:sy n="62" d="100"/>
        </p:scale>
        <p:origin x="224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真情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1">
                  <c:v>2008年</c:v>
                </c:pt>
                <c:pt idx="2">
                  <c:v>……年</c:v>
                </c:pt>
                <c:pt idx="3">
                  <c:v>……年</c:v>
                </c:pt>
                <c:pt idx="4">
                  <c:v>2018年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42-374F-AB36-4FF977D106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梦想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1">
                  <c:v>2008年</c:v>
                </c:pt>
                <c:pt idx="2">
                  <c:v>……年</c:v>
                </c:pt>
                <c:pt idx="3">
                  <c:v>……年</c:v>
                </c:pt>
                <c:pt idx="4">
                  <c:v>2018年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42-374F-AB36-4FF977D10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4082472"/>
        <c:axId val="-2134085928"/>
      </c:lineChart>
      <c:catAx>
        <c:axId val="-2134082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134085928"/>
        <c:crosses val="autoZero"/>
        <c:auto val="1"/>
        <c:lblAlgn val="ctr"/>
        <c:lblOffset val="100"/>
        <c:noMultiLvlLbl val="0"/>
      </c:catAx>
      <c:valAx>
        <c:axId val="-2134085928"/>
        <c:scaling>
          <c:logBase val="10"/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34082472"/>
        <c:crosses val="autoZero"/>
        <c:crossBetween val="between"/>
        <c:majorUnit val="1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真情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1">
                  <c:v>2008年</c:v>
                </c:pt>
                <c:pt idx="2">
                  <c:v>……年</c:v>
                </c:pt>
                <c:pt idx="3">
                  <c:v>……年</c:v>
                </c:pt>
                <c:pt idx="4">
                  <c:v>2018年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</c:v>
                </c:pt>
                <c:pt idx="1">
                  <c:v>3.5</c:v>
                </c:pt>
                <c:pt idx="2">
                  <c:v>4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B0-E140-B363-606EFDD993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梦想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1">
                  <c:v>2008年</c:v>
                </c:pt>
                <c:pt idx="2">
                  <c:v>……年</c:v>
                </c:pt>
                <c:pt idx="3">
                  <c:v>……年</c:v>
                </c:pt>
                <c:pt idx="4">
                  <c:v>2018年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1.5</c:v>
                </c:pt>
                <c:pt idx="3">
                  <c:v>2.5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B0-E140-B363-606EFDD99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1066632"/>
        <c:axId val="-2121080520"/>
      </c:lineChart>
      <c:catAx>
        <c:axId val="-2121066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121080520"/>
        <c:crosses val="autoZero"/>
        <c:auto val="1"/>
        <c:lblAlgn val="ctr"/>
        <c:lblOffset val="100"/>
        <c:noMultiLvlLbl val="0"/>
      </c:catAx>
      <c:valAx>
        <c:axId val="-2121080520"/>
        <c:scaling>
          <c:orientation val="minMax"/>
          <c:max val="10"/>
        </c:scaling>
        <c:delete val="0"/>
        <c:axPos val="l"/>
        <c:numFmt formatCode="General" sourceLinked="1"/>
        <c:majorTickMark val="none"/>
        <c:minorTickMark val="none"/>
        <c:tickLblPos val="nextTo"/>
        <c:crossAx val="-2121066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真情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1">
                  <c:v>2008年</c:v>
                </c:pt>
                <c:pt idx="2">
                  <c:v>……年</c:v>
                </c:pt>
                <c:pt idx="3">
                  <c:v>……年</c:v>
                </c:pt>
                <c:pt idx="4">
                  <c:v>2018年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</c:v>
                </c:pt>
                <c:pt idx="1">
                  <c:v>3.5</c:v>
                </c:pt>
                <c:pt idx="2">
                  <c:v>4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1E-614F-8CE8-A409BBEFAE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梦想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1">
                  <c:v>2008年</c:v>
                </c:pt>
                <c:pt idx="2">
                  <c:v>……年</c:v>
                </c:pt>
                <c:pt idx="3">
                  <c:v>……年</c:v>
                </c:pt>
                <c:pt idx="4">
                  <c:v>2018年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1.5</c:v>
                </c:pt>
                <c:pt idx="3">
                  <c:v>2.5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1E-614F-8CE8-A409BBEFA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315384"/>
        <c:axId val="-2119341592"/>
      </c:lineChart>
      <c:catAx>
        <c:axId val="-2119315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119341592"/>
        <c:crosses val="autoZero"/>
        <c:auto val="1"/>
        <c:lblAlgn val="ctr"/>
        <c:lblOffset val="100"/>
        <c:noMultiLvlLbl val="0"/>
      </c:catAx>
      <c:valAx>
        <c:axId val="-2119341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19315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2B649-0EB6-994E-BD18-E6BE047DA40F}" type="datetimeFigureOut">
              <a:rPr kumimoji="1" lang="zh-CN" altLang="en-US" smtClean="0"/>
              <a:t>2019/3/31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51179-4EA3-C04E-A117-36A426377B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71828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FA700-110E-6246-A9D3-9F3E08A467DE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08756-6272-4541-BF8C-5D221624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3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2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1200" dirty="0">
              <a:solidFill>
                <a:srgbClr val="000000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8756-6272-4541-BF8C-5D221624E1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1200" dirty="0">
              <a:solidFill>
                <a:srgbClr val="000000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8756-6272-4541-BF8C-5D221624E1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讨论完以后看录像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E82-FA55-6949-BF2E-BEE1714E8AED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557E-6623-5348-BEE4-425DF96BA4DD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CEB5-0E68-B94B-B61E-DBC0C238973B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F985-0DD5-4B4C-9410-B0F8D821F886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5A41-05E5-B84B-A257-EC858430E908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852-EA74-5B4D-89C4-99C8AD2665BF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60CCC-2D8B-644A-800D-0A1805546B95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F4DF-4466-B74E-83B5-2440077E50A3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6D01-1DB7-AF40-98DB-5D50A8FDB2D6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DDD9E22-5B1C-5A47-BA17-193DCCBCDCFF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3D2-3C11-CF40-9FCC-A1FE63DA42F2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E742F4-399E-C34C-B34C-240EA9F9D096}" type="datetime1">
              <a:rPr lang="en-US" altLang="zh-CN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EC4DF8-2B5E-4F42-917B-FDEE58215E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64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topics/korean-wa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Lr8FlMPzP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3C80-DC59-8B49-9606-5A4C56273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Phase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>
                <a:solidFill>
                  <a:schemeClr val="accent2"/>
                </a:solidFill>
                <a:ea typeface="宋体" charset="0"/>
                <a:cs typeface="宋体" charset="0"/>
              </a:rPr>
              <a:t>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55003-BC16-C540-9C69-1C075DBF51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085786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42226"/>
            <a:ext cx="10058400" cy="3626867"/>
          </a:xfrm>
        </p:spPr>
        <p:txBody>
          <a:bodyPr/>
          <a:lstStyle/>
          <a:p>
            <a:pPr marL="0" indent="0" defTabSz="291633">
              <a:buNone/>
              <a:defRPr sz="4544"/>
            </a:pPr>
            <a:r>
              <a:rPr lang="en-US" altLang="zh-CN" sz="2800" dirty="0"/>
              <a:t>1.</a:t>
            </a:r>
            <a:r>
              <a:rPr lang="zh-CN" altLang="en-US" sz="2800" dirty="0"/>
              <a:t> </a:t>
            </a:r>
            <a:r>
              <a:rPr lang="en-US" altLang="zh-CN" sz="2800" dirty="0"/>
              <a:t>Please</a:t>
            </a:r>
            <a:r>
              <a:rPr lang="zh-CN" altLang="en-US" sz="2800" dirty="0"/>
              <a:t> </a:t>
            </a:r>
            <a:r>
              <a:rPr lang="en-US" altLang="zh-CN" sz="2800" dirty="0"/>
              <a:t>underline</a:t>
            </a:r>
            <a:r>
              <a:rPr lang="zh-CN" altLang="en-US" sz="2800" dirty="0"/>
              <a:t> </a:t>
            </a:r>
            <a:r>
              <a:rPr lang="en-US" altLang="zh-CN" sz="2800" dirty="0"/>
              <a:t>all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verbs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paragraph</a:t>
            </a:r>
            <a:r>
              <a:rPr lang="zh-CN" altLang="en-US" sz="2800" dirty="0"/>
              <a:t> </a:t>
            </a:r>
            <a:r>
              <a:rPr lang="en-US" altLang="zh-CN" sz="2800" dirty="0"/>
              <a:t>2.</a:t>
            </a:r>
          </a:p>
          <a:p>
            <a:pPr marL="0" indent="0" defTabSz="291633">
              <a:lnSpc>
                <a:spcPct val="130000"/>
              </a:lnSpc>
              <a:buNone/>
              <a:defRPr sz="4544"/>
            </a:pPr>
            <a:r>
              <a:rPr lang="en-US" altLang="zh-CN" sz="3200" dirty="0">
                <a:latin typeface="Times New Roman"/>
                <a:cs typeface="Times New Roman"/>
              </a:rPr>
              <a:t> </a:t>
            </a:r>
            <a:r>
              <a:rPr lang="zh-CN" altLang="en-US" sz="3200" dirty="0">
                <a:latin typeface="Times New Roman"/>
                <a:cs typeface="Times New Roman"/>
              </a:rPr>
              <a:t>    </a:t>
            </a:r>
            <a:r>
              <a:rPr lang="zh-CN" altLang="zh-CN" sz="3000" dirty="0">
                <a:latin typeface="Times New Roman"/>
                <a:cs typeface="Times New Roman"/>
              </a:rPr>
              <a:t> 当</a:t>
            </a:r>
            <a:r>
              <a:rPr lang="en-US" altLang="zh-CN" sz="3000" dirty="0">
                <a:latin typeface="Times New Roman"/>
                <a:cs typeface="Times New Roman"/>
              </a:rPr>
              <a:t>比赛</a:t>
            </a:r>
            <a:r>
              <a:rPr lang="en-US" altLang="zh-CN" sz="3000" u="sng" dirty="0">
                <a:solidFill>
                  <a:srgbClr val="0000FF"/>
                </a:solidFill>
                <a:latin typeface="Times New Roman"/>
                <a:cs typeface="Times New Roman"/>
              </a:rPr>
              <a:t>结束</a:t>
            </a:r>
            <a:r>
              <a:rPr lang="en-US" altLang="zh-CN" sz="3000" dirty="0">
                <a:latin typeface="Times New Roman"/>
                <a:cs typeface="Times New Roman"/>
              </a:rPr>
              <a:t>时，苏巴</a:t>
            </a:r>
            <a:r>
              <a:rPr lang="zh-CN" altLang="zh-CN" sz="3000" dirty="0">
                <a:latin typeface="Times New Roman"/>
                <a:cs typeface="Times New Roman"/>
              </a:rPr>
              <a:t>西</a:t>
            </a:r>
            <a:r>
              <a:rPr lang="en-US" altLang="zh-CN" sz="3000" dirty="0">
                <a:latin typeface="Times New Roman"/>
                <a:cs typeface="Times New Roman"/>
              </a:rPr>
              <a:t>奇一边向球场上的球迷</a:t>
            </a:r>
            <a:r>
              <a:rPr lang="en-US" altLang="zh-CN" sz="3000" u="sng" dirty="0">
                <a:solidFill>
                  <a:srgbClr val="0000FF"/>
                </a:solidFill>
                <a:latin typeface="Times New Roman"/>
                <a:cs typeface="Times New Roman"/>
              </a:rPr>
              <a:t>致谢</a:t>
            </a:r>
            <a:r>
              <a:rPr lang="zh-CN" altLang="zh-CN" sz="3000" dirty="0">
                <a:latin typeface="Times New Roman"/>
                <a:cs typeface="Times New Roman"/>
              </a:rPr>
              <a:t>，一边跟自己的队友</a:t>
            </a:r>
            <a:r>
              <a:rPr lang="zh-CN" altLang="zh-CN" sz="3000" u="sng" dirty="0">
                <a:solidFill>
                  <a:srgbClr val="0000FF"/>
                </a:solidFill>
                <a:latin typeface="Times New Roman"/>
                <a:cs typeface="Times New Roman"/>
              </a:rPr>
              <a:t>拥抱庆祝</a:t>
            </a:r>
            <a:r>
              <a:rPr lang="en-US" altLang="zh-CN" sz="3000" dirty="0">
                <a:latin typeface="Times New Roman"/>
                <a:cs typeface="Times New Roman"/>
              </a:rPr>
              <a:t>。</a:t>
            </a:r>
            <a:r>
              <a:rPr lang="zh-CN" altLang="zh-CN" sz="3000" dirty="0">
                <a:latin typeface="Times New Roman"/>
                <a:cs typeface="Times New Roman"/>
              </a:rPr>
              <a:t>他</a:t>
            </a:r>
            <a:r>
              <a:rPr lang="zh-CN" altLang="zh-CN" sz="3000" u="sng" dirty="0">
                <a:solidFill>
                  <a:srgbClr val="0000FF"/>
                </a:solidFill>
                <a:latin typeface="Times New Roman"/>
                <a:cs typeface="Times New Roman"/>
              </a:rPr>
              <a:t>脱下</a:t>
            </a:r>
            <a:r>
              <a:rPr lang="zh-CN" altLang="zh-CN" sz="3000" dirty="0">
                <a:latin typeface="Times New Roman"/>
                <a:cs typeface="Times New Roman"/>
              </a:rPr>
              <a:t>球衣，</a:t>
            </a:r>
            <a:r>
              <a:rPr lang="zh-CN" altLang="zh-CN" sz="3000" u="sng" dirty="0">
                <a:solidFill>
                  <a:srgbClr val="0000FF"/>
                </a:solidFill>
                <a:latin typeface="Times New Roman"/>
                <a:cs typeface="Times New Roman"/>
              </a:rPr>
              <a:t>露出</a:t>
            </a:r>
            <a:r>
              <a:rPr lang="zh-CN" altLang="zh-CN" sz="3000" dirty="0">
                <a:latin typeface="Times New Roman"/>
                <a:cs typeface="Times New Roman"/>
              </a:rPr>
              <a:t>一件白色</a:t>
            </a:r>
            <a:r>
              <a:rPr lang="en-US" altLang="zh-CN" sz="3000" dirty="0">
                <a:latin typeface="Times New Roman"/>
                <a:cs typeface="Times New Roman"/>
              </a:rPr>
              <a:t>T</a:t>
            </a:r>
            <a:r>
              <a:rPr lang="zh-CN" altLang="zh-CN" sz="3000" dirty="0">
                <a:latin typeface="Times New Roman"/>
                <a:cs typeface="Times New Roman"/>
              </a:rPr>
              <a:t>恤，上面</a:t>
            </a:r>
            <a:r>
              <a:rPr lang="zh-CN" altLang="zh-CN" sz="3000" u="sng" dirty="0">
                <a:solidFill>
                  <a:srgbClr val="0000FF"/>
                </a:solidFill>
                <a:latin typeface="Times New Roman"/>
                <a:cs typeface="Times New Roman"/>
              </a:rPr>
              <a:t>印着</a:t>
            </a:r>
            <a:r>
              <a:rPr lang="zh-CN" altLang="zh-CN" sz="3000" dirty="0">
                <a:latin typeface="Times New Roman"/>
                <a:cs typeface="Times New Roman"/>
              </a:rPr>
              <a:t>一位球员的照片和</a:t>
            </a:r>
            <a:r>
              <a:rPr lang="en-US" altLang="zh-CN" sz="3000" dirty="0">
                <a:latin typeface="Times New Roman"/>
                <a:cs typeface="Times New Roman"/>
              </a:rPr>
              <a:t>“Forever 24”</a:t>
            </a:r>
            <a:r>
              <a:rPr lang="zh-CN" altLang="zh-CN" sz="3000" dirty="0">
                <a:latin typeface="Times New Roman"/>
                <a:cs typeface="Times New Roman"/>
              </a:rPr>
              <a:t>。 </a:t>
            </a:r>
            <a:endParaRPr lang="zh-CN" altLang="en-US" sz="3000" dirty="0">
              <a:latin typeface="Times New Roman"/>
              <a:cs typeface="Times New Roman"/>
            </a:endParaRPr>
          </a:p>
          <a:p>
            <a:pPr defTabSz="291633">
              <a:defRPr sz="2626"/>
            </a:pPr>
            <a:endParaRPr lang="zh-CN" altLang="en-US" sz="1400" dirty="0"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第二段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扫读关键词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#2: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Scan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for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Keywords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2565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第二段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略读大意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#2: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Skim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for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key information  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20864"/>
              </p:ext>
            </p:extLst>
          </p:nvPr>
        </p:nvGraphicFramePr>
        <p:xfrm>
          <a:off x="1505070" y="2867751"/>
          <a:ext cx="8128000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600" b="0">
                          <a:latin typeface="华文楷体"/>
                          <a:ea typeface="华文楷体"/>
                          <a:cs typeface="华文楷体"/>
                        </a:rPr>
                        <a:t>1</a:t>
                      </a:r>
                      <a:r>
                        <a:rPr lang="zh-CN" altLang="en-US" sz="2600" b="0">
                          <a:latin typeface="华文楷体"/>
                          <a:ea typeface="华文楷体"/>
                          <a:cs typeface="华文楷体"/>
                        </a:rPr>
                        <a:t>) 谁：</a:t>
                      </a:r>
                      <a:endParaRPr lang="zh-CN" altLang="en-US" sz="2600" b="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600" b="0" u="none" dirty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_</a:t>
                      </a:r>
                      <a:r>
                        <a:rPr lang="en-US" altLang="zh-CN" sz="2600" b="0" u="none" dirty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____________________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600" b="0" dirty="0">
                          <a:latin typeface="华文楷体"/>
                          <a:ea typeface="华文楷体"/>
                          <a:cs typeface="华文楷体"/>
                        </a:rPr>
                        <a:t>2)</a:t>
                      </a:r>
                      <a:r>
                        <a:rPr lang="zh-CN" altLang="en-US" sz="2600" b="0" dirty="0">
                          <a:latin typeface="华文楷体"/>
                          <a:ea typeface="华文楷体"/>
                          <a:cs typeface="华文楷体"/>
                        </a:rPr>
                        <a:t> 什么时候：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600" b="0" u="none" dirty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_____________________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600" b="0" dirty="0">
                          <a:latin typeface="华文楷体"/>
                          <a:ea typeface="华文楷体"/>
                          <a:cs typeface="华文楷体"/>
                        </a:rPr>
                        <a:t>3)</a:t>
                      </a:r>
                      <a:r>
                        <a:rPr lang="zh-CN" altLang="en-US" sz="2600" b="0" dirty="0">
                          <a:latin typeface="华文楷体"/>
                          <a:ea typeface="华文楷体"/>
                          <a:cs typeface="华文楷体"/>
                        </a:rPr>
                        <a:t> 在哪儿：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600" b="0" u="none" dirty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_</a:t>
                      </a:r>
                      <a:r>
                        <a:rPr lang="en-US" altLang="zh-CN" sz="2600" b="0" u="none" dirty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____________________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600" b="0" dirty="0">
                          <a:latin typeface="华文楷体"/>
                          <a:ea typeface="华文楷体"/>
                          <a:cs typeface="华文楷体"/>
                        </a:rPr>
                        <a:t>4)</a:t>
                      </a:r>
                      <a:r>
                        <a:rPr lang="zh-CN" altLang="en-US" sz="2600" b="0" dirty="0">
                          <a:latin typeface="华文楷体"/>
                          <a:ea typeface="华文楷体"/>
                          <a:cs typeface="华文楷体"/>
                        </a:rPr>
                        <a:t> 做了什么：</a:t>
                      </a:r>
                      <a:endParaRPr lang="en-US" altLang="zh-CN" sz="2600" b="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endParaRPr lang="zh-CN" altLang="en-US" sz="2600" b="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291633">
                        <a:buFont typeface="Arial"/>
                        <a:buNone/>
                        <a:defRPr sz="4544"/>
                      </a:pPr>
                      <a:r>
                        <a:rPr lang="en-US" altLang="zh-CN" sz="2600" b="0" u="none" dirty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_____________________</a:t>
                      </a:r>
                    </a:p>
                    <a:p>
                      <a:pPr defTabSz="291633">
                        <a:buFont typeface="Arial"/>
                        <a:buNone/>
                        <a:defRPr sz="4544"/>
                      </a:pPr>
                      <a:r>
                        <a:rPr lang="zh-CN" altLang="zh-CN" sz="2600" b="0" u="none" dirty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_</a:t>
                      </a:r>
                      <a:r>
                        <a:rPr lang="en-US" altLang="zh-CN" sz="2600" b="0" u="none" dirty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____________________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51009" y="2215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 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5070" y="2000192"/>
            <a:ext cx="38525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2.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 回答下面的问题：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8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2565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第二段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略读大意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#2: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Skim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for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key information  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13485"/>
              </p:ext>
            </p:extLst>
          </p:nvPr>
        </p:nvGraphicFramePr>
        <p:xfrm>
          <a:off x="1505070" y="2867751"/>
          <a:ext cx="8128000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600" b="0">
                          <a:latin typeface="华文楷体"/>
                          <a:ea typeface="华文楷体"/>
                          <a:cs typeface="华文楷体"/>
                        </a:rPr>
                        <a:t>1</a:t>
                      </a:r>
                      <a:r>
                        <a:rPr lang="zh-CN" altLang="en-US" sz="2600" b="0">
                          <a:latin typeface="华文楷体"/>
                          <a:ea typeface="华文楷体"/>
                          <a:cs typeface="华文楷体"/>
                        </a:rPr>
                        <a:t>) 谁：</a:t>
                      </a:r>
                      <a:endParaRPr lang="zh-CN" altLang="en-US" sz="2600" b="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600" b="0" u="sng" dirty="0">
                          <a:latin typeface="华文楷体"/>
                          <a:ea typeface="华文楷体"/>
                          <a:cs typeface="华文楷体"/>
                        </a:rPr>
                        <a:t>苏巴西奇</a:t>
                      </a:r>
                      <a:endParaRPr lang="en-US" altLang="zh-CN" sz="2600" b="0" u="sng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600" b="0" dirty="0">
                          <a:latin typeface="华文楷体"/>
                          <a:ea typeface="华文楷体"/>
                          <a:cs typeface="华文楷体"/>
                        </a:rPr>
                        <a:t>2)</a:t>
                      </a:r>
                      <a:r>
                        <a:rPr lang="zh-CN" altLang="en-US" sz="2600" b="0" dirty="0">
                          <a:latin typeface="华文楷体"/>
                          <a:ea typeface="华文楷体"/>
                          <a:cs typeface="华文楷体"/>
                        </a:rPr>
                        <a:t> 什么时候：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600" b="0" u="sng" dirty="0">
                          <a:solidFill>
                            <a:srgbClr val="FF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当</a:t>
                      </a:r>
                      <a:r>
                        <a:rPr lang="zh-CN" altLang="en-US" sz="2600" b="0" u="sng" dirty="0">
                          <a:latin typeface="华文楷体"/>
                          <a:ea typeface="华文楷体"/>
                          <a:cs typeface="华文楷体"/>
                        </a:rPr>
                        <a:t>比赛结束</a:t>
                      </a:r>
                      <a:r>
                        <a:rPr lang="zh-CN" altLang="en-US" sz="2600" b="0" u="sng" dirty="0">
                          <a:solidFill>
                            <a:srgbClr val="FF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时</a:t>
                      </a:r>
                      <a:endParaRPr lang="en-US" altLang="zh-CN" sz="2600" b="0" u="sng" dirty="0">
                        <a:solidFill>
                          <a:srgbClr val="FF0000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600" b="0" dirty="0">
                          <a:latin typeface="华文楷体"/>
                          <a:ea typeface="华文楷体"/>
                          <a:cs typeface="华文楷体"/>
                        </a:rPr>
                        <a:t>3)</a:t>
                      </a:r>
                      <a:r>
                        <a:rPr lang="zh-CN" altLang="en-US" sz="2600" b="0" dirty="0">
                          <a:latin typeface="华文楷体"/>
                          <a:ea typeface="华文楷体"/>
                          <a:cs typeface="华文楷体"/>
                        </a:rPr>
                        <a:t> 在哪儿：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600" b="0" u="sng" dirty="0">
                          <a:latin typeface="华文楷体"/>
                          <a:ea typeface="华文楷体"/>
                          <a:cs typeface="华文楷体"/>
                        </a:rPr>
                        <a:t>球场</a:t>
                      </a:r>
                      <a:endParaRPr lang="en-US" altLang="zh-CN" sz="2600" b="0" u="sng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600" b="0" dirty="0">
                          <a:latin typeface="华文楷体"/>
                          <a:ea typeface="华文楷体"/>
                          <a:cs typeface="华文楷体"/>
                        </a:rPr>
                        <a:t>4)</a:t>
                      </a:r>
                      <a:r>
                        <a:rPr lang="zh-CN" altLang="en-US" sz="2600" b="0" dirty="0">
                          <a:latin typeface="华文楷体"/>
                          <a:ea typeface="华文楷体"/>
                          <a:cs typeface="华文楷体"/>
                        </a:rPr>
                        <a:t> 做了什么：</a:t>
                      </a:r>
                      <a:endParaRPr lang="en-US" altLang="zh-CN" sz="2600" b="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endParaRPr lang="zh-CN" altLang="en-US" sz="2600" b="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291633">
                        <a:buFont typeface="Arial"/>
                        <a:buNone/>
                        <a:defRPr sz="4544"/>
                      </a:pPr>
                      <a:r>
                        <a:rPr lang="zh-CN" altLang="en-US" sz="2600" b="0" u="sng" dirty="0">
                          <a:solidFill>
                            <a:srgbClr val="0000FF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向</a:t>
                      </a:r>
                      <a:r>
                        <a:rPr lang="zh-CN" altLang="en-US" sz="2600" b="0" u="sng" dirty="0">
                          <a:latin typeface="华文楷体"/>
                          <a:ea typeface="华文楷体"/>
                          <a:cs typeface="华文楷体"/>
                        </a:rPr>
                        <a:t>球迷</a:t>
                      </a:r>
                      <a:r>
                        <a:rPr lang="zh-CN" altLang="en-US" sz="2600" b="0" u="sng" dirty="0">
                          <a:solidFill>
                            <a:srgbClr val="0000FF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致谢</a:t>
                      </a:r>
                      <a:endParaRPr lang="en-US" altLang="zh-CN" sz="2600" b="0" u="sng" dirty="0">
                        <a:solidFill>
                          <a:srgbClr val="0000FF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defTabSz="291633">
                        <a:buFont typeface="Arial"/>
                        <a:buNone/>
                        <a:defRPr sz="4544"/>
                      </a:pPr>
                      <a:r>
                        <a:rPr lang="zh-CN" altLang="en-US" sz="2600" b="0" u="sng" dirty="0">
                          <a:solidFill>
                            <a:srgbClr val="0000FF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与</a:t>
                      </a:r>
                      <a:r>
                        <a:rPr lang="zh-CN" altLang="en-US" sz="2600" b="0" u="sng" dirty="0">
                          <a:latin typeface="华文楷体"/>
                          <a:ea typeface="华文楷体"/>
                          <a:cs typeface="华文楷体"/>
                        </a:rPr>
                        <a:t>队友拥抱</a:t>
                      </a:r>
                      <a:r>
                        <a:rPr lang="zh-CN" altLang="en-US" sz="2600" b="0" u="sng" dirty="0">
                          <a:solidFill>
                            <a:srgbClr val="0000FF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庆祝</a:t>
                      </a:r>
                      <a:endParaRPr lang="en-US" altLang="zh-CN" sz="2600" b="0" u="sng" dirty="0">
                        <a:solidFill>
                          <a:srgbClr val="0000FF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r>
                        <a:rPr lang="zh-CN" altLang="en-US" sz="2600" b="0" u="sng" dirty="0">
                          <a:solidFill>
                            <a:srgbClr val="0000FF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脱下</a:t>
                      </a:r>
                      <a:r>
                        <a:rPr lang="zh-CN" altLang="en-US" sz="2600" b="0" u="sng" dirty="0">
                          <a:latin typeface="华文楷体"/>
                          <a:ea typeface="华文楷体"/>
                          <a:cs typeface="华文楷体"/>
                        </a:rPr>
                        <a:t>球衣</a:t>
                      </a:r>
                      <a:r>
                        <a:rPr lang="zh-CN" altLang="zh-CN" sz="2600" b="0" u="sng" dirty="0">
                          <a:latin typeface="华文楷体"/>
                          <a:ea typeface="华文楷体"/>
                          <a:cs typeface="华文楷体"/>
                        </a:rPr>
                        <a:t> </a:t>
                      </a:r>
                      <a:endParaRPr lang="en-US" altLang="zh-CN" sz="2600" b="0" u="sng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r>
                        <a:rPr lang="zh-CN" altLang="en-US" sz="2600" b="0" u="sng" dirty="0">
                          <a:solidFill>
                            <a:srgbClr val="0000FF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露出</a:t>
                      </a:r>
                      <a:r>
                        <a:rPr lang="zh-CN" altLang="en-US" sz="2600" b="0" u="sng" dirty="0">
                          <a:latin typeface="华文楷体"/>
                          <a:ea typeface="华文楷体"/>
                          <a:cs typeface="华文楷体"/>
                        </a:rPr>
                        <a:t>一件白色</a:t>
                      </a:r>
                      <a:r>
                        <a:rPr lang="en-US" altLang="zh-CN" sz="2600" b="0" u="sng" dirty="0">
                          <a:latin typeface="华文楷体"/>
                          <a:ea typeface="华文楷体"/>
                          <a:cs typeface="华文楷体"/>
                        </a:rPr>
                        <a:t>T</a:t>
                      </a:r>
                      <a:r>
                        <a:rPr lang="zh-CN" altLang="en-US" sz="2600" b="0" u="sng" dirty="0">
                          <a:latin typeface="华文楷体"/>
                          <a:ea typeface="华文楷体"/>
                          <a:cs typeface="华文楷体"/>
                        </a:rPr>
                        <a:t>恤</a:t>
                      </a:r>
                      <a:r>
                        <a:rPr lang="en-US" altLang="zh-CN" sz="2600" b="0" u="sng" dirty="0">
                          <a:latin typeface="华文楷体"/>
                          <a:ea typeface="华文楷体"/>
                          <a:cs typeface="华文楷体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51009" y="2215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 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5070" y="2000192"/>
            <a:ext cx="38525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2.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 回答下面的问题：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55" y="3078679"/>
            <a:ext cx="4286719" cy="2594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4143" y="6364445"/>
            <a:ext cx="7006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http://www.uu366.com/showinfo-5-170242-0.html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第二段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对比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#2: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Compare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and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Contrast</a:t>
            </a:r>
            <a:r>
              <a:rPr lang="zh-CN" altLang="en-US" sz="3200" b="1" dirty="0">
                <a:ea typeface="华文楷体"/>
                <a:cs typeface="华文楷体"/>
              </a:rPr>
              <a:t> [</a:t>
            </a:r>
            <a:r>
              <a:rPr lang="en-US" altLang="zh-CN" sz="3200" b="1" dirty="0">
                <a:ea typeface="华文楷体"/>
                <a:cs typeface="华文楷体"/>
              </a:rPr>
              <a:t>Pair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Work]</a:t>
            </a:r>
            <a:endParaRPr kumimoji="1"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146" y="1985966"/>
            <a:ext cx="9750534" cy="702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zh-CN" sz="3200" dirty="0">
                <a:latin typeface="华文楷体"/>
                <a:ea typeface="华文楷体"/>
                <a:cs typeface="华文楷体"/>
              </a:rPr>
              <a:t>3</a:t>
            </a:r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. 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和你的朋友讨论：苏巴西奇怎么与众不同?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756432" y="2923247"/>
            <a:ext cx="1826141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别的球员</a:t>
            </a:r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778018" y="4350473"/>
            <a:ext cx="1885621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苏巴西奇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364057" y="2777018"/>
            <a:ext cx="246007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kumimoji="1" lang="zh-CN" altLang="en-US" sz="2400" dirty="0">
                <a:latin typeface="华文楷体"/>
                <a:ea typeface="华文楷体"/>
                <a:cs typeface="华文楷体"/>
              </a:rPr>
              <a:t>拥抱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  </a:t>
            </a:r>
          </a:p>
          <a:p>
            <a:pPr marL="91440" lvl="0" indent="-91440"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kumimoji="1" lang="zh-CN" altLang="en-US" sz="2400" dirty="0">
                <a:latin typeface="华文楷体"/>
                <a:ea typeface="华文楷体"/>
                <a:cs typeface="华文楷体"/>
              </a:rPr>
              <a:t>庆祝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 </a:t>
            </a:r>
          </a:p>
          <a:p>
            <a:pPr marL="91440" lvl="0" indent="-91440"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kumimoji="1" lang="zh-CN" altLang="en-US" sz="2400" dirty="0">
                <a:latin typeface="华文楷体"/>
                <a:ea typeface="华文楷体"/>
                <a:cs typeface="华文楷体"/>
              </a:rPr>
              <a:t>向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…</a:t>
            </a:r>
            <a:r>
              <a:rPr kumimoji="1" lang="zh-CN" altLang="en-US" sz="2400" dirty="0">
                <a:latin typeface="华文楷体"/>
                <a:ea typeface="华文楷体"/>
                <a:cs typeface="华文楷体"/>
              </a:rPr>
              <a:t>致谢</a:t>
            </a:r>
            <a:endParaRPr kumimoji="1" lang="en-US" altLang="zh-CN" sz="2400" dirty="0">
              <a:latin typeface="华文楷体"/>
              <a:ea typeface="华文楷体"/>
              <a:cs typeface="华文楷体"/>
            </a:endParaRPr>
          </a:p>
          <a:p>
            <a:pPr marL="91440" lvl="0" indent="-91440"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endParaRPr kumimoji="1" lang="en-US" altLang="zh-CN" sz="2000" dirty="0"/>
          </a:p>
        </p:txBody>
      </p:sp>
      <p:sp>
        <p:nvSpPr>
          <p:cNvPr id="6" name="Rectangle 5"/>
          <p:cNvSpPr/>
          <p:nvPr/>
        </p:nvSpPr>
        <p:spPr>
          <a:xfrm>
            <a:off x="4535646" y="4350473"/>
            <a:ext cx="34858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dirty="0">
                <a:solidFill>
                  <a:schemeClr val="accent5">
                    <a:lumMod val="50000"/>
                  </a:schemeClr>
                </a:solidFill>
                <a:latin typeface="华文楷体"/>
                <a:ea typeface="华文楷体"/>
                <a:cs typeface="华文楷体"/>
              </a:rPr>
              <a:t>脱下球衣</a:t>
            </a:r>
            <a:endParaRPr kumimoji="1" lang="en-US" altLang="zh-CN" sz="2800" dirty="0">
              <a:solidFill>
                <a:schemeClr val="accent5">
                  <a:lumMod val="5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ea typeface="华文楷体"/>
                <a:cs typeface="华文楷体"/>
              </a:rPr>
              <a:t>露出白色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ea typeface="华文楷体"/>
                <a:cs typeface="华文楷体"/>
              </a:rPr>
              <a:t>T</a:t>
            </a: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ea typeface="华文楷体"/>
                <a:cs typeface="华文楷体"/>
              </a:rPr>
              <a:t>恤</a:t>
            </a:r>
            <a:endParaRPr lang="en-US" altLang="zh-CN" sz="2800" dirty="0">
              <a:solidFill>
                <a:schemeClr val="accent5">
                  <a:lumMod val="50000"/>
                </a:schemeClr>
              </a:solidFill>
              <a:ea typeface="华文楷体"/>
              <a:cs typeface="华文楷体"/>
            </a:endParaRPr>
          </a:p>
          <a:p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ea typeface="华文楷体"/>
                <a:cs typeface="华文楷体"/>
              </a:rPr>
              <a:t>T</a:t>
            </a: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ea typeface="华文楷体"/>
                <a:cs typeface="华文楷体"/>
              </a:rPr>
              <a:t>恤上印着照片</a:t>
            </a:r>
            <a:endParaRPr lang="en-US" altLang="zh-CN" sz="2800" dirty="0">
              <a:solidFill>
                <a:schemeClr val="accent5">
                  <a:lumMod val="50000"/>
                </a:schemeClr>
              </a:solidFill>
              <a:ea typeface="华文楷体"/>
              <a:cs typeface="华文楷体"/>
            </a:endParaRPr>
          </a:p>
          <a:p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ea typeface="华文楷体"/>
                <a:cs typeface="华文楷体"/>
              </a:rPr>
              <a:t>T</a:t>
            </a: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ea typeface="华文楷体"/>
                <a:cs typeface="华文楷体"/>
              </a:rPr>
              <a:t>恤上印着永远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ea typeface="华文楷体"/>
                <a:cs typeface="华文楷体"/>
              </a:rPr>
              <a:t>24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ea typeface="华文楷体"/>
              <a:cs typeface="华文楷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第二段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推论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#2: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Make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Inferences</a:t>
            </a:r>
            <a:endParaRPr kumimoji="1"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5966"/>
            <a:ext cx="10058400" cy="388312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4.</a:t>
            </a:r>
            <a:r>
              <a:rPr lang="zh-CN" altLang="en-US" sz="2800" dirty="0"/>
              <a:t> </a:t>
            </a:r>
            <a:r>
              <a:rPr lang="en-US" altLang="zh-CN" sz="2800" dirty="0"/>
              <a:t>What</a:t>
            </a:r>
            <a:r>
              <a:rPr lang="zh-CN" altLang="en-US" sz="2800" dirty="0"/>
              <a:t> </a:t>
            </a:r>
            <a:r>
              <a:rPr lang="en-US" altLang="zh-CN" sz="2800" dirty="0"/>
              <a:t>questions</a:t>
            </a:r>
            <a:r>
              <a:rPr lang="zh-CN" altLang="en-US" sz="2800" dirty="0"/>
              <a:t> </a:t>
            </a:r>
            <a:r>
              <a:rPr lang="en-US" altLang="zh-CN" sz="2800" dirty="0"/>
              <a:t>do</a:t>
            </a:r>
            <a:r>
              <a:rPr lang="zh-CN" altLang="en-US" sz="2800" dirty="0"/>
              <a:t> </a:t>
            </a:r>
            <a:r>
              <a:rPr lang="en-US" altLang="zh-CN" sz="2800" dirty="0"/>
              <a:t>you</a:t>
            </a:r>
            <a:r>
              <a:rPr lang="zh-CN" altLang="en-US" sz="2800" dirty="0"/>
              <a:t> </a:t>
            </a:r>
            <a:r>
              <a:rPr lang="en-US" altLang="zh-CN" sz="2800" dirty="0"/>
              <a:t>have</a:t>
            </a:r>
            <a:r>
              <a:rPr lang="zh-CN" altLang="en-US" sz="2800" dirty="0"/>
              <a:t> </a:t>
            </a:r>
            <a:r>
              <a:rPr lang="en-US" altLang="zh-CN" sz="2800" dirty="0"/>
              <a:t>about 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苏巴西奇 </a:t>
            </a:r>
            <a:r>
              <a:rPr lang="en-US" altLang="zh-CN" sz="2800" dirty="0"/>
              <a:t>when</a:t>
            </a:r>
            <a:r>
              <a:rPr lang="zh-CN" altLang="en-US" sz="2800" dirty="0"/>
              <a:t> </a:t>
            </a:r>
            <a:r>
              <a:rPr lang="en-US" altLang="zh-CN" sz="2800" dirty="0"/>
              <a:t>you</a:t>
            </a:r>
            <a:r>
              <a:rPr lang="zh-CN" altLang="en-US" sz="2800" dirty="0"/>
              <a:t> </a:t>
            </a:r>
            <a:r>
              <a:rPr lang="en-US" altLang="zh-CN" sz="2800" dirty="0"/>
              <a:t>finish</a:t>
            </a:r>
            <a:r>
              <a:rPr lang="zh-CN" altLang="en-US" sz="2800" dirty="0"/>
              <a:t> </a:t>
            </a:r>
            <a:r>
              <a:rPr lang="en-US" altLang="zh-CN" sz="2800" dirty="0"/>
              <a:t>reading</a:t>
            </a:r>
            <a:r>
              <a:rPr lang="zh-CN" altLang="en-US" sz="2800" dirty="0"/>
              <a:t> </a:t>
            </a:r>
            <a:r>
              <a:rPr lang="en-US" altLang="zh-CN" sz="2800" dirty="0"/>
              <a:t>paragraph</a:t>
            </a:r>
            <a:r>
              <a:rPr lang="zh-CN" altLang="en-US" sz="2800" dirty="0"/>
              <a:t> </a:t>
            </a:r>
            <a:r>
              <a:rPr lang="en-US" altLang="zh-CN" sz="2800" dirty="0"/>
              <a:t>1&amp;2</a:t>
            </a:r>
            <a:r>
              <a:rPr lang="zh-CN" altLang="en-US" sz="2800" dirty="0"/>
              <a:t>？</a:t>
            </a:r>
            <a:endParaRPr lang="en-US" altLang="zh-CN" sz="2800" dirty="0"/>
          </a:p>
          <a:p>
            <a:pPr marL="0" indent="0">
              <a:buNone/>
            </a:pP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      1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）照片上的人是谁？</a:t>
            </a:r>
            <a:endParaRPr kumimoji="1" lang="en-US" altLang="zh-CN" sz="28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      2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）为什么</a:t>
            </a: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T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恤上有“永远</a:t>
            </a: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24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”</a:t>
            </a: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?</a:t>
            </a:r>
          </a:p>
          <a:p>
            <a:pPr marL="0" indent="0">
              <a:buNone/>
            </a:pP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      3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）为什么苏巴西奇穿这件</a:t>
            </a: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T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恤？</a:t>
            </a:r>
            <a:endParaRPr kumimoji="1" lang="en-US" altLang="zh-CN" sz="28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      4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）为什么他比赛结束的时候露出这件</a:t>
            </a: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T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恤？</a:t>
            </a:r>
            <a:endParaRPr kumimoji="1" lang="en-US" altLang="zh-CN" sz="2800" dirty="0">
              <a:latin typeface="华文楷体"/>
              <a:ea typeface="华文楷体"/>
              <a:cs typeface="华文楷体"/>
            </a:endParaRPr>
          </a:p>
          <a:p>
            <a:endParaRPr kumimoji="1" lang="en-US" altLang="zh-CN" sz="3200" dirty="0">
              <a:latin typeface="华文楷体"/>
              <a:ea typeface="华文楷体"/>
              <a:cs typeface="华文楷体"/>
            </a:endParaRP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第三段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 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图表 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#3: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Graphic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Organizer   [Pair Work]</a:t>
            </a:r>
            <a:endParaRPr kumimoji="1" lang="zh-CN" alt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023072"/>
              </p:ext>
            </p:extLst>
          </p:nvPr>
        </p:nvGraphicFramePr>
        <p:xfrm>
          <a:off x="1113362" y="3053253"/>
          <a:ext cx="10058400" cy="282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1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9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592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Signal</a:t>
                      </a:r>
                      <a:r>
                        <a:rPr lang="zh-CN" alt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Words</a:t>
                      </a:r>
                      <a:endParaRPr lang="zh-CN" alt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Character</a:t>
                      </a:r>
                      <a:b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/Person</a:t>
                      </a:r>
                      <a:endParaRPr lang="zh-CN" alt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Story</a:t>
                      </a:r>
                      <a:r>
                        <a:rPr lang="zh-CN" alt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Development</a:t>
                      </a:r>
                      <a:b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/ Event</a:t>
                      </a:r>
                      <a:r>
                        <a:rPr lang="zh-CN" alt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Emotional</a:t>
                      </a:r>
                      <a:r>
                        <a:rPr lang="zh-CN" alt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Impact</a:t>
                      </a:r>
                      <a:r>
                        <a:rPr lang="zh-CN" alt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altLang="zh-CN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on </a:t>
                      </a:r>
                      <a:r>
                        <a:rPr lang="zh-CN" alt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苏巴西奇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21"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Time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华文楷体"/>
                          <a:ea typeface="华文楷体"/>
                          <a:cs typeface="华文楷体"/>
                        </a:rPr>
                        <a:t>原来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2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华文楷体"/>
                          <a:ea typeface="华文楷体"/>
                          <a:cs typeface="华文楷体"/>
                        </a:rPr>
                        <a:t>曾经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2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Time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华文楷体"/>
                          <a:ea typeface="华文楷体"/>
                          <a:cs typeface="华文楷体"/>
                        </a:rPr>
                        <a:t>可没想到的是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2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华文楷体"/>
                          <a:ea typeface="华文楷体"/>
                          <a:cs typeface="华文楷体"/>
                        </a:rPr>
                        <a:t>在一次比赛中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21">
                <a:tc>
                  <a:txBody>
                    <a:bodyPr/>
                    <a:lstStyle/>
                    <a:p>
                      <a:r>
                        <a:rPr lang="en-US" altLang="zh-CN" dirty="0"/>
                        <a:t>Time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华文楷体"/>
                          <a:ea typeface="华文楷体"/>
                          <a:cs typeface="华文楷体"/>
                        </a:rPr>
                        <a:t>五天后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026652" y="3735506"/>
            <a:ext cx="0" cy="2560140"/>
          </a:xfrm>
          <a:prstGeom prst="straightConnector1">
            <a:avLst/>
          </a:prstGeom>
          <a:ln w="41275">
            <a:solidFill>
              <a:srgbClr val="FF0000"/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3362" y="1918253"/>
            <a:ext cx="6124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Circle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signal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words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paragraph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</a:p>
          <a:p>
            <a:pPr marL="457200" indent="-457200">
              <a:buAutoNum type="arabicPeriod"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Fill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timeline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graphic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organizer.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2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第三段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 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图表 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#3: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Graphic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Organizer   [Pair Work]</a:t>
            </a:r>
            <a:endParaRPr kumimoji="1" lang="zh-CN" alt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614186"/>
              </p:ext>
            </p:extLst>
          </p:nvPr>
        </p:nvGraphicFramePr>
        <p:xfrm>
          <a:off x="965201" y="2732785"/>
          <a:ext cx="10681292" cy="364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8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456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Signal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Words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a:t>Character</a:t>
                      </a:r>
                      <a:b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zh-CN" sz="2000" b="1" dirty="0">
                          <a:solidFill>
                            <a:srgbClr val="0070C0"/>
                          </a:solidFill>
                        </a:rPr>
                        <a:t>/Person</a:t>
                      </a:r>
                      <a:endParaRPr lang="zh-CN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Story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Development</a:t>
                      </a:r>
                      <a:b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/ Event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Emotional</a:t>
                      </a:r>
                      <a:r>
                        <a:rPr lang="zh-CN" alt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Impact</a:t>
                      </a:r>
                      <a:r>
                        <a:rPr lang="zh-CN" alt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altLang="zh-CN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on </a:t>
                      </a:r>
                      <a:r>
                        <a:rPr lang="zh-CN" alt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苏巴西奇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107"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Time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华文楷体"/>
                          <a:ea typeface="华文楷体"/>
                          <a:cs typeface="华文楷体"/>
                        </a:rPr>
                        <a:t>原来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苏</a:t>
                      </a:r>
                      <a:r>
                        <a:rPr lang="en-US" altLang="zh-CN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&amp;</a:t>
                      </a:r>
                      <a:r>
                        <a:rPr lang="zh-CN" altLang="en-US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库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rgbClr val="C0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是好朋友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高兴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华文楷体"/>
                          <a:ea typeface="华文楷体"/>
                          <a:cs typeface="华文楷体"/>
                        </a:rPr>
                        <a:t>曾经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苏</a:t>
                      </a:r>
                      <a:r>
                        <a:rPr lang="en-US" altLang="zh-CN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&amp;</a:t>
                      </a:r>
                      <a:r>
                        <a:rPr lang="zh-CN" altLang="en-US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库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rgbClr val="C0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同一队踢球，赢球是共同的梦想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高兴</a:t>
                      </a:r>
                      <a:r>
                        <a:rPr lang="zh-CN" altLang="zh-CN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、</a:t>
                      </a:r>
                      <a:r>
                        <a:rPr lang="zh-CN" alt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梦想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10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Time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华文楷体"/>
                          <a:ea typeface="华文楷体"/>
                          <a:cs typeface="华文楷体"/>
                        </a:rPr>
                        <a:t>可没想到的是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苏</a:t>
                      </a:r>
                      <a:r>
                        <a:rPr lang="en-US" altLang="zh-CN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&amp;</a:t>
                      </a:r>
                      <a:r>
                        <a:rPr lang="zh-CN" altLang="en-US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库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rgbClr val="C0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足球之路很早结束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着急、紧张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华文楷体"/>
                          <a:ea typeface="华文楷体"/>
                          <a:cs typeface="华文楷体"/>
                        </a:rPr>
                        <a:t>在一次比赛中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苏</a:t>
                      </a:r>
                      <a:r>
                        <a:rPr lang="en-US" altLang="zh-CN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&amp;</a:t>
                      </a:r>
                      <a:r>
                        <a:rPr lang="zh-CN" altLang="en-US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库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rgbClr val="C0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意外撞到了广告牌，头受了重伤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担心、害怕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107">
                <a:tc>
                  <a:txBody>
                    <a:bodyPr/>
                    <a:lstStyle/>
                    <a:p>
                      <a:r>
                        <a:rPr lang="en-US" altLang="zh-CN" dirty="0"/>
                        <a:t>Time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华文楷体"/>
                          <a:ea typeface="华文楷体"/>
                          <a:cs typeface="华文楷体"/>
                        </a:rPr>
                        <a:t>五天后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solidFill>
                            <a:srgbClr val="0070C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苏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rgbClr val="C0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五天后离世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悲痛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026652" y="3735506"/>
            <a:ext cx="0" cy="2560140"/>
          </a:xfrm>
          <a:prstGeom prst="straightConnector1">
            <a:avLst/>
          </a:prstGeom>
          <a:ln w="41275">
            <a:solidFill>
              <a:srgbClr val="FF0000"/>
            </a:solidFill>
            <a:prstDash val="soli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3361" y="1758019"/>
            <a:ext cx="6124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Circle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signal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words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paragraph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</a:p>
          <a:p>
            <a:pPr marL="457200" indent="-457200">
              <a:buAutoNum type="arabicPeriod"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Fill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timeline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graphic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organizer.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4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94046"/>
            <a:ext cx="10058400" cy="3775047"/>
          </a:xfrm>
        </p:spPr>
        <p:txBody>
          <a:bodyPr>
            <a:normAutofit/>
          </a:bodyPr>
          <a:lstStyle/>
          <a:p>
            <a:pPr marL="514350" indent="-514350" defTabSz="291633">
              <a:buAutoNum type="arabicPeriod"/>
              <a:defRPr sz="4544"/>
            </a:pPr>
            <a:r>
              <a:rPr lang="en-US" altLang="zh-CN" sz="2800" dirty="0"/>
              <a:t>Please</a:t>
            </a:r>
            <a:r>
              <a:rPr lang="zh-CN" altLang="en-US" sz="2800" dirty="0"/>
              <a:t> </a:t>
            </a:r>
            <a:r>
              <a:rPr lang="en-US" altLang="zh-CN" sz="2800" dirty="0"/>
              <a:t>circle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words</a:t>
            </a:r>
            <a:r>
              <a:rPr lang="zh-CN" altLang="en-US" sz="2800" dirty="0"/>
              <a:t> </a:t>
            </a:r>
            <a:r>
              <a:rPr lang="en-US" altLang="zh-CN" sz="2800" dirty="0"/>
              <a:t>that</a:t>
            </a:r>
            <a:r>
              <a:rPr lang="zh-CN" altLang="en-US" sz="2800" dirty="0"/>
              <a:t> </a:t>
            </a:r>
            <a:r>
              <a:rPr lang="en-US" altLang="zh-CN" sz="2800" dirty="0"/>
              <a:t>relate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苏巴西奇</a:t>
            </a:r>
            <a:r>
              <a:rPr lang="en-US" altLang="zh-CN" sz="2800" dirty="0"/>
              <a:t>’s</a:t>
            </a:r>
            <a:r>
              <a:rPr lang="zh-CN" altLang="en-US" sz="2800" dirty="0"/>
              <a:t> </a:t>
            </a:r>
            <a:r>
              <a:rPr lang="en-US" altLang="zh-CN" sz="2800" dirty="0"/>
              <a:t>emotions.</a:t>
            </a:r>
          </a:p>
          <a:p>
            <a:pPr marL="0" indent="0" defTabSz="291633">
              <a:buNone/>
              <a:defRPr sz="4544"/>
            </a:pPr>
            <a:endParaRPr lang="en-US" altLang="zh-CN" sz="2800" dirty="0"/>
          </a:p>
          <a:p>
            <a:pPr marL="0" indent="0" defTabSz="291633">
              <a:buNone/>
              <a:defRPr sz="4544"/>
            </a:pPr>
            <a:r>
              <a:rPr lang="zh-CN" altLang="zh-CN" sz="2800" dirty="0"/>
              <a:t> </a:t>
            </a:r>
            <a:r>
              <a:rPr lang="zh-CN" altLang="en-US" sz="2800" dirty="0"/>
              <a:t>    </a:t>
            </a:r>
            <a:r>
              <a:rPr lang="en-US" altLang="zh-CN" sz="2800" dirty="0"/>
              <a:t>好友的突然离去，</a:t>
            </a:r>
            <a:r>
              <a:rPr lang="zh-CN" altLang="zh-CN" sz="2800" dirty="0"/>
              <a:t>让苏巴希奇悲痛万分</a:t>
            </a:r>
            <a:r>
              <a:rPr lang="en-US" altLang="zh-CN" sz="2800" dirty="0"/>
              <a:t>。</a:t>
            </a:r>
            <a:r>
              <a:rPr lang="zh-CN" altLang="zh-CN" sz="2800" dirty="0"/>
              <a:t>然而，他不但没有</a:t>
            </a:r>
            <a:r>
              <a:rPr lang="en-US" altLang="zh-CN" sz="2800" dirty="0"/>
              <a:t> </a:t>
            </a:r>
            <a:r>
              <a:rPr lang="zh-CN" altLang="zh-CN" sz="2800" dirty="0"/>
              <a:t>消沉，反而</a:t>
            </a:r>
            <a:r>
              <a:rPr lang="en-US" altLang="zh-CN" sz="2800" dirty="0"/>
              <a:t>决定</a:t>
            </a:r>
            <a:r>
              <a:rPr lang="zh-CN" altLang="zh-CN" sz="2800" dirty="0"/>
              <a:t>帮好友去实现</a:t>
            </a:r>
            <a:r>
              <a:rPr lang="en-US" altLang="zh-CN" sz="2800" dirty="0"/>
              <a:t>梦想。</a:t>
            </a:r>
            <a:r>
              <a:rPr lang="zh-CN" altLang="zh-CN" sz="2800" dirty="0"/>
              <a:t>十年过去了，苏巴西奇穿着印有好友的</a:t>
            </a:r>
            <a:r>
              <a:rPr lang="en-US" altLang="zh-CN" sz="2800" dirty="0"/>
              <a:t>T</a:t>
            </a:r>
            <a:r>
              <a:rPr lang="zh-CN" altLang="zh-CN" sz="2800" dirty="0"/>
              <a:t>恤，用这样特别的方式，把好友带到了世界杯决赛的赛场。</a:t>
            </a:r>
            <a:endParaRPr lang="zh-CN" altLang="en-US" sz="2800" dirty="0"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第四段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扫读关键词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#4: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Scan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for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Keywords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6333534" y="3142512"/>
            <a:ext cx="899536" cy="5711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Oval 4"/>
          <p:cNvSpPr/>
          <p:nvPr/>
        </p:nvSpPr>
        <p:spPr>
          <a:xfrm>
            <a:off x="1097280" y="3566836"/>
            <a:ext cx="810661" cy="5711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Oval 5"/>
          <p:cNvSpPr/>
          <p:nvPr/>
        </p:nvSpPr>
        <p:spPr>
          <a:xfrm>
            <a:off x="2770406" y="3580484"/>
            <a:ext cx="899536" cy="5711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41197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第四段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猜词</a:t>
            </a:r>
            <a:r>
              <a:rPr lang="zh-CN" altLang="en-US" sz="32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br>
              <a:rPr lang="en-US" altLang="zh-CN" sz="32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#4: Guess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the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meaning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of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the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new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words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.</a:t>
            </a:r>
            <a:endParaRPr kumimoji="1" lang="zh-CN" alt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918416"/>
            <a:ext cx="10058400" cy="453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>
                <a:ea typeface="华文楷体"/>
                <a:cs typeface="华文楷体"/>
              </a:rPr>
              <a:t>2.</a:t>
            </a:r>
            <a:r>
              <a:rPr kumimoji="1" lang="zh-CN" altLang="en-US" sz="2800" dirty="0"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ea typeface="华文楷体"/>
                <a:cs typeface="华文楷体"/>
              </a:rPr>
              <a:t>Dissect</a:t>
            </a:r>
            <a:r>
              <a:rPr kumimoji="1" lang="zh-CN" altLang="en-US" sz="2800" dirty="0"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ea typeface="华文楷体"/>
                <a:cs typeface="华文楷体"/>
              </a:rPr>
              <a:t>the</a:t>
            </a:r>
            <a:r>
              <a:rPr kumimoji="1" lang="zh-CN" altLang="en-US" sz="2800" dirty="0"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ea typeface="华文楷体"/>
                <a:cs typeface="华文楷体"/>
              </a:rPr>
              <a:t>characters</a:t>
            </a:r>
            <a:r>
              <a:rPr kumimoji="1" lang="zh-CN" altLang="en-US" sz="2800" dirty="0">
                <a:ea typeface="华文楷体"/>
                <a:cs typeface="华文楷体"/>
              </a:rPr>
              <a:t> </a:t>
            </a:r>
            <a:r>
              <a:rPr kumimoji="1" lang="zh-CN" altLang="en-US" sz="36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悲</a:t>
            </a:r>
            <a:r>
              <a:rPr kumimoji="1" lang="zh-CN" altLang="en-US" sz="2800" dirty="0">
                <a:solidFill>
                  <a:schemeClr val="accent6">
                    <a:lumMod val="5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ea typeface="华文楷体"/>
                <a:cs typeface="华文楷体"/>
              </a:rPr>
              <a:t>and</a:t>
            </a:r>
            <a:r>
              <a:rPr kumimoji="1" lang="zh-CN" altLang="en-US" sz="2800" dirty="0">
                <a:solidFill>
                  <a:srgbClr val="0000FF"/>
                </a:solidFill>
                <a:ea typeface="华文楷体"/>
                <a:cs typeface="华文楷体"/>
              </a:rPr>
              <a:t> </a:t>
            </a:r>
            <a:r>
              <a:rPr kumimoji="1" lang="zh-CN" altLang="en-US" sz="36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痛</a:t>
            </a:r>
            <a:r>
              <a:rPr kumimoji="1" lang="zh-CN" altLang="zh-CN" sz="2800" dirty="0">
                <a:solidFill>
                  <a:schemeClr val="accent6">
                    <a:lumMod val="50000"/>
                  </a:schemeClr>
                </a:solidFill>
                <a:ea typeface="华文楷体"/>
                <a:cs typeface="华文楷体"/>
              </a:rPr>
              <a:t>, </a:t>
            </a:r>
            <a:r>
              <a:rPr kumimoji="1" lang="en-US" altLang="zh-CN" sz="2800" dirty="0">
                <a:solidFill>
                  <a:schemeClr val="tx1"/>
                </a:solidFill>
                <a:ea typeface="华文楷体"/>
                <a:cs typeface="华文楷体"/>
              </a:rPr>
              <a:t>then</a:t>
            </a:r>
            <a:r>
              <a:rPr kumimoji="1" lang="zh-CN" altLang="en-US" sz="2800" dirty="0">
                <a:solidFill>
                  <a:schemeClr val="tx1"/>
                </a:solidFill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ea typeface="华文楷体"/>
                <a:cs typeface="华文楷体"/>
              </a:rPr>
              <a:t>identify</a:t>
            </a:r>
            <a:r>
              <a:rPr kumimoji="1" lang="zh-CN" altLang="en-US" sz="2800" dirty="0">
                <a:solidFill>
                  <a:schemeClr val="tx1"/>
                </a:solidFill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ea typeface="华文楷体"/>
                <a:cs typeface="华文楷体"/>
              </a:rPr>
              <a:t>the</a:t>
            </a:r>
            <a:r>
              <a:rPr kumimoji="1" lang="zh-CN" altLang="en-US" sz="2800" dirty="0">
                <a:solidFill>
                  <a:schemeClr val="tx1"/>
                </a:solidFill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ea typeface="华文楷体"/>
                <a:cs typeface="华文楷体"/>
              </a:rPr>
              <a:t>radicals</a:t>
            </a:r>
            <a:r>
              <a:rPr kumimoji="1" lang="zh-CN" altLang="en-US" sz="2800" dirty="0">
                <a:solidFill>
                  <a:schemeClr val="tx1"/>
                </a:solidFill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ea typeface="华文楷体"/>
                <a:cs typeface="华文楷体"/>
              </a:rPr>
              <a:t>that</a:t>
            </a:r>
            <a:r>
              <a:rPr kumimoji="1" lang="zh-CN" altLang="en-US" sz="2800" dirty="0">
                <a:solidFill>
                  <a:schemeClr val="tx1"/>
                </a:solidFill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ea typeface="华文楷体"/>
                <a:cs typeface="华文楷体"/>
              </a:rPr>
              <a:t>indicate</a:t>
            </a:r>
            <a:r>
              <a:rPr kumimoji="1" lang="zh-CN" altLang="en-US" sz="2800" dirty="0">
                <a:solidFill>
                  <a:schemeClr val="tx1"/>
                </a:solidFill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ea typeface="华文楷体"/>
                <a:cs typeface="华文楷体"/>
              </a:rPr>
              <a:t>the</a:t>
            </a:r>
            <a:r>
              <a:rPr kumimoji="1" lang="zh-CN" altLang="en-US" sz="2800" dirty="0">
                <a:solidFill>
                  <a:schemeClr val="tx1"/>
                </a:solidFill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ea typeface="华文楷体"/>
                <a:cs typeface="华文楷体"/>
              </a:rPr>
              <a:t>characters’</a:t>
            </a:r>
            <a:r>
              <a:rPr kumimoji="1" lang="zh-CN" altLang="en-US" sz="2800" dirty="0">
                <a:solidFill>
                  <a:schemeClr val="tx1"/>
                </a:solidFill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solidFill>
                  <a:schemeClr val="tx1"/>
                </a:solidFill>
                <a:ea typeface="华文楷体"/>
                <a:cs typeface="华文楷体"/>
              </a:rPr>
              <a:t>meaning</a:t>
            </a:r>
            <a:r>
              <a:rPr kumimoji="1" lang="zh-CN" altLang="en-US" sz="2800" dirty="0">
                <a:solidFill>
                  <a:schemeClr val="tx1"/>
                </a:solidFill>
                <a:ea typeface="华文楷体"/>
                <a:cs typeface="华文楷体"/>
              </a:rPr>
              <a:t>.</a:t>
            </a:r>
            <a:endParaRPr kumimoji="1" lang="en-US" altLang="zh-CN" sz="2800" dirty="0">
              <a:solidFill>
                <a:schemeClr val="tx1"/>
              </a:solidFill>
              <a:ea typeface="华文楷体"/>
              <a:cs typeface="华文楷体"/>
            </a:endParaRPr>
          </a:p>
          <a:p>
            <a:pPr marL="0" indent="0">
              <a:buNone/>
            </a:pPr>
            <a:endParaRPr kumimoji="1" lang="en-US" altLang="zh-CN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kumimoji="1" lang="en-US" altLang="zh-CN" sz="36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         </a:t>
            </a:r>
            <a:r>
              <a:rPr kumimoji="1" lang="zh-CN" altLang="en-US" sz="36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悲</a:t>
            </a:r>
            <a:r>
              <a:rPr kumimoji="1" lang="en-US" altLang="zh-CN" sz="2400" dirty="0">
                <a:latin typeface="Times New Roman"/>
                <a:ea typeface="华文楷体"/>
                <a:cs typeface="Times New Roman"/>
              </a:rPr>
              <a:t>(</a:t>
            </a:r>
            <a:r>
              <a:rPr kumimoji="1" lang="en-US" altLang="zh-CN" sz="2400" dirty="0" err="1">
                <a:latin typeface="Times New Roman"/>
                <a:ea typeface="华文楷体"/>
                <a:cs typeface="Times New Roman"/>
              </a:rPr>
              <a:t>bēi</a:t>
            </a:r>
            <a:r>
              <a:rPr kumimoji="1" lang="en-US" altLang="zh-CN" sz="2400" dirty="0">
                <a:latin typeface="Times New Roman"/>
                <a:ea typeface="华文楷体"/>
                <a:cs typeface="Times New Roman"/>
              </a:rPr>
              <a:t>) </a:t>
            </a:r>
            <a:r>
              <a:rPr kumimoji="1" lang="en-US" altLang="zh-CN" sz="3200" dirty="0">
                <a:latin typeface="Times New Roman"/>
                <a:ea typeface="华文楷体"/>
                <a:cs typeface="Times New Roman"/>
              </a:rPr>
              <a:t>=  _____  </a:t>
            </a:r>
            <a:r>
              <a:rPr kumimoji="1" lang="zh-CN" altLang="en-US" sz="3200" dirty="0">
                <a:latin typeface="Times New Roman"/>
                <a:ea typeface="华文楷体"/>
                <a:cs typeface="Times New Roman"/>
              </a:rPr>
              <a:t>＋</a:t>
            </a:r>
            <a:r>
              <a:rPr kumimoji="1" lang="en-US" altLang="zh-CN" sz="3200" dirty="0">
                <a:latin typeface="Times New Roman"/>
                <a:ea typeface="华文楷体"/>
                <a:cs typeface="Times New Roman"/>
              </a:rPr>
              <a:t>  _____</a:t>
            </a:r>
          </a:p>
          <a:p>
            <a:pPr>
              <a:spcBef>
                <a:spcPts val="0"/>
              </a:spcBef>
            </a:pPr>
            <a:r>
              <a:rPr kumimoji="1" lang="zh-CN" altLang="en-US" sz="2400" dirty="0">
                <a:latin typeface="Times New Roman"/>
                <a:ea typeface="华文楷体"/>
                <a:cs typeface="Times New Roman"/>
              </a:rPr>
              <a:t>        </a:t>
            </a:r>
            <a:endParaRPr kumimoji="1" lang="en-US" altLang="zh-CN" sz="2400" dirty="0">
              <a:latin typeface="Times New Roman"/>
              <a:ea typeface="华文楷体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zh-CN" sz="36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         </a:t>
            </a:r>
            <a:r>
              <a:rPr kumimoji="1" lang="zh-CN" altLang="en-US" sz="36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痛</a:t>
            </a:r>
            <a:r>
              <a:rPr kumimoji="1" lang="en-US" altLang="zh-CN" sz="2400" dirty="0">
                <a:latin typeface="Times New Roman"/>
                <a:ea typeface="华文楷体"/>
                <a:cs typeface="Times New Roman"/>
              </a:rPr>
              <a:t>(</a:t>
            </a:r>
            <a:r>
              <a:rPr kumimoji="1" lang="en-US" altLang="zh-CN" sz="2400" dirty="0" err="1">
                <a:latin typeface="Times New Roman"/>
                <a:ea typeface="华文楷体"/>
                <a:cs typeface="Times New Roman"/>
              </a:rPr>
              <a:t>tòng</a:t>
            </a:r>
            <a:r>
              <a:rPr kumimoji="1" lang="en-US" altLang="zh-CN" sz="2400" dirty="0">
                <a:latin typeface="Times New Roman"/>
                <a:ea typeface="华文楷体"/>
                <a:cs typeface="Times New Roman"/>
              </a:rPr>
              <a:t>) </a:t>
            </a:r>
            <a:r>
              <a:rPr kumimoji="1" lang="en-US" altLang="zh-CN" sz="3200" dirty="0">
                <a:latin typeface="Times New Roman"/>
                <a:ea typeface="华文楷体"/>
                <a:cs typeface="Times New Roman"/>
              </a:rPr>
              <a:t>=_____</a:t>
            </a:r>
            <a:r>
              <a:rPr kumimoji="1" lang="en-US" altLang="zh-CN" sz="2400" dirty="0">
                <a:latin typeface="Times New Roman"/>
                <a:ea typeface="华文楷体"/>
                <a:cs typeface="Times New Roman"/>
              </a:rPr>
              <a:t>   </a:t>
            </a:r>
            <a:r>
              <a:rPr kumimoji="1" lang="zh-CN" altLang="en-US" sz="3200" dirty="0">
                <a:latin typeface="Times New Roman"/>
                <a:ea typeface="华文楷体"/>
                <a:cs typeface="Times New Roman"/>
              </a:rPr>
              <a:t>＋</a:t>
            </a:r>
            <a:r>
              <a:rPr kumimoji="1" lang="en-US" altLang="zh-CN" sz="3200" dirty="0">
                <a:latin typeface="Times New Roman"/>
                <a:ea typeface="华文楷体"/>
                <a:cs typeface="Times New Roman"/>
              </a:rPr>
              <a:t>  _____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zh-CN" sz="3200" dirty="0">
              <a:latin typeface="Times New Roman"/>
              <a:ea typeface="华文楷体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第四段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细读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2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#4: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Zoom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in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for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Answers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endParaRPr kumimoji="1" lang="zh-CN" alt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215636"/>
            <a:ext cx="10058400" cy="40406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1. 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朋友离世后，苏巴西奇消沉了吗？你怎么知道？</a:t>
            </a:r>
            <a:endParaRPr kumimoji="1" lang="en-US" altLang="zh-CN" sz="2800" dirty="0">
              <a:latin typeface="华文楷体"/>
              <a:ea typeface="华文楷体"/>
              <a:cs typeface="华文楷体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     </a:t>
            </a:r>
            <a:r>
              <a:rPr kumimoji="1" lang="en-US" altLang="zh-CN" sz="3600" dirty="0">
                <a:latin typeface="华文楷体"/>
                <a:ea typeface="华文楷体"/>
                <a:cs typeface="华文楷体"/>
              </a:rPr>
              <a:t>   </a:t>
            </a:r>
            <a:r>
              <a:rPr kumimoji="1" lang="zh-CN" altLang="en-US" sz="2800" dirty="0">
                <a:solidFill>
                  <a:srgbClr val="FF0000"/>
                </a:solidFill>
                <a:latin typeface="+mn-ea"/>
                <a:cs typeface="华文楷体"/>
              </a:rPr>
              <a:t>不但没</a:t>
            </a:r>
            <a:r>
              <a:rPr kumimoji="1" lang="zh-CN" altLang="en-US" sz="2800" dirty="0">
                <a:latin typeface="+mn-ea"/>
                <a:cs typeface="华文楷体"/>
              </a:rPr>
              <a:t>有消沉，</a:t>
            </a:r>
            <a:r>
              <a:rPr kumimoji="1" lang="zh-CN" altLang="en-US" sz="2800" dirty="0">
                <a:solidFill>
                  <a:srgbClr val="FF0000"/>
                </a:solidFill>
                <a:latin typeface="+mn-ea"/>
                <a:cs typeface="华文楷体"/>
              </a:rPr>
              <a:t>反而</a:t>
            </a:r>
            <a:r>
              <a:rPr kumimoji="1" lang="zh-CN" altLang="en-US" sz="2800" dirty="0">
                <a:latin typeface="+mn-ea"/>
                <a:cs typeface="华文楷体"/>
              </a:rPr>
              <a:t>决定帮好友去实现梦想。</a:t>
            </a:r>
            <a:endParaRPr kumimoji="1" lang="en-US" altLang="zh-CN" sz="2800" dirty="0">
              <a:latin typeface="+mn-ea"/>
              <a:cs typeface="华文楷体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kumimoji="1" lang="en-US" altLang="zh-CN" sz="2400" dirty="0">
              <a:latin typeface="+mn-ea"/>
              <a:cs typeface="华文楷体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2. 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他是怎么帮朋友实现梦想的？用了多长时间？</a:t>
            </a:r>
            <a:endParaRPr kumimoji="1" lang="en-US" altLang="zh-CN" sz="2800" dirty="0">
              <a:latin typeface="华文楷体"/>
              <a:ea typeface="华文楷体"/>
              <a:cs typeface="华文楷体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2400" dirty="0">
                <a:latin typeface="+mn-ea"/>
                <a:cs typeface="华文楷体"/>
              </a:rPr>
              <a:t>      </a:t>
            </a:r>
            <a:r>
              <a:rPr kumimoji="1" lang="zh-CN" altLang="en-US" sz="2800" dirty="0">
                <a:solidFill>
                  <a:srgbClr val="FF0000"/>
                </a:solidFill>
                <a:latin typeface="+mn-ea"/>
                <a:cs typeface="华文楷体"/>
              </a:rPr>
              <a:t>用</a:t>
            </a:r>
            <a:r>
              <a:rPr kumimoji="1" lang="zh-CN" altLang="en-US" sz="2800" dirty="0">
                <a:latin typeface="+mn-ea"/>
                <a:cs typeface="华文楷体"/>
              </a:rPr>
              <a:t>这样特别的</a:t>
            </a:r>
            <a:r>
              <a:rPr kumimoji="1" lang="zh-CN" altLang="en-US" sz="2800" dirty="0">
                <a:solidFill>
                  <a:srgbClr val="3366FF"/>
                </a:solidFill>
                <a:latin typeface="+mn-ea"/>
                <a:cs typeface="华文楷体"/>
              </a:rPr>
              <a:t>方式</a:t>
            </a:r>
            <a:r>
              <a:rPr kumimoji="1" lang="en-US" altLang="zh-CN" sz="2800" dirty="0">
                <a:latin typeface="+mn-ea"/>
                <a:cs typeface="华文楷体"/>
              </a:rPr>
              <a:t>           </a:t>
            </a:r>
            <a:r>
              <a:rPr kumimoji="1" lang="zh-CN" altLang="en-US" sz="2800" dirty="0">
                <a:latin typeface="+mn-ea"/>
                <a:cs typeface="华文楷体"/>
              </a:rPr>
              <a:t>十年过去了</a:t>
            </a:r>
            <a:r>
              <a:rPr kumimoji="1" lang="zh-CN" altLang="en-US" sz="2800" dirty="0">
                <a:latin typeface="+mn-ea"/>
                <a:cs typeface="华文楷体"/>
                <a:sym typeface="Wingdings"/>
              </a:rPr>
              <a:t></a:t>
            </a:r>
            <a:r>
              <a:rPr kumimoji="1" lang="en-US" altLang="zh-CN" sz="2800" dirty="0">
                <a:latin typeface="+mn-ea"/>
                <a:cs typeface="华文楷体"/>
                <a:sym typeface="Wingdings"/>
              </a:rPr>
              <a:t> </a:t>
            </a:r>
            <a:r>
              <a:rPr kumimoji="1" lang="zh-CN" altLang="en-US" sz="2800" dirty="0">
                <a:solidFill>
                  <a:srgbClr val="FF0000"/>
                </a:solidFill>
                <a:latin typeface="+mn-ea"/>
                <a:cs typeface="华文楷体"/>
                <a:sym typeface="Wingdings"/>
              </a:rPr>
              <a:t>用了</a:t>
            </a:r>
            <a:r>
              <a:rPr kumimoji="1" lang="zh-CN" altLang="en-US" sz="2800" dirty="0">
                <a:solidFill>
                  <a:srgbClr val="3366FF"/>
                </a:solidFill>
                <a:latin typeface="+mn-ea"/>
                <a:cs typeface="华文楷体"/>
                <a:sym typeface="Wingdings"/>
              </a:rPr>
              <a:t>十年</a:t>
            </a:r>
            <a:endParaRPr kumimoji="1" lang="en-US" altLang="zh-CN" sz="2800" dirty="0">
              <a:solidFill>
                <a:srgbClr val="3366FF"/>
              </a:solidFill>
              <a:latin typeface="+mn-ea"/>
              <a:cs typeface="华文楷体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kumimoji="1" lang="en-US" altLang="zh-CN" sz="2400" dirty="0">
              <a:latin typeface="+mn-ea"/>
              <a:cs typeface="华文楷体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3. 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你怎么看苏巴西奇</a:t>
            </a:r>
            <a:r>
              <a:rPr kumimoji="1"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用</a:t>
            </a:r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的方式？</a:t>
            </a:r>
            <a:endParaRPr kumimoji="1" lang="en-US" altLang="zh-CN" sz="2800" dirty="0">
              <a:latin typeface="华文楷体"/>
              <a:ea typeface="华文楷体"/>
              <a:cs typeface="华文楷体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2800" dirty="0">
                <a:latin typeface="+mn-ea"/>
                <a:cs typeface="华文楷体"/>
              </a:rPr>
              <a:t>      </a:t>
            </a:r>
            <a:r>
              <a:rPr kumimoji="1" lang="zh-CN" altLang="en-US" sz="2800" dirty="0">
                <a:latin typeface="+mn-ea"/>
                <a:cs typeface="华文楷体"/>
              </a:rPr>
              <a:t>温暖</a:t>
            </a:r>
            <a:r>
              <a:rPr kumimoji="1" lang="en-US" altLang="zh-CN" sz="2800" dirty="0">
                <a:latin typeface="+mn-ea"/>
                <a:cs typeface="华文楷体"/>
              </a:rPr>
              <a:t>     </a:t>
            </a:r>
            <a:r>
              <a:rPr kumimoji="1" lang="zh-CN" altLang="en-US" sz="2800" dirty="0">
                <a:latin typeface="+mn-ea"/>
                <a:cs typeface="华文楷体"/>
              </a:rPr>
              <a:t>暖心</a:t>
            </a:r>
            <a:r>
              <a:rPr kumimoji="1" lang="en-US" altLang="zh-CN" sz="2800" dirty="0">
                <a:latin typeface="+mn-ea"/>
                <a:cs typeface="华文楷体"/>
              </a:rPr>
              <a:t>    </a:t>
            </a:r>
            <a:r>
              <a:rPr kumimoji="1" lang="zh-CN" altLang="en-US" sz="2800" dirty="0">
                <a:latin typeface="+mn-ea"/>
                <a:cs typeface="华文楷体"/>
              </a:rPr>
              <a:t>感动</a:t>
            </a: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2800" dirty="0">
                <a:latin typeface="Times New Roman"/>
                <a:ea typeface="华文楷体"/>
                <a:cs typeface="Times New Roman"/>
              </a:rPr>
              <a:t>(</a:t>
            </a:r>
            <a:r>
              <a:rPr kumimoji="1" lang="en-US" altLang="zh-CN" sz="2800" dirty="0" err="1">
                <a:latin typeface="Times New Roman"/>
                <a:ea typeface="华文楷体"/>
                <a:cs typeface="Times New Roman"/>
              </a:rPr>
              <a:t>gǎndòng</a:t>
            </a:r>
            <a:r>
              <a:rPr kumimoji="1" lang="en-US" altLang="zh-CN" sz="2800" dirty="0">
                <a:latin typeface="Times New Roman"/>
                <a:ea typeface="华文楷体"/>
                <a:cs typeface="Times New Roman"/>
              </a:rPr>
              <a:t>; touching, to touch)</a:t>
            </a:r>
            <a:endParaRPr lang="en-US" altLang="zh-CN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144" y="603069"/>
            <a:ext cx="1108528" cy="990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Objectives</a:t>
            </a:r>
            <a:endParaRPr kumimoji="1"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616768" cy="4614051"/>
          </a:xfrm>
        </p:spPr>
        <p:txBody>
          <a:bodyPr>
            <a:normAutofit/>
          </a:bodyPr>
          <a:lstStyle/>
          <a:p>
            <a:r>
              <a:rPr lang="en-US" b="1" dirty="0"/>
              <a:t>Objectives</a:t>
            </a:r>
            <a:r>
              <a:rPr lang="en-US" dirty="0"/>
              <a:t>:</a:t>
            </a:r>
          </a:p>
          <a:p>
            <a:r>
              <a:rPr lang="en-US" dirty="0"/>
              <a:t>Students will be able to </a:t>
            </a:r>
          </a:p>
          <a:p>
            <a:pPr marL="635000" lvl="0" indent="-554038">
              <a:buFont typeface="+mj-lt"/>
              <a:buAutoNum type="arabicPeriod"/>
            </a:pPr>
            <a:r>
              <a:rPr lang="en-US" dirty="0"/>
              <a:t>Identify key ideas of each paragraph and the relationships between each paragraph. </a:t>
            </a:r>
          </a:p>
          <a:p>
            <a:pPr marL="635000" lvl="0" indent="-554038">
              <a:buFont typeface="+mj-lt"/>
              <a:buAutoNum type="arabicPeriod"/>
            </a:pPr>
            <a:r>
              <a:rPr lang="en-US" dirty="0"/>
              <a:t>Make inferences through guided reading activities.</a:t>
            </a:r>
          </a:p>
          <a:p>
            <a:pPr marL="635000" lvl="0" indent="-554038">
              <a:buFont typeface="+mj-lt"/>
              <a:buAutoNum type="arabicPeriod"/>
            </a:pPr>
            <a:r>
              <a:rPr lang="en-US" dirty="0"/>
              <a:t>Analyze the text structure of a story and summarize the story.</a:t>
            </a:r>
            <a:endParaRPr lang="en-US" sz="2400" dirty="0"/>
          </a:p>
          <a:p>
            <a:pPr marL="635000" lvl="0" indent="-554038">
              <a:buFont typeface="+mj-lt"/>
              <a:buAutoNum type="arabicPeriod"/>
            </a:pPr>
            <a:r>
              <a:rPr lang="en-US" dirty="0"/>
              <a:t>Describe their experiences about sports and the impact on personal relations.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89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0824" y="2607425"/>
            <a:ext cx="4569884" cy="14018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z="3200" spc="-50" dirty="0">
                <a:latin typeface="Kaiti SC" charset="-122"/>
                <a:ea typeface="Kaiti SC" charset="-122"/>
                <a:cs typeface="Kaiti SC" charset="-122"/>
              </a:rPr>
              <a:t>1. </a:t>
            </a:r>
            <a:r>
              <a:rPr lang="zh-CN" altLang="en-US" sz="3200" spc="-50" dirty="0">
                <a:latin typeface="Kaiti SC" charset="-122"/>
                <a:ea typeface="Kaiti SC" charset="-122"/>
                <a:cs typeface="Kaiti SC" charset="-122"/>
              </a:rPr>
              <a:t>请大声念课文的最后两句：</a:t>
            </a:r>
            <a:endParaRPr lang="en-US" altLang="zh-CN" sz="3200" spc="-50" dirty="0">
              <a:latin typeface="Kaiti SC" charset="-122"/>
              <a:ea typeface="Kaiti SC" charset="-122"/>
              <a:cs typeface="Kaiti SC" charset="-122"/>
            </a:endParaRPr>
          </a:p>
          <a:p>
            <a:endParaRPr lang="en-US" altLang="zh-CN" sz="1400" b="1" dirty="0"/>
          </a:p>
          <a:p>
            <a:r>
              <a:rPr lang="en-US" altLang="zh-CN" sz="2800" b="1" dirty="0"/>
              <a:t>                          你的真情，我一生不忘</a:t>
            </a:r>
            <a:endParaRPr lang="en-US" altLang="zh-CN" sz="2800" dirty="0"/>
          </a:p>
          <a:p>
            <a:r>
              <a:rPr lang="en-US" altLang="zh-CN" sz="2800" b="1" dirty="0"/>
              <a:t>                          你的梦想，我负重前</a:t>
            </a:r>
            <a:r>
              <a:rPr lang="zh-CN" altLang="zh-CN" sz="2800" b="1" dirty="0"/>
              <a:t>行</a:t>
            </a:r>
            <a:endParaRPr lang="en-US" altLang="zh-CN" sz="2800" b="1" dirty="0"/>
          </a:p>
          <a:p>
            <a:endParaRPr lang="en-US" altLang="zh-CN" sz="1050" b="1" dirty="0"/>
          </a:p>
          <a:p>
            <a:r>
              <a:rPr lang="zh-CN" altLang="zh-CN" sz="3200" spc="-50" dirty="0">
                <a:latin typeface="Kaiti SC" charset="-122"/>
                <a:ea typeface="Kaiti SC" charset="-122"/>
                <a:cs typeface="Kaiti SC" charset="-122"/>
              </a:rPr>
              <a:t>2</a:t>
            </a:r>
            <a:r>
              <a:rPr lang="en-US" altLang="zh-CN" sz="3200" spc="-50" dirty="0">
                <a:latin typeface="Kaiti SC" charset="-122"/>
                <a:ea typeface="Kaiti SC" charset="-122"/>
                <a:cs typeface="Kaiti SC" charset="-122"/>
              </a:rPr>
              <a:t>. </a:t>
            </a:r>
            <a:r>
              <a:rPr lang="zh-CN" altLang="en-US" sz="3200" spc="-50" dirty="0">
                <a:latin typeface="Kaiti SC" charset="-122"/>
                <a:ea typeface="Kaiti SC" charset="-122"/>
                <a:cs typeface="Kaiti SC" charset="-122"/>
              </a:rPr>
              <a:t>你觉得“真情”是什么？为什么“不忘”？</a:t>
            </a:r>
            <a:endParaRPr lang="en-US" altLang="zh-CN" sz="3200" spc="-50" dirty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CN" altLang="zh-CN" sz="3200" spc="-5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3200" spc="-50" dirty="0">
                <a:latin typeface="Kaiti SC" charset="-122"/>
                <a:ea typeface="Kaiti SC" charset="-122"/>
                <a:cs typeface="Kaiti SC" charset="-122"/>
              </a:rPr>
              <a:t>   你觉得“梦想”是什么？为什么“负重”？</a:t>
            </a:r>
            <a:endParaRPr lang="en-US" altLang="zh-CN" sz="3200" spc="-50" dirty="0">
              <a:latin typeface="Kaiti SC" charset="-122"/>
              <a:ea typeface="Kaiti SC" charset="-122"/>
              <a:cs typeface="Kaiti SC" charset="-122"/>
            </a:endParaRPr>
          </a:p>
          <a:p>
            <a:endParaRPr kumimoji="1"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结论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推论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Conclusion: Making Inferences</a:t>
            </a:r>
            <a:endParaRPr kumimoji="1" lang="zh-CN" alt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结论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图表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Conclusion</a:t>
            </a:r>
            <a:r>
              <a:rPr lang="zh-CN" altLang="en-US" sz="3200" b="1" dirty="0">
                <a:ea typeface="华文楷体"/>
                <a:cs typeface="华文楷体"/>
              </a:rPr>
              <a:t>:</a:t>
            </a:r>
            <a:r>
              <a:rPr lang="en-US" altLang="zh-CN" sz="3200" b="1" dirty="0">
                <a:ea typeface="华文楷体"/>
                <a:cs typeface="华文楷体"/>
              </a:rPr>
              <a:t> Graphic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Organizer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endParaRPr kumimoji="1"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89746" cy="4023360"/>
          </a:xfrm>
        </p:spPr>
        <p:txBody>
          <a:bodyPr/>
          <a:lstStyle/>
          <a:p>
            <a:r>
              <a:rPr lang="en-US" altLang="zh-CN" sz="2400" dirty="0">
                <a:ea typeface="华文楷体"/>
                <a:cs typeface="华文楷体"/>
              </a:rPr>
              <a:t>1.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Draw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a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graph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to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show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the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development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of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zh-CN" altLang="en-US" sz="2800" dirty="0">
                <a:ea typeface="华文楷体"/>
                <a:cs typeface="华文楷体"/>
              </a:rPr>
              <a:t>苏巴西奇的“真情”和“梦想”</a:t>
            </a:r>
            <a:r>
              <a:rPr lang="en-US" altLang="zh-CN" sz="2800" dirty="0">
                <a:ea typeface="华文楷体"/>
                <a:cs typeface="华文楷体"/>
              </a:rPr>
              <a:t>.</a:t>
            </a:r>
            <a:endParaRPr kumimoji="1" lang="zh-CN" altLang="en-US" sz="2800" dirty="0"/>
          </a:p>
          <a:p>
            <a:endParaRPr kumimoji="1" lang="zh-CN" alt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20581600"/>
              </p:ext>
            </p:extLst>
          </p:nvPr>
        </p:nvGraphicFramePr>
        <p:xfrm>
          <a:off x="1405145" y="2567354"/>
          <a:ext cx="9198378" cy="33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6336834"/>
            <a:ext cx="8467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100" dirty="0">
                <a:solidFill>
                  <a:srgbClr val="FFFFFF"/>
                </a:solidFill>
              </a:rPr>
              <a:t>https://</a:t>
            </a:r>
            <a:r>
              <a:rPr kumimoji="1" lang="en-US" altLang="zh-TW" sz="1100" dirty="0" err="1">
                <a:solidFill>
                  <a:srgbClr val="FFFFFF"/>
                </a:solidFill>
              </a:rPr>
              <a:t>cn.dreamstime.com</a:t>
            </a:r>
            <a:r>
              <a:rPr kumimoji="1" lang="en-US" altLang="zh-TW" sz="1100" dirty="0">
                <a:solidFill>
                  <a:srgbClr val="FFFFFF"/>
                </a:solidFill>
              </a:rPr>
              <a:t>/</a:t>
            </a:r>
            <a:r>
              <a:rPr kumimoji="1" lang="zh-TW" altLang="en-US" sz="1100" dirty="0">
                <a:solidFill>
                  <a:srgbClr val="FFFFFF"/>
                </a:solidFill>
              </a:rPr>
              <a:t>库存例证</a:t>
            </a:r>
            <a:r>
              <a:rPr kumimoji="1" lang="en-US" altLang="zh-TW" sz="1100" dirty="0">
                <a:solidFill>
                  <a:srgbClr val="FFFFFF"/>
                </a:solidFill>
              </a:rPr>
              <a:t>-</a:t>
            </a:r>
            <a:r>
              <a:rPr kumimoji="1" lang="zh-TW" altLang="en-US" sz="1100" dirty="0">
                <a:solidFill>
                  <a:srgbClr val="FFFFFF"/>
                </a:solidFill>
              </a:rPr>
              <a:t>当前企业成长曲线图的商人</a:t>
            </a:r>
            <a:r>
              <a:rPr kumimoji="1" lang="en-US" altLang="zh-TW" sz="1100" dirty="0">
                <a:solidFill>
                  <a:srgbClr val="FFFFFF"/>
                </a:solidFill>
              </a:rPr>
              <a:t>-image50899441</a:t>
            </a:r>
            <a:endParaRPr kumimoji="1" lang="zh-CN" altLang="en-US" sz="1100" dirty="0">
              <a:solidFill>
                <a:srgbClr val="FFFFFF"/>
              </a:solidFill>
            </a:endParaRPr>
          </a:p>
        </p:txBody>
      </p:sp>
      <p:pic>
        <p:nvPicPr>
          <p:cNvPr id="7" name="Picture 6" descr="Screen Shot 2018-07-15 at 4.30.0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1"/>
          <a:stretch/>
        </p:blipFill>
        <p:spPr>
          <a:xfrm>
            <a:off x="8303992" y="286603"/>
            <a:ext cx="1849942" cy="13980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6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结论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图表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Conclusion</a:t>
            </a:r>
            <a:r>
              <a:rPr lang="zh-CN" altLang="en-US" sz="3200" b="1" dirty="0">
                <a:ea typeface="华文楷体"/>
                <a:cs typeface="华文楷体"/>
              </a:rPr>
              <a:t>:</a:t>
            </a:r>
            <a:r>
              <a:rPr lang="en-US" altLang="zh-CN" sz="3200" b="1" dirty="0">
                <a:ea typeface="华文楷体"/>
                <a:cs typeface="华文楷体"/>
              </a:rPr>
              <a:t> Graphic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Organizer</a:t>
            </a:r>
            <a:endParaRPr kumimoji="1"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89746" cy="4023360"/>
          </a:xfrm>
        </p:spPr>
        <p:txBody>
          <a:bodyPr/>
          <a:lstStyle/>
          <a:p>
            <a:r>
              <a:rPr lang="en-US" altLang="zh-CN" sz="2400" dirty="0">
                <a:ea typeface="华文楷体"/>
                <a:cs typeface="华文楷体"/>
              </a:rPr>
              <a:t>1. Draw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a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graph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to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show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the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development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of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zh-CN" altLang="en-US" sz="2800" dirty="0">
                <a:ea typeface="华文楷体"/>
                <a:cs typeface="华文楷体"/>
              </a:rPr>
              <a:t>苏巴西奇的“真情”和“梦想”</a:t>
            </a:r>
            <a:r>
              <a:rPr lang="en-US" altLang="zh-CN" sz="2800" dirty="0">
                <a:ea typeface="华文楷体"/>
                <a:cs typeface="华文楷体"/>
              </a:rPr>
              <a:t>.</a:t>
            </a:r>
            <a:endParaRPr kumimoji="1" lang="zh-CN" altLang="en-US" sz="2800" dirty="0"/>
          </a:p>
          <a:p>
            <a:endParaRPr kumimoji="1" lang="zh-CN" alt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16527585"/>
              </p:ext>
            </p:extLst>
          </p:nvPr>
        </p:nvGraphicFramePr>
        <p:xfrm>
          <a:off x="1405145" y="2567354"/>
          <a:ext cx="9198378" cy="33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1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73864"/>
            <a:ext cx="10589746" cy="3572399"/>
          </a:xfrm>
        </p:spPr>
        <p:txBody>
          <a:bodyPr/>
          <a:lstStyle/>
          <a:p>
            <a:r>
              <a:rPr lang="en-US" altLang="zh-CN" sz="2400" dirty="0">
                <a:ea typeface="华文楷体"/>
                <a:cs typeface="华文楷体"/>
              </a:rPr>
              <a:t>2. Can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you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find places for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the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words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below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on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to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your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graph?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endParaRPr lang="en-US" altLang="zh-CN" sz="2400" dirty="0">
              <a:ea typeface="华文楷体"/>
              <a:cs typeface="华文楷体"/>
            </a:endParaRPr>
          </a:p>
          <a:p>
            <a:endParaRPr lang="en-US" altLang="zh-CN" sz="1800" dirty="0">
              <a:ea typeface="华文楷体"/>
              <a:cs typeface="华文楷体"/>
            </a:endParaRPr>
          </a:p>
          <a:p>
            <a:r>
              <a:rPr kumimoji="1" lang="en-US" altLang="zh-CN" sz="2400" dirty="0">
                <a:ea typeface="华文楷体"/>
                <a:cs typeface="华文楷体"/>
              </a:rPr>
              <a:t>     </a:t>
            </a:r>
            <a:r>
              <a:rPr kumimoji="1" lang="en-US" altLang="zh-CN" dirty="0">
                <a:ea typeface="华文楷体"/>
                <a:cs typeface="华文楷体"/>
              </a:rPr>
              <a:t>  </a:t>
            </a:r>
            <a:r>
              <a:rPr kumimoji="1" lang="zh-CN" altLang="en-US" sz="3200" dirty="0">
                <a:ea typeface="华文楷体"/>
                <a:cs typeface="华文楷体"/>
              </a:rPr>
              <a:t>受伤、离世、担心、兴奋</a:t>
            </a:r>
            <a:endParaRPr kumimoji="1" lang="en-US" altLang="zh-CN" sz="3200" dirty="0">
              <a:ea typeface="华文楷体"/>
              <a:cs typeface="华文楷体"/>
            </a:endParaRPr>
          </a:p>
          <a:p>
            <a:r>
              <a:rPr kumimoji="1" lang="en-US" altLang="zh-CN" sz="3200" dirty="0">
                <a:ea typeface="华文楷体"/>
                <a:cs typeface="华文楷体"/>
              </a:rPr>
              <a:t>     </a:t>
            </a:r>
            <a:r>
              <a:rPr kumimoji="1" lang="zh-CN" altLang="en-US" sz="3200" dirty="0">
                <a:ea typeface="华文楷体"/>
                <a:cs typeface="华文楷体"/>
              </a:rPr>
              <a:t>实现、梦想</a:t>
            </a:r>
            <a:r>
              <a:rPr kumimoji="1" lang="zh-CN" altLang="zh-CN" sz="3200" dirty="0">
                <a:ea typeface="华文楷体"/>
                <a:cs typeface="华文楷体"/>
              </a:rPr>
              <a:t>、</a:t>
            </a:r>
            <a:r>
              <a:rPr kumimoji="1" lang="zh-CN" altLang="en-US" sz="3200" dirty="0">
                <a:ea typeface="华文楷体"/>
                <a:cs typeface="华文楷体"/>
              </a:rPr>
              <a:t>悲痛、努力</a:t>
            </a:r>
            <a:endParaRPr kumimoji="1" lang="zh-CN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结论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图表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+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事件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/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情感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Conclusion</a:t>
            </a:r>
            <a:r>
              <a:rPr lang="zh-CN" altLang="en-US" sz="3200" b="1" dirty="0">
                <a:ea typeface="华文楷体"/>
                <a:cs typeface="华文楷体"/>
              </a:rPr>
              <a:t>:</a:t>
            </a:r>
            <a:r>
              <a:rPr lang="en-US" altLang="zh-CN" sz="3200" b="1" dirty="0">
                <a:ea typeface="华文楷体"/>
                <a:cs typeface="华文楷体"/>
              </a:rPr>
              <a:t> Graphic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Organizer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(Events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+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Emotional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Changes)</a:t>
            </a:r>
            <a:endParaRPr kumimoji="1" lang="zh-CN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9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10589746" cy="1004870"/>
          </a:xfrm>
        </p:spPr>
        <p:txBody>
          <a:bodyPr/>
          <a:lstStyle/>
          <a:p>
            <a:r>
              <a:rPr lang="en-US" altLang="zh-CN" sz="2400" dirty="0">
                <a:ea typeface="华文楷体"/>
                <a:cs typeface="华文楷体"/>
              </a:rPr>
              <a:t>2. Can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you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put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the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key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words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below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on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to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the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r>
              <a:rPr lang="en-US" altLang="zh-CN" sz="2400" dirty="0">
                <a:ea typeface="华文楷体"/>
                <a:cs typeface="华文楷体"/>
              </a:rPr>
              <a:t>graph?</a:t>
            </a:r>
            <a:r>
              <a:rPr lang="zh-CN" altLang="en-US" sz="2400" dirty="0">
                <a:ea typeface="华文楷体"/>
                <a:cs typeface="华文楷体"/>
              </a:rPr>
              <a:t> </a:t>
            </a:r>
            <a:endParaRPr lang="en-US" altLang="zh-CN" sz="2400" dirty="0">
              <a:ea typeface="华文楷体"/>
              <a:cs typeface="华文楷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结论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图表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Conclusion</a:t>
            </a:r>
            <a:r>
              <a:rPr lang="zh-CN" altLang="en-US" sz="3200" b="1" dirty="0">
                <a:ea typeface="华文楷体"/>
                <a:cs typeface="华文楷体"/>
              </a:rPr>
              <a:t>:</a:t>
            </a:r>
            <a:r>
              <a:rPr lang="en-US" altLang="zh-CN" sz="3200" b="1" dirty="0">
                <a:ea typeface="华文楷体"/>
                <a:cs typeface="华文楷体"/>
              </a:rPr>
              <a:t> Graphic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Organizer</a:t>
            </a:r>
            <a:endParaRPr kumimoji="1" lang="zh-CN" altLang="en-US" sz="3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93301016"/>
              </p:ext>
            </p:extLst>
          </p:nvPr>
        </p:nvGraphicFramePr>
        <p:xfrm>
          <a:off x="1527291" y="2989385"/>
          <a:ext cx="9198378" cy="33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328840" y="5117384"/>
            <a:ext cx="800219" cy="4616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  <a:ea typeface="华文楷体"/>
                <a:cs typeface="华文楷体"/>
              </a:rPr>
              <a:t>受伤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5843" y="5348216"/>
            <a:ext cx="813043" cy="4616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  <a:ea typeface="华文楷体"/>
                <a:cs typeface="华文楷体"/>
              </a:rPr>
              <a:t>离世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7354" y="3101296"/>
            <a:ext cx="813043" cy="46166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1" lang="zh-CN" altLang="en-US" sz="2400" dirty="0">
                <a:solidFill>
                  <a:srgbClr val="FFFF00"/>
                </a:solidFill>
                <a:ea typeface="华文楷体"/>
                <a:cs typeface="华文楷体"/>
              </a:rPr>
              <a:t>兴奋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51926" y="3720138"/>
            <a:ext cx="800219" cy="4616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  <a:ea typeface="华文楷体"/>
                <a:cs typeface="华文楷体"/>
              </a:rPr>
              <a:t>梦想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4945" y="4089534"/>
            <a:ext cx="800219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solidFill>
                  <a:srgbClr val="FFFF00"/>
                </a:solidFill>
                <a:ea typeface="华文楷体"/>
                <a:cs typeface="华文楷体"/>
              </a:rPr>
              <a:t>悲痛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8840" y="4320366"/>
            <a:ext cx="80021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rgbClr val="FFFF00"/>
                </a:solidFill>
                <a:ea typeface="华文楷体"/>
                <a:cs typeface="华文楷体"/>
              </a:rPr>
              <a:t>担心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55691" y="4320366"/>
            <a:ext cx="966859" cy="4616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  <a:ea typeface="华文楷体"/>
                <a:cs typeface="华文楷体"/>
              </a:rPr>
              <a:t>努力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06155" y="3720138"/>
            <a:ext cx="800219" cy="46166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  <a:ea typeface="华文楷体"/>
                <a:cs typeface="华文楷体"/>
              </a:rPr>
              <a:t>实现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graph #1…"/>
          <p:cNvSpPr txBox="1">
            <a:spLocks noGrp="1"/>
          </p:cNvSpPr>
          <p:nvPr>
            <p:ph idx="1"/>
          </p:nvPr>
        </p:nvSpPr>
        <p:spPr>
          <a:xfrm>
            <a:off x="1097280" y="1737361"/>
            <a:ext cx="10058400" cy="6809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291633">
              <a:buNone/>
              <a:defRPr sz="4544"/>
            </a:pPr>
            <a:r>
              <a:rPr lang="en-US" altLang="zh-CN" sz="2400" dirty="0">
                <a:ea typeface="Kai" charset="-122"/>
                <a:cs typeface="Kai" charset="-122"/>
              </a:rPr>
              <a:t>1.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Summarize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each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paragraph’s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main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idea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into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one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sentence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and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enter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the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information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into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the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graphic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organizer</a:t>
            </a: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文章结构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Recap: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Text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Structure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17957" y="2433337"/>
            <a:ext cx="689407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第一段：苏巴西奇</a:t>
            </a:r>
            <a:r>
              <a:rPr lang="mr-IN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…</a:t>
            </a:r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097281" y="3517926"/>
            <a:ext cx="691475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第二段：</a:t>
            </a:r>
            <a:r>
              <a:rPr lang="mr-IN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…</a:t>
            </a:r>
            <a:endParaRPr lang="zh-CN" altLang="en-US" dirty="0"/>
          </a:p>
        </p:txBody>
      </p:sp>
      <p:sp>
        <p:nvSpPr>
          <p:cNvPr id="4" name="Down Arrow 3"/>
          <p:cNvSpPr/>
          <p:nvPr/>
        </p:nvSpPr>
        <p:spPr>
          <a:xfrm>
            <a:off x="3796595" y="3035235"/>
            <a:ext cx="621506" cy="4826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097280" y="4683574"/>
            <a:ext cx="691475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第三段：</a:t>
            </a:r>
            <a:r>
              <a:rPr lang="mr-IN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…</a:t>
            </a:r>
            <a:endParaRPr lang="zh-CN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73146" y="5737352"/>
            <a:ext cx="693888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第四段：</a:t>
            </a:r>
            <a:r>
              <a:rPr lang="mr-IN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…</a:t>
            </a:r>
            <a:endParaRPr lang="zh-CN" altLang="en-US" dirty="0"/>
          </a:p>
        </p:txBody>
      </p:sp>
      <p:sp>
        <p:nvSpPr>
          <p:cNvPr id="14" name="Down Arrow 13"/>
          <p:cNvSpPr/>
          <p:nvPr/>
        </p:nvSpPr>
        <p:spPr>
          <a:xfrm>
            <a:off x="3827396" y="4200883"/>
            <a:ext cx="621506" cy="4826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Down Arrow 15"/>
          <p:cNvSpPr/>
          <p:nvPr/>
        </p:nvSpPr>
        <p:spPr>
          <a:xfrm>
            <a:off x="3871708" y="5254661"/>
            <a:ext cx="621506" cy="4826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8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graph #1…"/>
          <p:cNvSpPr txBox="1">
            <a:spLocks noGrp="1"/>
          </p:cNvSpPr>
          <p:nvPr>
            <p:ph idx="1"/>
          </p:nvPr>
        </p:nvSpPr>
        <p:spPr>
          <a:xfrm>
            <a:off x="1097280" y="1737361"/>
            <a:ext cx="10058400" cy="6809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291633">
              <a:buNone/>
              <a:defRPr sz="4544"/>
            </a:pPr>
            <a:r>
              <a:rPr lang="en-US" altLang="zh-CN" sz="2400" dirty="0">
                <a:ea typeface="Kai" charset="-122"/>
                <a:cs typeface="Kai" charset="-122"/>
              </a:rPr>
              <a:t>1.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Summarize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each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paragraph’s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main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idea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into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one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sentence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and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enter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the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information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into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the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graphic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organizer</a:t>
            </a: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文章结构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Recap: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Text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Structure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17957" y="2415752"/>
            <a:ext cx="738046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第一段：苏巴西奇为什么与众不同？</a:t>
            </a:r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097280" y="3500341"/>
            <a:ext cx="740114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第二段：比赛结束后露出一件有照片的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T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恤</a:t>
            </a:r>
            <a:endParaRPr lang="zh-CN" altLang="en-US" dirty="0"/>
          </a:p>
        </p:txBody>
      </p:sp>
      <p:sp>
        <p:nvSpPr>
          <p:cNvPr id="4" name="Down Arrow 3"/>
          <p:cNvSpPr/>
          <p:nvPr/>
        </p:nvSpPr>
        <p:spPr>
          <a:xfrm>
            <a:off x="3796595" y="3017650"/>
            <a:ext cx="621506" cy="4826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097279" y="4665989"/>
            <a:ext cx="740114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第三段：有共同梦想的好友在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2008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年意外离世</a:t>
            </a:r>
            <a:endParaRPr lang="zh-CN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73146" y="5719767"/>
            <a:ext cx="74252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第四段：带着好友的梦想，进入世界杯决赛</a:t>
            </a:r>
            <a:endParaRPr lang="zh-CN" altLang="en-US" dirty="0"/>
          </a:p>
        </p:txBody>
      </p:sp>
      <p:sp>
        <p:nvSpPr>
          <p:cNvPr id="14" name="Down Arrow 13"/>
          <p:cNvSpPr/>
          <p:nvPr/>
        </p:nvSpPr>
        <p:spPr>
          <a:xfrm>
            <a:off x="3827396" y="4183298"/>
            <a:ext cx="621506" cy="4826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Down Arrow 15"/>
          <p:cNvSpPr/>
          <p:nvPr/>
        </p:nvSpPr>
        <p:spPr>
          <a:xfrm>
            <a:off x="3871708" y="5237076"/>
            <a:ext cx="621506" cy="4826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Line Callout 1 1"/>
          <p:cNvSpPr/>
          <p:nvPr/>
        </p:nvSpPr>
        <p:spPr>
          <a:xfrm>
            <a:off x="8766473" y="2905902"/>
            <a:ext cx="2897310" cy="594439"/>
          </a:xfrm>
          <a:prstGeom prst="borderCallout1">
            <a:avLst>
              <a:gd name="adj1" fmla="val 52841"/>
              <a:gd name="adj2" fmla="val -2737"/>
              <a:gd name="adj3" fmla="val 60227"/>
              <a:gd name="adj4" fmla="val -13579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739783" y="215414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5">
                    <a:lumMod val="50000"/>
                  </a:schemeClr>
                </a:solidFill>
                <a:latin typeface="华文楷体"/>
                <a:ea typeface="华文楷体"/>
                <a:cs typeface="华文楷体"/>
              </a:rPr>
              <a:t>段和段之间的关系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8766473" y="4144054"/>
            <a:ext cx="2897310" cy="594439"/>
          </a:xfrm>
          <a:prstGeom prst="borderCallout1">
            <a:avLst>
              <a:gd name="adj1" fmla="val 52841"/>
              <a:gd name="adj2" fmla="val -2737"/>
              <a:gd name="adj3" fmla="val 60227"/>
              <a:gd name="adj4" fmla="val -13579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Line Callout 1 17"/>
          <p:cNvSpPr/>
          <p:nvPr/>
        </p:nvSpPr>
        <p:spPr>
          <a:xfrm>
            <a:off x="8766473" y="5184322"/>
            <a:ext cx="2897310" cy="594439"/>
          </a:xfrm>
          <a:prstGeom prst="borderCallout1">
            <a:avLst>
              <a:gd name="adj1" fmla="val 52841"/>
              <a:gd name="adj2" fmla="val -2737"/>
              <a:gd name="adj3" fmla="val 60227"/>
              <a:gd name="adj4" fmla="val -13579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80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graph #1…"/>
          <p:cNvSpPr txBox="1">
            <a:spLocks noGrp="1"/>
          </p:cNvSpPr>
          <p:nvPr>
            <p:ph idx="1"/>
          </p:nvPr>
        </p:nvSpPr>
        <p:spPr>
          <a:xfrm>
            <a:off x="1097280" y="1737361"/>
            <a:ext cx="10058400" cy="6809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291633">
              <a:buNone/>
              <a:defRPr sz="4544"/>
            </a:pPr>
            <a:r>
              <a:rPr lang="en-US" altLang="zh-CN" sz="2400" dirty="0">
                <a:ea typeface="Kai" charset="-122"/>
                <a:cs typeface="Kai" charset="-122"/>
              </a:rPr>
              <a:t>1.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Summarize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each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paragraph’s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main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idea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into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one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sentence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and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enter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the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information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into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the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graphic</a:t>
            </a:r>
            <a:r>
              <a:rPr lang="zh-CN" altLang="en-US" sz="2400" dirty="0">
                <a:ea typeface="Kai" charset="-122"/>
                <a:cs typeface="Kai" charset="-122"/>
              </a:rPr>
              <a:t> </a:t>
            </a:r>
            <a:r>
              <a:rPr lang="en-US" altLang="zh-CN" sz="2400" dirty="0">
                <a:ea typeface="Kai" charset="-122"/>
                <a:cs typeface="Kai" charset="-122"/>
              </a:rPr>
              <a:t>organizer</a:t>
            </a: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文章结构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>
                <a:ea typeface="华文楷体"/>
                <a:cs typeface="华文楷体"/>
              </a:rPr>
              <a:t>Recap: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Text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Structure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17957" y="2415752"/>
            <a:ext cx="738046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第一段：苏巴西奇为什么与众不同？</a:t>
            </a:r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097280" y="3500341"/>
            <a:ext cx="740114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第二段：比赛结束后露出一件有照片的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T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恤</a:t>
            </a:r>
            <a:endParaRPr lang="zh-CN" altLang="en-US" dirty="0"/>
          </a:p>
        </p:txBody>
      </p:sp>
      <p:sp>
        <p:nvSpPr>
          <p:cNvPr id="4" name="Down Arrow 3"/>
          <p:cNvSpPr/>
          <p:nvPr/>
        </p:nvSpPr>
        <p:spPr>
          <a:xfrm>
            <a:off x="3796595" y="3017650"/>
            <a:ext cx="621506" cy="4826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097279" y="4665989"/>
            <a:ext cx="740114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第三段：有共同梦想的好友在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2008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年意外离世</a:t>
            </a:r>
            <a:endParaRPr lang="zh-CN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73146" y="5719767"/>
            <a:ext cx="74252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Kai" charset="-122"/>
                <a:ea typeface="Kai" charset="-122"/>
                <a:cs typeface="Kai" charset="-122"/>
              </a:rPr>
              <a:t>第四段：带着好友的梦想，进入世界杯决赛</a:t>
            </a:r>
            <a:endParaRPr lang="zh-CN" altLang="en-US" dirty="0"/>
          </a:p>
        </p:txBody>
      </p:sp>
      <p:sp>
        <p:nvSpPr>
          <p:cNvPr id="14" name="Down Arrow 13"/>
          <p:cNvSpPr/>
          <p:nvPr/>
        </p:nvSpPr>
        <p:spPr>
          <a:xfrm>
            <a:off x="3827396" y="4183298"/>
            <a:ext cx="621506" cy="4826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Down Arrow 15"/>
          <p:cNvSpPr/>
          <p:nvPr/>
        </p:nvSpPr>
        <p:spPr>
          <a:xfrm>
            <a:off x="3871708" y="5237076"/>
            <a:ext cx="621506" cy="4826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Line Callout 1 1"/>
          <p:cNvSpPr/>
          <p:nvPr/>
        </p:nvSpPr>
        <p:spPr>
          <a:xfrm>
            <a:off x="8766473" y="2905902"/>
            <a:ext cx="2897310" cy="594439"/>
          </a:xfrm>
          <a:prstGeom prst="borderCallout1">
            <a:avLst>
              <a:gd name="adj1" fmla="val 52841"/>
              <a:gd name="adj2" fmla="val -2737"/>
              <a:gd name="adj3" fmla="val 60227"/>
              <a:gd name="adj4" fmla="val -13579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accent6">
                    <a:lumMod val="50000"/>
                  </a:schemeClr>
                </a:solidFill>
              </a:rPr>
              <a:t>Explain</a:t>
            </a:r>
            <a:endParaRPr kumimoji="1" lang="zh-CN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9783" y="215414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5">
                    <a:lumMod val="50000"/>
                  </a:schemeClr>
                </a:solidFill>
                <a:latin typeface="华文楷体"/>
                <a:ea typeface="华文楷体"/>
                <a:cs typeface="华文楷体"/>
              </a:rPr>
              <a:t>段和段之间的关系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8766473" y="4144054"/>
            <a:ext cx="2897310" cy="594439"/>
          </a:xfrm>
          <a:prstGeom prst="borderCallout1">
            <a:avLst>
              <a:gd name="adj1" fmla="val 52841"/>
              <a:gd name="adj2" fmla="val -2737"/>
              <a:gd name="adj3" fmla="val 60227"/>
              <a:gd name="adj4" fmla="val -13579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>
                <a:solidFill>
                  <a:schemeClr val="accent6">
                    <a:lumMod val="50000"/>
                  </a:schemeClr>
                </a:solidFill>
              </a:rPr>
              <a:t>Explain</a:t>
            </a:r>
            <a:endParaRPr kumimoji="1" lang="zh-CN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8766473" y="5184322"/>
            <a:ext cx="2897310" cy="594439"/>
          </a:xfrm>
          <a:prstGeom prst="borderCallout1">
            <a:avLst>
              <a:gd name="adj1" fmla="val 52841"/>
              <a:gd name="adj2" fmla="val -2737"/>
              <a:gd name="adj3" fmla="val 60227"/>
              <a:gd name="adj4" fmla="val -13579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accent6">
                    <a:lumMod val="50000"/>
                  </a:schemeClr>
                </a:solidFill>
              </a:rPr>
              <a:t>Problem/solution</a:t>
            </a:r>
            <a:endParaRPr kumimoji="1" lang="zh-CN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39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48104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实际交际任务</a:t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Real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Life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Task</a:t>
            </a:r>
            <a:r>
              <a:rPr lang="zh-CN" altLang="en-US" sz="3200" b="1" dirty="0">
                <a:ea typeface="华文楷体"/>
                <a:cs typeface="华文楷体"/>
              </a:rPr>
              <a:t>: </a:t>
            </a:r>
            <a:r>
              <a:rPr lang="en-US" altLang="zh-CN" sz="3200" b="1" dirty="0">
                <a:ea typeface="华文楷体"/>
                <a:cs typeface="华文楷体"/>
              </a:rPr>
              <a:t>Storytelling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(Interpersonal)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zh-CN" altLang="zh-CN" sz="3200" b="1" dirty="0">
                <a:ea typeface="华文楷体"/>
                <a:cs typeface="华文楷体"/>
              </a:rPr>
              <a:t> 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055" y="1850866"/>
            <a:ext cx="10058400" cy="4417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CN" altLang="en-US" sz="2800" b="1" u="sng" dirty="0">
                <a:latin typeface="华文楷体"/>
                <a:ea typeface="华文楷体"/>
                <a:cs typeface="华文楷体"/>
              </a:rPr>
              <a:t>准备一个小故事 </a:t>
            </a:r>
            <a:r>
              <a:rPr kumimoji="1" lang="en-US" altLang="zh-CN" sz="2400" b="1" u="sng" dirty="0"/>
              <a:t>(5</a:t>
            </a:r>
            <a:r>
              <a:rPr kumimoji="1" lang="zh-CN" altLang="en-US" sz="2400" b="1" u="sng" dirty="0">
                <a:latin typeface="华文楷体"/>
                <a:ea typeface="华文楷体"/>
                <a:cs typeface="华文楷体"/>
              </a:rPr>
              <a:t>分钟</a:t>
            </a:r>
            <a:r>
              <a:rPr kumimoji="1" lang="en-US" altLang="zh-CN" sz="2400" b="1" u="sng" dirty="0"/>
              <a:t>)</a:t>
            </a:r>
          </a:p>
          <a:p>
            <a:pPr marL="0" indent="0">
              <a:spcBef>
                <a:spcPts val="200"/>
              </a:spcBef>
              <a:buNone/>
            </a:pPr>
            <a:r>
              <a:rPr kumimoji="1" lang="en-US" altLang="zh-CN" sz="2200" dirty="0">
                <a:ea typeface="华文楷体"/>
                <a:cs typeface="华文楷体"/>
              </a:rPr>
              <a:t>Prepare</a:t>
            </a:r>
            <a:r>
              <a:rPr kumimoji="1" lang="zh-CN" altLang="en-US" sz="2200" dirty="0">
                <a:ea typeface="华文楷体"/>
                <a:cs typeface="华文楷体"/>
              </a:rPr>
              <a:t> </a:t>
            </a:r>
            <a:r>
              <a:rPr kumimoji="1" lang="en-US" altLang="zh-CN" sz="2200" dirty="0">
                <a:ea typeface="华文楷体"/>
                <a:cs typeface="华文楷体"/>
              </a:rPr>
              <a:t>a</a:t>
            </a:r>
            <a:r>
              <a:rPr kumimoji="1" lang="zh-CN" altLang="en-US" sz="2200" dirty="0">
                <a:ea typeface="华文楷体"/>
                <a:cs typeface="华文楷体"/>
              </a:rPr>
              <a:t> </a:t>
            </a:r>
            <a:r>
              <a:rPr kumimoji="1" lang="en-US" altLang="zh-CN" sz="2200" dirty="0">
                <a:ea typeface="华文楷体"/>
                <a:cs typeface="华文楷体"/>
              </a:rPr>
              <a:t>story</a:t>
            </a:r>
            <a:r>
              <a:rPr kumimoji="1" lang="zh-CN" altLang="en-US" sz="2200" dirty="0">
                <a:ea typeface="华文楷体"/>
                <a:cs typeface="华文楷体"/>
              </a:rPr>
              <a:t> </a:t>
            </a:r>
            <a:r>
              <a:rPr kumimoji="1" lang="en-US" altLang="zh-CN" sz="2200" dirty="0">
                <a:ea typeface="华文楷体"/>
                <a:cs typeface="华文楷体"/>
              </a:rPr>
              <a:t>that</a:t>
            </a:r>
            <a:r>
              <a:rPr kumimoji="1" lang="zh-CN" altLang="en-US" sz="2200" dirty="0">
                <a:ea typeface="华文楷体"/>
                <a:cs typeface="华文楷体"/>
              </a:rPr>
              <a:t> </a:t>
            </a:r>
            <a:r>
              <a:rPr kumimoji="1" lang="en-US" altLang="zh-CN" sz="2200" dirty="0">
                <a:ea typeface="华文楷体"/>
                <a:cs typeface="华文楷体"/>
              </a:rPr>
              <a:t>you’ve</a:t>
            </a:r>
            <a:r>
              <a:rPr kumimoji="1" lang="zh-CN" altLang="en-US" sz="2200" dirty="0">
                <a:ea typeface="华文楷体"/>
                <a:cs typeface="华文楷体"/>
              </a:rPr>
              <a:t> </a:t>
            </a:r>
            <a:r>
              <a:rPr kumimoji="1" lang="en-US" altLang="zh-CN" sz="2200" dirty="0">
                <a:ea typeface="华文楷体"/>
                <a:cs typeface="华文楷体"/>
              </a:rPr>
              <a:t>experienced</a:t>
            </a:r>
            <a:r>
              <a:rPr kumimoji="1" lang="zh-CN" altLang="en-US" sz="2200" dirty="0">
                <a:ea typeface="华文楷体"/>
                <a:cs typeface="华文楷体"/>
              </a:rPr>
              <a:t>/</a:t>
            </a:r>
            <a:r>
              <a:rPr kumimoji="1" lang="en-US" altLang="zh-CN" sz="2200" dirty="0">
                <a:ea typeface="华文楷体"/>
                <a:cs typeface="华文楷体"/>
              </a:rPr>
              <a:t>watched</a:t>
            </a:r>
            <a:r>
              <a:rPr kumimoji="1" lang="zh-CN" altLang="en-US" sz="2200" dirty="0">
                <a:ea typeface="华文楷体"/>
                <a:cs typeface="华文楷体"/>
              </a:rPr>
              <a:t> </a:t>
            </a:r>
            <a:r>
              <a:rPr kumimoji="1" lang="en-US" altLang="zh-CN" sz="2200" dirty="0">
                <a:ea typeface="华文楷体"/>
                <a:cs typeface="华文楷体"/>
              </a:rPr>
              <a:t>about</a:t>
            </a:r>
            <a:r>
              <a:rPr kumimoji="1" lang="zh-CN" altLang="en-US" sz="2200" dirty="0">
                <a:ea typeface="华文楷体"/>
                <a:cs typeface="华文楷体"/>
              </a:rPr>
              <a:t> </a:t>
            </a:r>
            <a:r>
              <a:rPr kumimoji="1" lang="en-US" altLang="zh-CN" sz="2200" dirty="0">
                <a:ea typeface="华文楷体"/>
                <a:cs typeface="华文楷体"/>
              </a:rPr>
              <a:t>sports. Here are some suggested topics for your reference and the topics can be mixed.</a:t>
            </a:r>
          </a:p>
          <a:p>
            <a:pPr marL="0" indent="0">
              <a:spcBef>
                <a:spcPts val="200"/>
              </a:spcBef>
              <a:buNone/>
            </a:pPr>
            <a:endParaRPr kumimoji="1" lang="en-US" altLang="zh-CN" sz="1600" dirty="0">
              <a:ea typeface="华文楷体"/>
              <a:cs typeface="华文楷体"/>
            </a:endParaRPr>
          </a:p>
          <a:p>
            <a:pPr>
              <a:spcBef>
                <a:spcPts val="200"/>
              </a:spcBef>
              <a:buFont typeface="Arial"/>
              <a:buChar char="•"/>
            </a:pPr>
            <a:r>
              <a:rPr kumimoji="1" lang="en-US" altLang="zh-CN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kumimoji="1" lang="zh-CN" altLang="en-US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梦想实现了吗？</a:t>
            </a:r>
            <a:endParaRPr kumimoji="1" lang="en-US" altLang="zh-CN" sz="2400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>
              <a:spcBef>
                <a:spcPts val="200"/>
              </a:spcBef>
              <a:buFont typeface="Arial"/>
              <a:buChar char="•"/>
            </a:pPr>
            <a:r>
              <a:rPr kumimoji="1" lang="en-US" altLang="zh-CN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kumimoji="1" lang="zh-CN" altLang="en-US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最难忘的时候</a:t>
            </a:r>
            <a:r>
              <a:rPr kumimoji="1" lang="en-US" altLang="zh-CN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……</a:t>
            </a:r>
          </a:p>
          <a:p>
            <a:pPr>
              <a:spcBef>
                <a:spcPts val="200"/>
              </a:spcBef>
              <a:buFont typeface="Arial"/>
              <a:buChar char="•"/>
            </a:pPr>
            <a:r>
              <a:rPr kumimoji="1" lang="en-US" altLang="zh-CN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kumimoji="1" lang="zh-CN" altLang="en-US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感人的时候</a:t>
            </a:r>
            <a:r>
              <a:rPr kumimoji="1" lang="en-US" altLang="zh-CN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……</a:t>
            </a:r>
          </a:p>
          <a:p>
            <a:pPr marL="0" indent="0">
              <a:buNone/>
            </a:pPr>
            <a:r>
              <a:rPr kumimoji="1" lang="en-US" altLang="zh-CN" sz="2200"/>
              <a:t>Use </a:t>
            </a:r>
            <a:r>
              <a:rPr kumimoji="1" lang="en-US" altLang="zh-CN" sz="2200" dirty="0"/>
              <a:t>2-3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words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below to describe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the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development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of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your</a:t>
            </a:r>
            <a:r>
              <a:rPr kumimoji="1" lang="zh-CN" altLang="en-US" sz="2200" dirty="0"/>
              <a:t> </a:t>
            </a:r>
            <a:r>
              <a:rPr kumimoji="1" lang="en-US" altLang="zh-CN" sz="2200" dirty="0"/>
              <a:t>emotions.</a:t>
            </a:r>
            <a:endParaRPr lang="en-US" altLang="zh-CN" sz="2400" spc="-50" dirty="0">
              <a:solidFill>
                <a:schemeClr val="accent5">
                  <a:lumMod val="50000"/>
                </a:schemeClr>
              </a:solidFill>
              <a:latin typeface="Times New Roman"/>
              <a:ea typeface="Kaiti SC" charset="-122"/>
              <a:cs typeface="Times New Roman"/>
            </a:endParaRPr>
          </a:p>
          <a:p>
            <a:pPr marL="0" indent="0">
              <a:buNone/>
            </a:pPr>
            <a:endParaRPr kumimoji="1" lang="en-US" altLang="zh-CN" sz="2400" dirty="0"/>
          </a:p>
        </p:txBody>
      </p:sp>
      <p:sp>
        <p:nvSpPr>
          <p:cNvPr id="5" name="Rectangle 4"/>
          <p:cNvSpPr/>
          <p:nvPr/>
        </p:nvSpPr>
        <p:spPr>
          <a:xfrm>
            <a:off x="1283542" y="5001078"/>
            <a:ext cx="8552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zh-CN" altLang="en-US" sz="2800" b="1" spc="-50" dirty="0">
                <a:solidFill>
                  <a:schemeClr val="accent6">
                    <a:lumMod val="50000"/>
                  </a:schemeClr>
                </a:solidFill>
                <a:ea typeface="Kaiti SC" charset="-122"/>
                <a:cs typeface="Times New Roman"/>
              </a:rPr>
              <a:t>高兴、感动、爱、兴奋、紧张</a:t>
            </a:r>
            <a:r>
              <a:rPr lang="zh-CN" altLang="zh-CN" sz="2800" b="1" spc="-50" dirty="0">
                <a:solidFill>
                  <a:schemeClr val="accent6">
                    <a:lumMod val="50000"/>
                  </a:schemeClr>
                </a:solidFill>
                <a:ea typeface="Kaiti SC" charset="-122"/>
                <a:cs typeface="Times New Roman"/>
              </a:rPr>
              <a:t>、</a:t>
            </a:r>
            <a:r>
              <a:rPr lang="zh-CN" altLang="en-US" sz="2800" b="1" spc="-50" dirty="0">
                <a:solidFill>
                  <a:schemeClr val="accent6">
                    <a:lumMod val="50000"/>
                  </a:schemeClr>
                </a:solidFill>
                <a:ea typeface="Kaiti SC" charset="-122"/>
                <a:cs typeface="Times New Roman"/>
              </a:rPr>
              <a:t>梦想、真情</a:t>
            </a:r>
            <a:endParaRPr lang="en-US" altLang="zh-CN" sz="2800" b="1" spc="-50" dirty="0">
              <a:solidFill>
                <a:schemeClr val="accent6">
                  <a:lumMod val="50000"/>
                </a:schemeClr>
              </a:solidFill>
              <a:ea typeface="Kaiti SC" charset="-122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zh-CN" altLang="en-US" sz="2800" spc="-50" dirty="0">
                <a:solidFill>
                  <a:srgbClr val="C00000"/>
                </a:solidFill>
                <a:ea typeface="Kaiti SC" charset="-122"/>
                <a:cs typeface="Times New Roman"/>
              </a:rPr>
              <a:t>着急、担心、害怕、生气</a:t>
            </a:r>
            <a:r>
              <a:rPr lang="zh-CN" altLang="zh-CN" sz="2800" spc="-50" dirty="0">
                <a:solidFill>
                  <a:srgbClr val="C00000"/>
                </a:solidFill>
                <a:ea typeface="Kaiti SC" charset="-122"/>
                <a:cs typeface="Times New Roman"/>
              </a:rPr>
              <a:t>、</a:t>
            </a:r>
            <a:r>
              <a:rPr lang="zh-CN" altLang="en-US" sz="2800" spc="-50" dirty="0">
                <a:solidFill>
                  <a:srgbClr val="C00000"/>
                </a:solidFill>
                <a:ea typeface="Kaiti SC" charset="-122"/>
                <a:cs typeface="Times New Roman"/>
              </a:rPr>
              <a:t>难过、悲痛</a:t>
            </a:r>
            <a:endParaRPr lang="en-US" altLang="zh-CN" sz="2800" spc="-50" dirty="0">
              <a:solidFill>
                <a:srgbClr val="C00000"/>
              </a:solidFill>
              <a:ea typeface="Kaiti SC" charset="-122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24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48104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实际交际任务</a:t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Real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Life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Task</a:t>
            </a:r>
            <a:r>
              <a:rPr lang="zh-CN" altLang="en-US" sz="3200" b="1" dirty="0">
                <a:ea typeface="华文楷体"/>
                <a:cs typeface="华文楷体"/>
              </a:rPr>
              <a:t>: </a:t>
            </a:r>
            <a:r>
              <a:rPr lang="en-US" altLang="zh-CN" sz="3200" b="1" dirty="0">
                <a:ea typeface="华文楷体"/>
                <a:cs typeface="华文楷体"/>
              </a:rPr>
              <a:t>Storytelling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(Interpersonal)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055" y="2094046"/>
            <a:ext cx="10058400" cy="3553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2400" b="1" u="sng" dirty="0"/>
              <a:t>Step</a:t>
            </a:r>
            <a:r>
              <a:rPr kumimoji="1" lang="zh-CN" altLang="en-US" sz="2400" b="1" u="sng" dirty="0"/>
              <a:t> </a:t>
            </a:r>
            <a:r>
              <a:rPr kumimoji="1" lang="en-US" altLang="zh-CN" sz="2400" b="1" u="sng" dirty="0"/>
              <a:t>2:</a:t>
            </a:r>
            <a:r>
              <a:rPr kumimoji="1" lang="zh-CN" altLang="en-US" sz="2400" b="1" u="sng" dirty="0"/>
              <a:t> </a:t>
            </a:r>
            <a:r>
              <a:rPr kumimoji="1" lang="en-US" altLang="zh-CN" sz="2400" b="1" u="sng" dirty="0"/>
              <a:t>Storytelling</a:t>
            </a:r>
            <a:r>
              <a:rPr kumimoji="1" lang="zh-CN" altLang="en-US" sz="2400" b="1" u="sng" dirty="0"/>
              <a:t> </a:t>
            </a:r>
            <a:r>
              <a:rPr kumimoji="1" lang="en-US" altLang="zh-CN" sz="2400" b="1" u="sng" dirty="0"/>
              <a:t>(15</a:t>
            </a:r>
            <a:r>
              <a:rPr kumimoji="1" lang="zh-CN" altLang="en-US" sz="2400" b="1" u="sng" dirty="0">
                <a:latin typeface="华文楷体"/>
                <a:ea typeface="华文楷体"/>
                <a:cs typeface="华文楷体"/>
              </a:rPr>
              <a:t>分钟</a:t>
            </a:r>
            <a:r>
              <a:rPr kumimoji="1" lang="en-US" altLang="zh-CN" sz="2400" b="1" u="sng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400" dirty="0"/>
              <a:t>3 students a group.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400" dirty="0"/>
              <a:t>Share your story with your group 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While listening to others, each student prepares a 3-2-1 summary: 3 sentences summarizing the story you hear; 2 words that describes emotions or personal feelings from the story; one question you would like to ask the presenter.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Group discusses their 3-2-1 summaries.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zh-C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阅读前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暖身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2800" b="1" dirty="0">
                <a:ea typeface="Calibri" charset="0"/>
                <a:cs typeface="Calibri" charset="0"/>
              </a:rPr>
              <a:t>Pre-reading</a:t>
            </a:r>
            <a:r>
              <a:rPr lang="zh-CN" altLang="en-US" sz="2800" b="1" dirty="0">
                <a:ea typeface="Calibri" charset="0"/>
                <a:cs typeface="Calibri" charset="0"/>
              </a:rPr>
              <a:t> </a:t>
            </a:r>
            <a:r>
              <a:rPr lang="en-US" altLang="zh-CN" sz="2800" b="1" dirty="0">
                <a:ea typeface="Calibri" charset="0"/>
                <a:cs typeface="Calibri" charset="0"/>
              </a:rPr>
              <a:t>Warm-up</a:t>
            </a:r>
            <a:r>
              <a:rPr lang="zh-CN" altLang="en-US" sz="2800" b="1" dirty="0">
                <a:ea typeface="Calibri" charset="0"/>
                <a:cs typeface="Calibri" charset="0"/>
              </a:rPr>
              <a:t> </a:t>
            </a:r>
            <a:r>
              <a:rPr lang="en-US" altLang="zh-CN" sz="2800" b="1" dirty="0">
                <a:ea typeface="Calibri" charset="0"/>
                <a:cs typeface="Calibri" charset="0"/>
              </a:rPr>
              <a:t>[Pair</a:t>
            </a:r>
            <a:r>
              <a:rPr lang="zh-CN" altLang="en-US" sz="2800" b="1" dirty="0">
                <a:ea typeface="Calibri" charset="0"/>
                <a:cs typeface="Calibri" charset="0"/>
              </a:rPr>
              <a:t> </a:t>
            </a:r>
            <a:r>
              <a:rPr lang="en-US" altLang="zh-CN" sz="2800" b="1" dirty="0">
                <a:ea typeface="Calibri" charset="0"/>
                <a:cs typeface="Calibri" charset="0"/>
              </a:rPr>
              <a:t>Work]</a:t>
            </a:r>
            <a:endParaRPr kumimoji="1" lang="zh-CN" alt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4348" y="2810558"/>
            <a:ext cx="10787029" cy="29635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1. </a:t>
            </a:r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美国人喜欢看</a:t>
            </a:r>
            <a:r>
              <a:rPr lang="zh-CN" altLang="en-US" sz="3000" spc="-50" dirty="0">
                <a:solidFill>
                  <a:srgbClr val="0000FF"/>
                </a:solidFill>
                <a:latin typeface="Kaiti SC" charset="-122"/>
                <a:ea typeface="Kaiti SC" charset="-122"/>
                <a:cs typeface="Kaiti SC" charset="-122"/>
              </a:rPr>
              <a:t>世界杯</a:t>
            </a:r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吗？为什么？</a:t>
            </a:r>
            <a:endParaRPr lang="en-US" altLang="zh-CN" sz="3000" spc="-50" dirty="0">
              <a:solidFill>
                <a:srgbClr val="00000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2. </a:t>
            </a:r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如果你</a:t>
            </a:r>
            <a:r>
              <a:rPr lang="zh-CN" altLang="en-US" sz="3000" spc="-5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喜欢</a:t>
            </a:r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足球，你最爱的</a:t>
            </a:r>
            <a:r>
              <a:rPr lang="zh-CN" altLang="en-US" sz="3000" spc="-50" dirty="0">
                <a:solidFill>
                  <a:srgbClr val="0000FF"/>
                </a:solidFill>
                <a:latin typeface="Kaiti SC" charset="-122"/>
                <a:ea typeface="Kaiti SC" charset="-122"/>
                <a:cs typeface="Kaiti SC" charset="-122"/>
              </a:rPr>
              <a:t>球员</a:t>
            </a:r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或</a:t>
            </a:r>
            <a:r>
              <a:rPr lang="zh-CN" altLang="en-US" sz="3000" spc="-50" dirty="0">
                <a:solidFill>
                  <a:srgbClr val="0000FF"/>
                </a:solidFill>
                <a:latin typeface="Kaiti SC" charset="-122"/>
                <a:ea typeface="Kaiti SC" charset="-122"/>
                <a:cs typeface="Kaiti SC" charset="-122"/>
              </a:rPr>
              <a:t>球队</a:t>
            </a:r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是哪个？</a:t>
            </a:r>
            <a:endParaRPr lang="en-US" altLang="zh-CN" sz="3000" spc="-50" dirty="0">
              <a:solidFill>
                <a:srgbClr val="00000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3. </a:t>
            </a:r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如果你</a:t>
            </a:r>
            <a:r>
              <a:rPr lang="zh-CN" altLang="en-US" sz="3000" spc="-5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不看</a:t>
            </a:r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足球，你最爱的</a:t>
            </a:r>
            <a:r>
              <a:rPr lang="zh-CN" altLang="en-US" sz="3000" spc="-50" dirty="0">
                <a:solidFill>
                  <a:srgbClr val="0000FF"/>
                </a:solidFill>
                <a:latin typeface="Kaiti SC" charset="-122"/>
                <a:ea typeface="Kaiti SC" charset="-122"/>
                <a:cs typeface="Kaiti SC" charset="-122"/>
              </a:rPr>
              <a:t>运动员</a:t>
            </a:r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是谁？</a:t>
            </a:r>
            <a:endParaRPr lang="en-US" altLang="zh-CN" sz="3000" spc="-50" dirty="0">
              <a:solidFill>
                <a:srgbClr val="00000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4. </a:t>
            </a:r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如果今天有世界杯的</a:t>
            </a:r>
            <a:r>
              <a:rPr lang="zh-CN" altLang="en-US" sz="3000" spc="-50" dirty="0">
                <a:solidFill>
                  <a:srgbClr val="0000FF"/>
                </a:solidFill>
                <a:latin typeface="Kaiti SC" charset="-122"/>
                <a:ea typeface="Kaiti SC" charset="-122"/>
                <a:cs typeface="Kaiti SC" charset="-122"/>
              </a:rPr>
              <a:t>决赛</a:t>
            </a:r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，你会不上课去看球吗？为什么？</a:t>
            </a:r>
            <a:endParaRPr lang="en-US" altLang="zh-CN" sz="3000" spc="-50" dirty="0">
              <a:solidFill>
                <a:srgbClr val="00000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514350" indent="-514350">
              <a:buFont typeface="+mj-lt"/>
              <a:buAutoNum type="arabicPeriod"/>
            </a:pPr>
            <a:endParaRPr kumimoji="1" lang="en-US" altLang="zh-CN" sz="36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" name="Picture 1" descr="1200px-2018_FIFA_World_C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32" y="549568"/>
            <a:ext cx="2153097" cy="2375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8732" y="2059122"/>
            <a:ext cx="32111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spc="-5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和你的朋友讨论：</a:t>
            </a:r>
            <a:endParaRPr lang="zh-CN" alt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2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graph #1…"/>
          <p:cNvSpPr txBox="1">
            <a:spLocks noGrp="1"/>
          </p:cNvSpPr>
          <p:nvPr>
            <p:ph idx="1"/>
          </p:nvPr>
        </p:nvSpPr>
        <p:spPr>
          <a:xfrm>
            <a:off x="1097280" y="1828801"/>
            <a:ext cx="9957575" cy="4898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608" lvl="1" indent="0" defTabSz="291633">
              <a:buNone/>
              <a:defRPr sz="4544"/>
            </a:pP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Part One:</a:t>
            </a:r>
            <a:r>
              <a:rPr lang="zh-CN" altLang="en-US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600" dirty="0">
                <a:ea typeface="Arial" charset="0"/>
                <a:cs typeface="Arial" charset="0"/>
              </a:rPr>
              <a:t>Composition</a:t>
            </a:r>
            <a:r>
              <a:rPr lang="zh-CN" altLang="en-US" sz="2600" dirty="0">
                <a:ea typeface="Arial" charset="0"/>
                <a:cs typeface="Arial" charset="0"/>
              </a:rPr>
              <a:t> </a:t>
            </a:r>
            <a:r>
              <a:rPr lang="en-US" altLang="zh-CN" sz="2600" dirty="0">
                <a:ea typeface="Arial" charset="0"/>
                <a:cs typeface="Arial" charset="0"/>
              </a:rPr>
              <a:t>(150-200</a:t>
            </a:r>
            <a:r>
              <a:rPr lang="zh-CN" altLang="en-US" sz="2600" dirty="0">
                <a:latin typeface="华文楷体"/>
                <a:ea typeface="华文楷体"/>
                <a:cs typeface="华文楷体"/>
              </a:rPr>
              <a:t>字</a:t>
            </a:r>
            <a:r>
              <a:rPr lang="en-US" altLang="zh-CN" sz="2600" dirty="0">
                <a:ea typeface="Arial" charset="0"/>
                <a:cs typeface="Arial" charset="0"/>
              </a:rPr>
              <a:t>)</a:t>
            </a:r>
            <a:endParaRPr lang="en-US" sz="2600" b="1" dirty="0">
              <a:latin typeface="Arial" charset="0"/>
              <a:ea typeface="Arial" charset="0"/>
              <a:cs typeface="Arial" charset="0"/>
            </a:endParaRPr>
          </a:p>
          <a:p>
            <a:pPr marL="749808" lvl="1" indent="-457200" defTabSz="291633">
              <a:buFont typeface="Arial"/>
              <a:buChar char="•"/>
              <a:defRPr sz="4544"/>
            </a:pPr>
            <a:r>
              <a:rPr lang="en-US" altLang="zh-CN" sz="2400" dirty="0">
                <a:ea typeface="Arial" charset="0"/>
                <a:cs typeface="Arial" charset="0"/>
              </a:rPr>
              <a:t>Continue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working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on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your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story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and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focus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on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the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development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of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emotion.</a:t>
            </a:r>
          </a:p>
          <a:p>
            <a:pPr marL="749808" lvl="1" indent="-457200" defTabSz="291633">
              <a:buFont typeface="Arial"/>
              <a:buChar char="•"/>
              <a:defRPr sz="4544"/>
            </a:pPr>
            <a:r>
              <a:rPr lang="en-US" altLang="zh-CN" sz="2400" dirty="0">
                <a:ea typeface="Arial" charset="0"/>
                <a:cs typeface="Arial" charset="0"/>
              </a:rPr>
              <a:t>Design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your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own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graphic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organizer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to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help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you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organize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your</a:t>
            </a: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story</a:t>
            </a:r>
            <a:r>
              <a:rPr lang="zh-CN" altLang="en-US" sz="2400" dirty="0">
                <a:ea typeface="Arial" charset="0"/>
                <a:cs typeface="Arial" charset="0"/>
              </a:rPr>
              <a:t>.  </a:t>
            </a:r>
            <a:endParaRPr lang="en-US" sz="2400" dirty="0">
              <a:ea typeface="Arial" charset="0"/>
              <a:cs typeface="Arial" charset="0"/>
            </a:endParaRPr>
          </a:p>
          <a:p>
            <a:pPr marL="292608" lvl="1" indent="0" defTabSz="291633">
              <a:buNone/>
              <a:defRPr sz="4544"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292608" lvl="1" indent="0" defTabSz="291633">
              <a:buNone/>
              <a:defRPr sz="4544"/>
            </a:pP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Part Two: </a:t>
            </a:r>
            <a:r>
              <a:rPr lang="en-US" altLang="zh-CN" sz="2600" dirty="0">
                <a:ea typeface="Arial" charset="0"/>
                <a:cs typeface="Arial" charset="0"/>
              </a:rPr>
              <a:t>Research</a:t>
            </a:r>
            <a:r>
              <a:rPr lang="zh-CN" altLang="en-US" sz="2600" dirty="0">
                <a:ea typeface="Arial" charset="0"/>
                <a:cs typeface="Arial" charset="0"/>
              </a:rPr>
              <a:t> </a:t>
            </a:r>
            <a:r>
              <a:rPr lang="en-US" altLang="zh-CN" sz="2600" dirty="0">
                <a:ea typeface="Arial" charset="0"/>
                <a:cs typeface="Arial" charset="0"/>
              </a:rPr>
              <a:t>online</a:t>
            </a:r>
          </a:p>
          <a:p>
            <a:pPr marL="635508" lvl="1" indent="-342900" defTabSz="291633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4544"/>
            </a:pP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What sports are popular in South Korea and North Korea?</a:t>
            </a:r>
          </a:p>
          <a:p>
            <a:pPr marL="635508" lvl="1" indent="-342900" defTabSz="291633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4544"/>
            </a:pPr>
            <a:r>
              <a:rPr lang="zh-CN" altLang="en-US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Briefly understand the history of the Korean War. </a:t>
            </a:r>
            <a:r>
              <a:rPr lang="zh-CN" altLang="en-US" sz="2400" dirty="0">
                <a:ea typeface="Arial" charset="0"/>
                <a:cs typeface="Arial" charset="0"/>
              </a:rPr>
              <a:t>  </a:t>
            </a:r>
            <a:endParaRPr lang="en-US" altLang="zh-CN" sz="2400" dirty="0">
              <a:ea typeface="Arial" charset="0"/>
              <a:cs typeface="Arial" charset="0"/>
            </a:endParaRPr>
          </a:p>
          <a:p>
            <a:pPr marL="292608" lvl="1" indent="0" defTabSz="291633">
              <a:spcBef>
                <a:spcPts val="0"/>
              </a:spcBef>
              <a:spcAft>
                <a:spcPts val="0"/>
              </a:spcAft>
              <a:buNone/>
              <a:defRPr sz="4544"/>
            </a:pPr>
            <a:r>
              <a:rPr lang="zh-CN" altLang="en-US" sz="1600" dirty="0">
                <a:solidFill>
                  <a:srgbClr val="3366FF"/>
                </a:solidFill>
                <a:latin typeface="Times New Roman"/>
                <a:cs typeface="Times New Roman"/>
              </a:rPr>
              <a:t>     </a:t>
            </a:r>
            <a:r>
              <a:rPr lang="en-US" altLang="zh-CN" sz="1600" u="sng" dirty="0">
                <a:solidFill>
                  <a:srgbClr val="3366FF"/>
                </a:solidFill>
                <a:latin typeface="Times New Roman"/>
                <a:cs typeface="Times New Roman"/>
                <a:hlinkClick r:id="rId3"/>
              </a:rPr>
              <a:t>https://www.history.com/topics/korean-war</a:t>
            </a:r>
            <a:r>
              <a:rPr lang="en-US" altLang="zh-CN" sz="1600" u="sng" dirty="0">
                <a:solidFill>
                  <a:srgbClr val="3366FF"/>
                </a:solidFill>
                <a:latin typeface="Times New Roman"/>
                <a:cs typeface="Times New Roman"/>
              </a:rPr>
              <a:t>?</a:t>
            </a:r>
          </a:p>
          <a:p>
            <a:pPr marL="292608" lvl="1" indent="0" defTabSz="291633">
              <a:spcBef>
                <a:spcPts val="0"/>
              </a:spcBef>
              <a:spcAft>
                <a:spcPts val="0"/>
              </a:spcAft>
              <a:buNone/>
              <a:defRPr sz="4544"/>
            </a:pPr>
            <a:r>
              <a:rPr lang="zh-CN" altLang="en-US" sz="1600" u="sng" dirty="0">
                <a:solidFill>
                  <a:srgbClr val="3366FF"/>
                </a:solidFill>
                <a:latin typeface="Times New Roman"/>
                <a:ea typeface="Arial" charset="0"/>
                <a:cs typeface="Times New Roman"/>
                <a:hlinkClick r:id="rId4"/>
              </a:rPr>
              <a:t>     </a:t>
            </a:r>
            <a:r>
              <a:rPr lang="en-US" sz="1600" dirty="0">
                <a:solidFill>
                  <a:srgbClr val="3366FF"/>
                </a:solidFill>
                <a:latin typeface="Times New Roman"/>
                <a:ea typeface="Arial" charset="0"/>
                <a:cs typeface="Times New Roman"/>
                <a:hlinkClick r:id="rId4"/>
              </a:rPr>
              <a:t>https://www.youtube.com/watch?v=yLr8FlMPzPc</a:t>
            </a:r>
            <a:endParaRPr lang="en-US" sz="1600" dirty="0">
              <a:solidFill>
                <a:srgbClr val="3366FF"/>
              </a:solidFill>
              <a:latin typeface="Times New Roman"/>
              <a:ea typeface="Arial" charset="0"/>
              <a:cs typeface="Times New Roman"/>
            </a:endParaRPr>
          </a:p>
          <a:p>
            <a:pPr marL="292608" lvl="1" indent="0" defTabSz="291633">
              <a:spcBef>
                <a:spcPts val="0"/>
              </a:spcBef>
              <a:spcAft>
                <a:spcPts val="0"/>
              </a:spcAft>
              <a:buNone/>
              <a:defRPr sz="4544"/>
            </a:pPr>
            <a:endParaRPr lang="en-US" sz="2400" dirty="0">
              <a:solidFill>
                <a:srgbClr val="3366FF"/>
              </a:solidFill>
              <a:latin typeface="Times New Roman"/>
              <a:ea typeface="Arial" charset="0"/>
              <a:cs typeface="Times New Roman"/>
            </a:endParaRP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endParaRPr lang="en-US" altLang="zh-CN" sz="3600" dirty="0">
              <a:latin typeface="Kai" charset="-122"/>
              <a:ea typeface="Kai" charset="-122"/>
              <a:cs typeface="Kai" charset="-122"/>
            </a:endParaRPr>
          </a:p>
          <a:p>
            <a:pPr defTabSz="291633">
              <a:defRPr sz="2626"/>
            </a:pPr>
            <a:endParaRPr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功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课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>
                <a:solidFill>
                  <a:schemeClr val="accent2"/>
                </a:solidFill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Homework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7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第一段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扫读关键词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2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#1: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Scan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for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Key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words</a:t>
            </a:r>
            <a:endParaRPr kumimoji="1" lang="zh-CN" alt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975668"/>
            <a:ext cx="10058400" cy="42806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请找出第一段里的</a:t>
            </a:r>
            <a:r>
              <a:rPr kumimoji="1" lang="zh-CN" altLang="en-US" sz="32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人名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和</a:t>
            </a:r>
            <a:r>
              <a:rPr kumimoji="1" lang="zh-CN" altLang="en-US" sz="32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地名</a:t>
            </a:r>
            <a:r>
              <a:rPr kumimoji="1" lang="zh-CN" altLang="en-US" sz="32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。</a:t>
            </a:r>
            <a:endParaRPr kumimoji="1" lang="en-US" altLang="zh-CN" sz="3200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 marL="228600" indent="-228600">
              <a:buFont typeface="Calibri" panose="020F0502020204030204" pitchFamily="34" charset="0"/>
              <a:buAutoNum type="arabicPeriod"/>
            </a:pPr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  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请找到“</a:t>
            </a:r>
            <a:r>
              <a:rPr kumimoji="1" lang="zh-CN" altLang="en-US" sz="32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与众不同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”这个词。</a:t>
            </a:r>
            <a:endParaRPr kumimoji="1" lang="en-US" altLang="zh-CN" sz="3200" dirty="0"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        </a:t>
            </a:r>
            <a:r>
              <a:rPr lang="en-US" altLang="zh-CN" sz="2600" u="sng" dirty="0">
                <a:solidFill>
                  <a:schemeClr val="tx1"/>
                </a:solidFill>
                <a:latin typeface="Times New Roman"/>
                <a:cs typeface="Times New Roman"/>
              </a:rPr>
              <a:t>苏巴</a:t>
            </a:r>
            <a:r>
              <a:rPr lang="zh-CN" altLang="zh-CN" sz="2600" u="sng" dirty="0">
                <a:solidFill>
                  <a:schemeClr val="tx1"/>
                </a:solidFill>
                <a:latin typeface="Times New Roman"/>
                <a:cs typeface="Times New Roman"/>
              </a:rPr>
              <a:t>西</a:t>
            </a:r>
            <a:r>
              <a:rPr lang="en-US" altLang="zh-CN" sz="2600" u="sng" dirty="0">
                <a:solidFill>
                  <a:schemeClr val="tx1"/>
                </a:solidFill>
                <a:latin typeface="Times New Roman"/>
                <a:cs typeface="Times New Roman"/>
              </a:rPr>
              <a:t>奇</a:t>
            </a:r>
            <a:r>
              <a:rPr lang="en-US" altLang="zh-CN" sz="26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是谁？</a:t>
            </a:r>
            <a:r>
              <a:rPr lang="zh-CN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跟</a:t>
            </a:r>
            <a:r>
              <a:rPr lang="en-US" altLang="zh-CN" sz="2600" u="sng" dirty="0">
                <a:solidFill>
                  <a:schemeClr val="tx1"/>
                </a:solidFill>
                <a:latin typeface="Times New Roman"/>
                <a:cs typeface="Times New Roman"/>
              </a:rPr>
              <a:t>梅西</a:t>
            </a:r>
            <a:r>
              <a:rPr lang="en-US" altLang="zh-CN" sz="26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、</a:t>
            </a:r>
            <a:r>
              <a:rPr lang="en-US" altLang="zh-CN" sz="2600" u="sng" dirty="0">
                <a:solidFill>
                  <a:schemeClr val="tx1"/>
                </a:solidFill>
                <a:latin typeface="Times New Roman"/>
                <a:cs typeface="Times New Roman"/>
              </a:rPr>
              <a:t>C罗</a:t>
            </a:r>
            <a:r>
              <a:rPr lang="en-US" altLang="zh-CN" sz="26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、</a:t>
            </a:r>
            <a:r>
              <a:rPr lang="en-US" altLang="zh-CN" sz="2600" u="sng" dirty="0">
                <a:solidFill>
                  <a:schemeClr val="tx1"/>
                </a:solidFill>
                <a:latin typeface="Times New Roman"/>
                <a:cs typeface="Times New Roman"/>
              </a:rPr>
              <a:t>内马尔</a:t>
            </a:r>
            <a:r>
              <a:rPr lang="en-US" altLang="zh-CN" sz="2600" u="sng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相比，这个名字你可能很陌生，但如果你看过2018年世界杯上</a:t>
            </a:r>
            <a:r>
              <a:rPr lang="en-US" altLang="zh-CN" sz="2600" u="sng" dirty="0">
                <a:solidFill>
                  <a:schemeClr val="tx1"/>
                </a:solidFill>
                <a:latin typeface="Times New Roman"/>
                <a:cs typeface="Times New Roman"/>
              </a:rPr>
              <a:t>克罗地亚</a:t>
            </a:r>
            <a:r>
              <a:rPr lang="en-US" altLang="zh-CN" sz="26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对</a:t>
            </a:r>
            <a:r>
              <a:rPr lang="en-US" altLang="zh-CN" sz="2600" u="sng" dirty="0">
                <a:solidFill>
                  <a:schemeClr val="tx1"/>
                </a:solidFill>
                <a:latin typeface="Times New Roman"/>
                <a:cs typeface="Times New Roman"/>
              </a:rPr>
              <a:t>丹麦</a:t>
            </a:r>
            <a:r>
              <a:rPr lang="en-US" altLang="zh-CN" sz="2600" u="sng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6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的比赛，你就会明白，为什么这个名字与众不同。可以说，是他</a:t>
            </a:r>
            <a:r>
              <a:rPr lang="zh-CN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帮助</a:t>
            </a:r>
            <a:r>
              <a:rPr lang="zh-CN" altLang="zh-CN" sz="2600" u="sng" dirty="0">
                <a:solidFill>
                  <a:schemeClr val="tx1"/>
                </a:solidFill>
                <a:latin typeface="Times New Roman"/>
                <a:cs typeface="Times New Roman"/>
              </a:rPr>
              <a:t>克罗地亚</a:t>
            </a:r>
            <a:r>
              <a:rPr lang="zh-CN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赢得了胜利，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成功地把</a:t>
            </a:r>
            <a:r>
              <a:rPr lang="en-US" altLang="zh-CN" sz="2600" u="sng" dirty="0">
                <a:solidFill>
                  <a:schemeClr val="tx1"/>
                </a:solidFill>
                <a:latin typeface="Times New Roman"/>
                <a:cs typeface="Times New Roman"/>
              </a:rPr>
              <a:t>克罗地亚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送入了世界杯</a:t>
            </a:r>
            <a:r>
              <a:rPr lang="zh-CN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四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强。</a:t>
            </a:r>
          </a:p>
          <a:p>
            <a:pPr marL="0" indent="0">
              <a:lnSpc>
                <a:spcPct val="120000"/>
              </a:lnSpc>
              <a:buNone/>
            </a:pPr>
            <a:endParaRPr kumimoji="1" lang="en-US" altLang="zh-CN" sz="12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2053" y="6476446"/>
            <a:ext cx="3168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http://map.ps123.net/world/21664.html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20151022065538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62" y="784450"/>
            <a:ext cx="3186218" cy="23824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0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第一段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扫读关键词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2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#1: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Scan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for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Key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words</a:t>
            </a:r>
            <a:endParaRPr kumimoji="1" lang="zh-CN" alt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975668"/>
            <a:ext cx="10058400" cy="42806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请找出第一段里的</a:t>
            </a:r>
            <a:r>
              <a:rPr kumimoji="1" lang="zh-CN" altLang="en-US" sz="32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人名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和</a:t>
            </a:r>
            <a:r>
              <a:rPr kumimoji="1" lang="zh-CN" altLang="en-US" sz="32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地名</a:t>
            </a:r>
            <a:r>
              <a:rPr kumimoji="1" lang="zh-CN" altLang="en-US" sz="32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。</a:t>
            </a:r>
            <a:endParaRPr kumimoji="1" lang="en-US" altLang="zh-CN" sz="3200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 marL="228600" indent="-228600">
              <a:buFont typeface="Calibri" panose="020F0502020204030204" pitchFamily="34" charset="0"/>
              <a:buAutoNum type="arabicPeriod"/>
            </a:pPr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  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请找到“</a:t>
            </a:r>
            <a:r>
              <a:rPr kumimoji="1" lang="zh-CN" altLang="en-US" sz="32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与众不同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”这个词。</a:t>
            </a:r>
            <a:endParaRPr kumimoji="1" lang="en-US" altLang="zh-CN" sz="3200" dirty="0"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       </a:t>
            </a:r>
            <a:r>
              <a:rPr lang="en-US" altLang="zh-CN" sz="2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u="sng" dirty="0">
                <a:solidFill>
                  <a:srgbClr val="FF0000"/>
                </a:solidFill>
                <a:latin typeface="Times New Roman"/>
                <a:cs typeface="Times New Roman"/>
              </a:rPr>
              <a:t>苏巴</a:t>
            </a:r>
            <a:r>
              <a:rPr lang="zh-CN" altLang="zh-CN" sz="2600" u="sng" dirty="0">
                <a:solidFill>
                  <a:srgbClr val="FF0000"/>
                </a:solidFill>
                <a:latin typeface="Times New Roman"/>
                <a:cs typeface="Times New Roman"/>
              </a:rPr>
              <a:t>西</a:t>
            </a:r>
            <a:r>
              <a:rPr lang="en-US" altLang="zh-CN" sz="2600" u="sng" dirty="0">
                <a:solidFill>
                  <a:srgbClr val="FF0000"/>
                </a:solidFill>
                <a:latin typeface="Times New Roman"/>
                <a:cs typeface="Times New Roman"/>
              </a:rPr>
              <a:t>奇</a:t>
            </a:r>
            <a:r>
              <a:rPr lang="en-US" altLang="zh-CN" sz="26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是谁？</a:t>
            </a:r>
            <a:r>
              <a:rPr lang="zh-CN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跟</a:t>
            </a:r>
            <a:r>
              <a:rPr lang="en-US" altLang="zh-CN" sz="2600" u="sng" dirty="0">
                <a:solidFill>
                  <a:srgbClr val="FF0000"/>
                </a:solidFill>
                <a:latin typeface="Times New Roman"/>
                <a:cs typeface="Times New Roman"/>
              </a:rPr>
              <a:t>梅西</a:t>
            </a:r>
            <a:r>
              <a:rPr lang="en-US" altLang="zh-CN" sz="26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、</a:t>
            </a:r>
            <a:r>
              <a:rPr lang="en-US" altLang="zh-CN" sz="2600" u="sng" dirty="0">
                <a:solidFill>
                  <a:srgbClr val="FF0000"/>
                </a:solidFill>
                <a:latin typeface="Times New Roman"/>
                <a:cs typeface="Times New Roman"/>
              </a:rPr>
              <a:t>C罗</a:t>
            </a:r>
            <a:r>
              <a:rPr lang="en-US" altLang="zh-CN" sz="26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、</a:t>
            </a:r>
            <a:r>
              <a:rPr lang="en-US" altLang="zh-CN" sz="2600" u="sng" dirty="0">
                <a:solidFill>
                  <a:srgbClr val="FF0000"/>
                </a:solidFill>
                <a:latin typeface="Times New Roman"/>
                <a:cs typeface="Times New Roman"/>
              </a:rPr>
              <a:t>内马尔</a:t>
            </a:r>
            <a:r>
              <a:rPr lang="en-US" altLang="zh-CN" sz="2600" u="sng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lang="en-US" altLang="zh-CN" sz="2600" dirty="0">
                <a:solidFill>
                  <a:schemeClr val="tx1"/>
                </a:solidFill>
                <a:latin typeface="Times New Roman"/>
                <a:cs typeface="Times New Roman"/>
              </a:rPr>
              <a:t>相比，这个名字你可能很陌生</a:t>
            </a:r>
            <a:r>
              <a:rPr lang="en-US" altLang="zh-CN" sz="2600" dirty="0">
                <a:latin typeface="Times New Roman"/>
                <a:cs typeface="Times New Roman"/>
              </a:rPr>
              <a:t>，但如果你看过2018年世界杯上</a:t>
            </a:r>
            <a:r>
              <a:rPr lang="en-US" altLang="zh-CN" sz="2600" u="sng" dirty="0">
                <a:solidFill>
                  <a:srgbClr val="FF0000"/>
                </a:solidFill>
                <a:latin typeface="Times New Roman"/>
                <a:cs typeface="Times New Roman"/>
              </a:rPr>
              <a:t>克罗地亚</a:t>
            </a:r>
            <a:r>
              <a:rPr lang="en-US" altLang="zh-CN" sz="2600" baseline="-25000" dirty="0">
                <a:latin typeface="Times New Roman"/>
                <a:cs typeface="Times New Roman"/>
              </a:rPr>
              <a:t>5</a:t>
            </a:r>
            <a:r>
              <a:rPr lang="en-US" altLang="zh-CN" sz="2600" dirty="0">
                <a:latin typeface="Times New Roman"/>
                <a:cs typeface="Times New Roman"/>
              </a:rPr>
              <a:t>对</a:t>
            </a:r>
            <a:r>
              <a:rPr lang="en-US" altLang="zh-CN" sz="2600" u="sng" dirty="0">
                <a:solidFill>
                  <a:srgbClr val="FF0000"/>
                </a:solidFill>
                <a:latin typeface="Times New Roman"/>
                <a:cs typeface="Times New Roman"/>
              </a:rPr>
              <a:t>丹麦</a:t>
            </a:r>
            <a:r>
              <a:rPr lang="en-US" altLang="zh-CN" sz="2600" u="sng" baseline="-25000" dirty="0">
                <a:latin typeface="Times New Roman"/>
                <a:cs typeface="Times New Roman"/>
              </a:rPr>
              <a:t>6</a:t>
            </a:r>
            <a:r>
              <a:rPr lang="en-US" altLang="zh-CN" sz="2600" dirty="0">
                <a:latin typeface="Times New Roman"/>
                <a:cs typeface="Times New Roman"/>
              </a:rPr>
              <a:t>的比赛，你就会明白，为什么这个名字与众不同。可以说，是他</a:t>
            </a:r>
            <a:r>
              <a:rPr lang="zh-CN" altLang="zh-CN" sz="2600" dirty="0">
                <a:latin typeface="Times New Roman"/>
                <a:cs typeface="Times New Roman"/>
              </a:rPr>
              <a:t>帮助</a:t>
            </a:r>
            <a:r>
              <a:rPr lang="zh-CN" altLang="zh-CN" sz="2600" u="sng" dirty="0">
                <a:solidFill>
                  <a:srgbClr val="FF0000"/>
                </a:solidFill>
                <a:latin typeface="Times New Roman"/>
                <a:cs typeface="Times New Roman"/>
              </a:rPr>
              <a:t>克罗地亚</a:t>
            </a:r>
            <a:r>
              <a:rPr lang="zh-CN" altLang="zh-CN" sz="2600" dirty="0">
                <a:latin typeface="Times New Roman"/>
                <a:cs typeface="Times New Roman"/>
              </a:rPr>
              <a:t>赢得了胜利，</a:t>
            </a:r>
            <a:r>
              <a:rPr lang="en-US" altLang="zh-CN" sz="2600" dirty="0">
                <a:latin typeface="Times New Roman"/>
                <a:cs typeface="Times New Roman"/>
              </a:rPr>
              <a:t>成功地把</a:t>
            </a:r>
            <a:r>
              <a:rPr lang="en-US" altLang="zh-CN" sz="2600" u="sng" dirty="0">
                <a:solidFill>
                  <a:srgbClr val="FF0000"/>
                </a:solidFill>
                <a:latin typeface="Times New Roman"/>
                <a:cs typeface="Times New Roman"/>
              </a:rPr>
              <a:t>克罗地亚</a:t>
            </a:r>
            <a:r>
              <a:rPr lang="en-US" altLang="zh-CN" sz="2600" dirty="0">
                <a:latin typeface="Times New Roman"/>
                <a:cs typeface="Times New Roman"/>
              </a:rPr>
              <a:t>送入了世界杯</a:t>
            </a:r>
            <a:r>
              <a:rPr lang="zh-CN" altLang="zh-CN" sz="2600" dirty="0">
                <a:latin typeface="Times New Roman"/>
                <a:cs typeface="Times New Roman"/>
              </a:rPr>
              <a:t>四</a:t>
            </a:r>
            <a:r>
              <a:rPr lang="en-US" altLang="zh-CN" sz="2600" dirty="0">
                <a:latin typeface="Times New Roman"/>
                <a:cs typeface="Times New Roman"/>
              </a:rPr>
              <a:t>强。</a:t>
            </a:r>
          </a:p>
          <a:p>
            <a:pPr marL="0" indent="0">
              <a:lnSpc>
                <a:spcPct val="120000"/>
              </a:lnSpc>
              <a:buNone/>
            </a:pPr>
            <a:endParaRPr kumimoji="1" lang="en-US" altLang="zh-CN" sz="12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45306" y="4487114"/>
            <a:ext cx="1717727" cy="51744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第一段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猜词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2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#1: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Contextual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Vocab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Learning</a:t>
            </a:r>
            <a:endParaRPr kumimoji="1" lang="zh-CN" alt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163827"/>
            <a:ext cx="10058400" cy="4092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2. 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你觉得“</a:t>
            </a:r>
            <a:r>
              <a:rPr kumimoji="1" lang="zh-CN" altLang="en-US" sz="32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与众不同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”是什么意思？</a:t>
            </a:r>
            <a:endParaRPr kumimoji="1" lang="en-US" altLang="zh-CN" sz="32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kumimoji="1" lang="en-US" altLang="zh-CN" sz="2800" dirty="0">
                <a:latin typeface="华文楷体"/>
                <a:ea typeface="华文楷体"/>
                <a:cs typeface="华文楷体"/>
              </a:rPr>
              <a:t>        </a:t>
            </a:r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A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.</a:t>
            </a:r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和他不是同学</a:t>
            </a:r>
            <a:endParaRPr kumimoji="1" lang="en-US" altLang="zh-CN" sz="32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kumimoji="1" lang="zh-CN" altLang="zh-CN" sz="3200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     </a:t>
            </a:r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    B. 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很多人不同意</a:t>
            </a:r>
            <a:endParaRPr kumimoji="1" lang="en-US" altLang="zh-CN" sz="32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kumimoji="1" lang="zh-CN" altLang="zh-CN" sz="3200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     </a:t>
            </a:r>
            <a:r>
              <a:rPr kumimoji="1" lang="en-US" altLang="zh-CN" sz="3200" dirty="0">
                <a:latin typeface="华文楷体"/>
                <a:ea typeface="华文楷体"/>
                <a:cs typeface="华文楷体"/>
              </a:rPr>
              <a:t>    C. </a:t>
            </a: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跟很多人不一样</a:t>
            </a:r>
            <a:endParaRPr kumimoji="1" lang="en-US" altLang="zh-CN" sz="32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50061" y="3888617"/>
            <a:ext cx="3715809" cy="76831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Picture 1" descr="WechatIMG15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30" y="2810075"/>
            <a:ext cx="4654950" cy="2920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第一段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细读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2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#1: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Zoom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in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for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Answers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endParaRPr kumimoji="1" lang="zh-CN" alt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215636"/>
            <a:ext cx="10058400" cy="404064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AutoNum type="arabicPeriod"/>
            </a:pP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苏巴西奇以前是有名的球员吗？你怎么知道？</a:t>
            </a:r>
            <a:endParaRPr kumimoji="1" lang="en-US" altLang="zh-CN" sz="3200" dirty="0">
              <a:latin typeface="华文楷体"/>
              <a:ea typeface="华文楷体"/>
              <a:cs typeface="华文楷体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为什么他与众不同？</a:t>
            </a:r>
            <a:endParaRPr kumimoji="1" lang="en-US" altLang="zh-CN" sz="3200" dirty="0">
              <a:latin typeface="华文楷体"/>
              <a:ea typeface="华文楷体"/>
              <a:cs typeface="华文楷体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kumimoji="1" lang="zh-CN" altLang="en-US" sz="3200" dirty="0">
                <a:latin typeface="华文楷体"/>
                <a:ea typeface="华文楷体"/>
                <a:cs typeface="华文楷体"/>
              </a:rPr>
              <a:t>赢球就让他与众不同吗？</a:t>
            </a:r>
            <a:endParaRPr kumimoji="1" lang="en-US" altLang="zh-CN" sz="3200" dirty="0">
              <a:latin typeface="华文楷体"/>
              <a:ea typeface="华文楷体"/>
              <a:cs typeface="华文楷体"/>
            </a:endParaRPr>
          </a:p>
          <a:p>
            <a:pPr marL="228600" indent="-228600">
              <a:buFont typeface="Calibri" panose="020F0502020204030204" pitchFamily="34" charset="0"/>
              <a:buAutoNum type="arabicPeriod"/>
            </a:pPr>
            <a:endParaRPr lang="en-US" altLang="zh-CN" sz="2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endParaRPr kumimoji="1" lang="en-US" altLang="zh-CN" sz="12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6" name="Picture 5" descr="2d9fb09da32e40208cd7d7c808121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19" y="3226775"/>
            <a:ext cx="2879984" cy="3153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3714" y="6386865"/>
            <a:ext cx="4281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l-PL" altLang="zh-CN" sz="1600" dirty="0">
                <a:solidFill>
                  <a:schemeClr val="bg1"/>
                </a:solidFill>
              </a:rPr>
              <a:t>http://</a:t>
            </a:r>
            <a:r>
              <a:rPr kumimoji="1" lang="pl-PL" altLang="zh-CN" sz="1600" dirty="0" err="1">
                <a:solidFill>
                  <a:schemeClr val="bg1"/>
                </a:solidFill>
              </a:rPr>
              <a:t>www.sohu.com</a:t>
            </a:r>
            <a:r>
              <a:rPr kumimoji="1" lang="pl-PL" altLang="zh-CN" sz="1600" dirty="0">
                <a:solidFill>
                  <a:schemeClr val="bg1"/>
                </a:solidFill>
              </a:rPr>
              <a:t>/a/240129275_100189673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1458532" y="4539352"/>
            <a:ext cx="7343564" cy="85696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为什么苏巴西奇这个名字与众不同？</a:t>
            </a:r>
            <a:endParaRPr lang="en-US" sz="36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第一段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总结和推测</a:t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6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600" b="1" dirty="0">
                <a:ea typeface="华文楷体"/>
                <a:cs typeface="华文楷体"/>
              </a:rPr>
              <a:t>paragraph</a:t>
            </a:r>
            <a:r>
              <a:rPr lang="zh-CN" altLang="en-US" sz="3600" b="1" dirty="0">
                <a:ea typeface="华文楷体"/>
                <a:cs typeface="华文楷体"/>
              </a:rPr>
              <a:t> </a:t>
            </a:r>
            <a:r>
              <a:rPr lang="en-US" altLang="zh-CN" sz="3600" b="1" dirty="0">
                <a:ea typeface="华文楷体"/>
                <a:cs typeface="华文楷体"/>
              </a:rPr>
              <a:t>#1:</a:t>
            </a:r>
            <a:r>
              <a:rPr lang="zh-CN" altLang="en-US" sz="3600" b="1" dirty="0">
                <a:ea typeface="华文楷体"/>
                <a:cs typeface="华文楷体"/>
              </a:rPr>
              <a:t>  </a:t>
            </a:r>
            <a:r>
              <a:rPr lang="en-US" altLang="zh-CN" sz="3600" b="1" dirty="0">
                <a:ea typeface="华文楷体"/>
                <a:cs typeface="华文楷体"/>
              </a:rPr>
              <a:t>Summary</a:t>
            </a:r>
            <a:r>
              <a:rPr lang="zh-CN" altLang="en-US" sz="3600" b="1" dirty="0">
                <a:ea typeface="华文楷体"/>
                <a:cs typeface="华文楷体"/>
              </a:rPr>
              <a:t> </a:t>
            </a:r>
            <a:r>
              <a:rPr lang="en-US" altLang="zh-CN" sz="3600" b="1" dirty="0">
                <a:ea typeface="华文楷体"/>
                <a:cs typeface="华文楷体"/>
              </a:rPr>
              <a:t>and</a:t>
            </a:r>
            <a:r>
              <a:rPr lang="zh-CN" altLang="en-US" sz="3600" b="1" dirty="0">
                <a:ea typeface="华文楷体"/>
                <a:cs typeface="华文楷体"/>
              </a:rPr>
              <a:t> </a:t>
            </a:r>
            <a:r>
              <a:rPr lang="en-US" altLang="zh-CN" sz="3600" b="1" dirty="0">
                <a:ea typeface="华文楷体"/>
                <a:cs typeface="华文楷体"/>
              </a:rPr>
              <a:t>Make</a:t>
            </a:r>
            <a:r>
              <a:rPr lang="zh-CN" altLang="en-US" sz="3600" b="1" dirty="0">
                <a:ea typeface="华文楷体"/>
                <a:cs typeface="华文楷体"/>
              </a:rPr>
              <a:t> </a:t>
            </a:r>
            <a:r>
              <a:rPr lang="en-US" altLang="zh-CN" sz="3600" b="1" dirty="0">
                <a:ea typeface="华文楷体"/>
                <a:cs typeface="华文楷体"/>
              </a:rPr>
              <a:t>Prediction</a:t>
            </a:r>
            <a:r>
              <a:rPr lang="zh-CN" altLang="en-US" sz="3600" b="1" dirty="0">
                <a:ea typeface="华文楷体"/>
                <a:cs typeface="华文楷体"/>
              </a:rPr>
              <a:t> </a:t>
            </a:r>
            <a:r>
              <a:rPr lang="en-US" altLang="zh-CN" sz="3600" b="1" dirty="0">
                <a:ea typeface="华文楷体"/>
                <a:cs typeface="华文楷体"/>
              </a:rPr>
              <a:t>[Pair</a:t>
            </a:r>
            <a:r>
              <a:rPr lang="zh-CN" altLang="en-US" sz="3600" b="1" dirty="0">
                <a:ea typeface="华文楷体"/>
                <a:cs typeface="华文楷体"/>
              </a:rPr>
              <a:t> </a:t>
            </a:r>
            <a:r>
              <a:rPr lang="en-US" altLang="zh-CN" sz="3600" b="1" dirty="0">
                <a:ea typeface="华文楷体"/>
                <a:cs typeface="华文楷体"/>
              </a:rPr>
              <a:t>work]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085428"/>
            <a:ext cx="10058400" cy="2453924"/>
          </a:xfrm>
        </p:spPr>
        <p:txBody>
          <a:bodyPr>
            <a:normAutofit/>
          </a:bodyPr>
          <a:lstStyle/>
          <a:p>
            <a:pPr marL="514350" indent="-514350" defTabSz="291633">
              <a:buAutoNum type="arabicPeriod"/>
              <a:defRPr sz="4544"/>
            </a:pPr>
            <a:r>
              <a:rPr lang="zh-CN" altLang="en-US" sz="3200" dirty="0">
                <a:latin typeface="Kai" charset="-122"/>
                <a:ea typeface="Kai" charset="-122"/>
                <a:cs typeface="Kai" charset="-122"/>
              </a:rPr>
              <a:t>第一段最重要的一句话是什么？</a:t>
            </a:r>
            <a:endParaRPr lang="en-US" altLang="zh-CN" sz="3200" dirty="0">
              <a:latin typeface="Kai" charset="-122"/>
              <a:ea typeface="Kai" charset="-122"/>
              <a:cs typeface="Kai" charset="-122"/>
            </a:endParaRPr>
          </a:p>
          <a:p>
            <a:pPr marL="0" indent="0" defTabSz="291633">
              <a:buNone/>
              <a:defRPr sz="4544"/>
            </a:pPr>
            <a:endParaRPr lang="en-US" altLang="zh-CN" sz="3200" dirty="0">
              <a:latin typeface="Kai" charset="-122"/>
              <a:ea typeface="Kai" charset="-122"/>
              <a:cs typeface="Kai" charset="-122"/>
            </a:endParaRPr>
          </a:p>
          <a:p>
            <a:pPr marL="0" indent="0" defTabSz="291633">
              <a:buNone/>
              <a:defRPr sz="4544"/>
            </a:pPr>
            <a:r>
              <a:rPr lang="en-US" altLang="zh-CN" sz="3200" dirty="0">
                <a:latin typeface="Kai" charset="-122"/>
                <a:ea typeface="Kai" charset="-122"/>
                <a:cs typeface="Kai" charset="-122"/>
              </a:rPr>
              <a:t>2. </a:t>
            </a:r>
            <a:r>
              <a:rPr lang="zh-CN" altLang="en-US" sz="3200" dirty="0">
                <a:latin typeface="Kai" charset="-122"/>
                <a:ea typeface="Kai" charset="-122"/>
                <a:cs typeface="Kai" charset="-122"/>
              </a:rPr>
              <a:t>你觉得第二段要告诉你什么？</a:t>
            </a:r>
            <a:endParaRPr lang="zh-CN" altLang="en-US" sz="3200" dirty="0"/>
          </a:p>
        </p:txBody>
      </p:sp>
      <p:pic>
        <p:nvPicPr>
          <p:cNvPr id="3" name="Picture 2" descr="man-with-questi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729" y="2754969"/>
            <a:ext cx="2301502" cy="23015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9476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42226"/>
            <a:ext cx="10058400" cy="3626867"/>
          </a:xfrm>
        </p:spPr>
        <p:txBody>
          <a:bodyPr/>
          <a:lstStyle/>
          <a:p>
            <a:pPr marL="0" indent="0" defTabSz="291633">
              <a:buNone/>
              <a:defRPr sz="4544"/>
            </a:pPr>
            <a:r>
              <a:rPr lang="en-US" altLang="zh-CN" sz="2800" dirty="0"/>
              <a:t>1.</a:t>
            </a:r>
            <a:r>
              <a:rPr lang="zh-CN" altLang="en-US" sz="2800" dirty="0"/>
              <a:t> </a:t>
            </a:r>
            <a:r>
              <a:rPr lang="en-US" altLang="zh-CN" sz="2800" dirty="0"/>
              <a:t>Please</a:t>
            </a:r>
            <a:r>
              <a:rPr lang="zh-CN" altLang="en-US" sz="2800" dirty="0"/>
              <a:t> </a:t>
            </a:r>
            <a:r>
              <a:rPr lang="en-US" altLang="zh-CN" sz="2800" dirty="0"/>
              <a:t>underline</a:t>
            </a:r>
            <a:r>
              <a:rPr lang="zh-CN" altLang="en-US" sz="2800" dirty="0"/>
              <a:t> </a:t>
            </a:r>
            <a:r>
              <a:rPr lang="en-US" altLang="zh-CN" sz="2800" dirty="0"/>
              <a:t>all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verbs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paragraph</a:t>
            </a:r>
            <a:r>
              <a:rPr lang="zh-CN" altLang="en-US" sz="2800" dirty="0"/>
              <a:t> </a:t>
            </a:r>
            <a:r>
              <a:rPr lang="en-US" altLang="zh-CN" sz="2800" dirty="0"/>
              <a:t>2.</a:t>
            </a:r>
          </a:p>
          <a:p>
            <a:pPr marL="0" indent="0" defTabSz="291633">
              <a:lnSpc>
                <a:spcPct val="130000"/>
              </a:lnSpc>
              <a:buNone/>
              <a:defRPr sz="4544"/>
            </a:pPr>
            <a:r>
              <a:rPr lang="en-US" altLang="zh-CN" sz="3200" dirty="0">
                <a:latin typeface="Times New Roman"/>
                <a:cs typeface="Times New Roman"/>
              </a:rPr>
              <a:t> </a:t>
            </a:r>
            <a:r>
              <a:rPr lang="zh-CN" altLang="en-US" sz="3200" dirty="0">
                <a:latin typeface="Times New Roman"/>
                <a:cs typeface="Times New Roman"/>
              </a:rPr>
              <a:t>    </a:t>
            </a:r>
            <a:r>
              <a:rPr lang="zh-CN" altLang="zh-CN" sz="3000" dirty="0">
                <a:latin typeface="Times New Roman"/>
                <a:cs typeface="Times New Roman"/>
              </a:rPr>
              <a:t> 当</a:t>
            </a:r>
            <a:r>
              <a:rPr lang="en-US" altLang="zh-CN" sz="3000" dirty="0">
                <a:latin typeface="Times New Roman"/>
                <a:cs typeface="Times New Roman"/>
              </a:rPr>
              <a:t>比赛结束时，苏巴</a:t>
            </a:r>
            <a:r>
              <a:rPr lang="zh-CN" altLang="zh-CN" sz="3000" dirty="0">
                <a:latin typeface="Times New Roman"/>
                <a:cs typeface="Times New Roman"/>
              </a:rPr>
              <a:t>西</a:t>
            </a:r>
            <a:r>
              <a:rPr lang="en-US" altLang="zh-CN" sz="3000" dirty="0">
                <a:latin typeface="Times New Roman"/>
                <a:cs typeface="Times New Roman"/>
              </a:rPr>
              <a:t>奇一边向球场上的球迷致谢</a:t>
            </a:r>
            <a:r>
              <a:rPr lang="zh-CN" altLang="zh-CN" sz="3000" dirty="0">
                <a:latin typeface="Times New Roman"/>
                <a:cs typeface="Times New Roman"/>
              </a:rPr>
              <a:t>，一边跟自己的队友拥抱庆祝</a:t>
            </a:r>
            <a:r>
              <a:rPr lang="en-US" altLang="zh-CN" sz="3000" dirty="0">
                <a:latin typeface="Times New Roman"/>
                <a:cs typeface="Times New Roman"/>
              </a:rPr>
              <a:t>。</a:t>
            </a:r>
            <a:r>
              <a:rPr lang="zh-CN" altLang="zh-CN" sz="3000" dirty="0">
                <a:latin typeface="Times New Roman"/>
                <a:cs typeface="Times New Roman"/>
              </a:rPr>
              <a:t>他脱下球衣，露出一件白色</a:t>
            </a:r>
            <a:r>
              <a:rPr lang="en-US" altLang="zh-CN" sz="3000" dirty="0">
                <a:latin typeface="Times New Roman"/>
                <a:cs typeface="Times New Roman"/>
              </a:rPr>
              <a:t>T</a:t>
            </a:r>
            <a:r>
              <a:rPr lang="zh-CN" altLang="zh-CN" sz="3000" dirty="0">
                <a:latin typeface="Times New Roman"/>
                <a:cs typeface="Times New Roman"/>
              </a:rPr>
              <a:t>恤，上面印着一位球员的照片和</a:t>
            </a:r>
            <a:r>
              <a:rPr lang="en-US" altLang="zh-CN" sz="3000" dirty="0">
                <a:latin typeface="Times New Roman"/>
                <a:cs typeface="Times New Roman"/>
              </a:rPr>
              <a:t>“Forever 24”</a:t>
            </a:r>
            <a:r>
              <a:rPr lang="zh-CN" altLang="zh-CN" sz="3000" dirty="0">
                <a:latin typeface="Times New Roman"/>
                <a:cs typeface="Times New Roman"/>
              </a:rPr>
              <a:t>。 </a:t>
            </a:r>
            <a:endParaRPr lang="zh-CN" altLang="en-US" sz="3000" dirty="0">
              <a:latin typeface="Times New Roman"/>
              <a:cs typeface="Times New Roman"/>
            </a:endParaRPr>
          </a:p>
          <a:p>
            <a:pPr defTabSz="291633">
              <a:defRPr sz="2626"/>
            </a:pPr>
            <a:endParaRPr lang="zh-CN" altLang="en-US" sz="1400" dirty="0"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第二段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扫读关键词</a:t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Paragraph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#2:</a:t>
            </a:r>
            <a:r>
              <a:rPr lang="zh-CN" altLang="en-US" sz="3200" b="1" dirty="0">
                <a:ea typeface="华文楷体"/>
                <a:cs typeface="华文楷体"/>
              </a:rPr>
              <a:t>  </a:t>
            </a:r>
            <a:r>
              <a:rPr lang="en-US" altLang="zh-CN" sz="3200" b="1" dirty="0">
                <a:ea typeface="华文楷体"/>
                <a:cs typeface="华文楷体"/>
              </a:rPr>
              <a:t>Scan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for</a:t>
            </a:r>
            <a:r>
              <a:rPr lang="zh-CN" altLang="en-US" sz="3200" b="1" dirty="0">
                <a:ea typeface="华文楷体"/>
                <a:cs typeface="华文楷体"/>
              </a:rPr>
              <a:t> </a:t>
            </a:r>
            <a:r>
              <a:rPr lang="en-US" altLang="zh-CN" sz="3200" b="1" dirty="0">
                <a:ea typeface="华文楷体"/>
                <a:cs typeface="华文楷体"/>
              </a:rPr>
              <a:t>Keywords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4DF8-2B5E-4F42-917B-FDEE58215E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07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  <a:fontScheme name="Retrospect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2997</TotalTime>
  <Words>1795</Words>
  <Application>Microsoft Macintosh PowerPoint</Application>
  <PresentationFormat>Widescreen</PresentationFormat>
  <Paragraphs>283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DengXian</vt:lpstr>
      <vt:lpstr>Kai</vt:lpstr>
      <vt:lpstr>Kaiti SC</vt:lpstr>
      <vt:lpstr>新細明體</vt:lpstr>
      <vt:lpstr>宋体</vt:lpstr>
      <vt:lpstr>华文楷体</vt:lpstr>
      <vt:lpstr>Arial</vt:lpstr>
      <vt:lpstr>Calibri</vt:lpstr>
      <vt:lpstr>Calibri Light</vt:lpstr>
      <vt:lpstr>Times New Roman</vt:lpstr>
      <vt:lpstr>Wingdings</vt:lpstr>
      <vt:lpstr>Retrospect</vt:lpstr>
      <vt:lpstr>Phase 3</vt:lpstr>
      <vt:lpstr>Objectives</vt:lpstr>
      <vt:lpstr>阅读前: 暖身  Pre-reading Warm-up [Pair Work]</vt:lpstr>
      <vt:lpstr>第一段: 扫读关键词  Paragraph #1:  Scan for Key words</vt:lpstr>
      <vt:lpstr>第一段: 扫读关键词  Paragraph #1:  Scan for Key words</vt:lpstr>
      <vt:lpstr>第一段: 猜词  Paragraph #1:  Contextual Vocab Learning</vt:lpstr>
      <vt:lpstr>第一段: 细读  Paragraph #1:  Zoom in for Answers </vt:lpstr>
      <vt:lpstr>第一段: 总结和推测  paragraph #1:  Summary and Make Prediction [Pair work]</vt:lpstr>
      <vt:lpstr>第二段: 扫读关键词  Paragraph #2:  Scan for Keywords</vt:lpstr>
      <vt:lpstr>第二段: 扫读关键词  Paragraph #2:  Scan for Keywords</vt:lpstr>
      <vt:lpstr>第二段: 略读大意 Paragraph #2:  Skim for key information   </vt:lpstr>
      <vt:lpstr>第二段: 略读大意 Paragraph #2:  Skim for key information   </vt:lpstr>
      <vt:lpstr>第二段: 对比  Paragraph #2:  Compare and Contrast [Pair Work]</vt:lpstr>
      <vt:lpstr>第二段: 推论  Paragraph #2:  Make Inferences</vt:lpstr>
      <vt:lpstr>第三段: 图表  Paragraph #3:  Graphic Organizer   [Pair Work]</vt:lpstr>
      <vt:lpstr>第三段: 图表  Paragraph #3:  Graphic Organizer   [Pair Work]</vt:lpstr>
      <vt:lpstr>第四段: 扫读关键词  Paragraph #4:  Scan for Keywords</vt:lpstr>
      <vt:lpstr>第四段:  猜词  Paragraph #4: Guess the meaning of the new words .</vt:lpstr>
      <vt:lpstr>第四段: 细读  Paragraph #4:  Zoom in for Answers </vt:lpstr>
      <vt:lpstr>结论: 推论 Conclusion: Making Inferences</vt:lpstr>
      <vt:lpstr>结论: 图表 Conclusion: Graphic Organizer </vt:lpstr>
      <vt:lpstr>结论: 图表 Conclusion: Graphic Organizer</vt:lpstr>
      <vt:lpstr>结论: 图表+ 事件/情感 Conclusion: Graphic Organizer (Events + Emotional Changes)</vt:lpstr>
      <vt:lpstr>结论: 图表 Conclusion: Graphic Organizer</vt:lpstr>
      <vt:lpstr>文章结构 Recap: Text Structure </vt:lpstr>
      <vt:lpstr>文章结构 Recap: Text Structure</vt:lpstr>
      <vt:lpstr>文章结构 Recap: Text Structure</vt:lpstr>
      <vt:lpstr>实际交际任务  Real Life Task: Storytelling (Interpersonal)  </vt:lpstr>
      <vt:lpstr>实际交际任务  Real Life Task: Storytelling (Interpersonal)</vt:lpstr>
      <vt:lpstr>功课  Homework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ReadOn STARTALK: College of the Holy Cross  2018和理大学星谈项目</dc:title>
  <dc:creator>Ke Peng</dc:creator>
  <cp:lastModifiedBy>Meng Yeh</cp:lastModifiedBy>
  <cp:revision>146</cp:revision>
  <cp:lastPrinted>2018-07-16T12:22:35Z</cp:lastPrinted>
  <dcterms:created xsi:type="dcterms:W3CDTF">2018-07-10T18:16:31Z</dcterms:created>
  <dcterms:modified xsi:type="dcterms:W3CDTF">2019-04-01T00:01:41Z</dcterms:modified>
</cp:coreProperties>
</file>