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7" r:id="rId20"/>
    <p:sldId id="278" r:id="rId21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8E4702-D706-4DB6-8FA2-E823527A7FC8}">
  <a:tblStyle styleId="{E68E4702-D706-4DB6-8FA2-E823527A7F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690"/>
  </p:normalViewPr>
  <p:slideViewPr>
    <p:cSldViewPr snapToGrid="0">
      <p:cViewPr varScale="1">
        <p:scale>
          <a:sx n="98" d="100"/>
          <a:sy n="98" d="100"/>
        </p:scale>
        <p:origin x="200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199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199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8a6379b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d8a6379b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8a6379b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8a6379b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d8a6379b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d8a6379b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8a6379b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d8a6379b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老师用1、2段演示怎么标注，然后学生自己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8a6379b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d8a6379b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老师用1、2段演示怎么标注，然后学生自己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932d24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d932d24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老师用1、2段演示怎么标注，然后学生自己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8a6379b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d8a6379b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8a6379b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d8a6379b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d932d24b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d932d24b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8a6379b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8a6379b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6f91993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6f91993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d8a6379b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d8a6379b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学生说，老师把学生的答案写在Venn diagram里。</a:t>
            </a:r>
            <a:endParaRPr sz="1800" b="1">
              <a:solidFill>
                <a:srgbClr val="EF6C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83f2599c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83f2599c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83f2599c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d83f2599c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1.你看到了什么？木兰，龙，两个男人，他们是谁？</a:t>
            </a:r>
            <a:endParaRPr sz="1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2.这是关于谁的故事？木兰的故事</a:t>
            </a:r>
            <a:endParaRPr sz="1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3.谁可以说一说她的故事？</a:t>
            </a:r>
            <a:endParaRPr sz="1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85e96b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d85e96b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图表老师可以演示怎么做？做完学生之间两两Turn and Talk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0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8a6379b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d8a6379b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d85e96b6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d85e96b6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8a6379b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8a6379b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d8a6379b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d8a6379b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img.clipartxtras.com/5d6650fb320a0b4e5140c66e41487041_civil-war-clipart-gallery-64886-clip-art-library-civil-war-clipart-gallery_900-569.jpeg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openxmlformats.org/officeDocument/2006/relationships/hyperlink" Target="http://collection.sinaimg.cn/pmzx/20101116/U806P1081T2D1618F6DT2010111616280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003650" y="-105703"/>
            <a:ext cx="7136700" cy="24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花木兰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第一堂课</a:t>
            </a:r>
            <a:endParaRPr sz="3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7950" y="2092000"/>
            <a:ext cx="7688100" cy="24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Authors: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Ying Qiu 裘盈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Pengpeng Jiang 江朋鹏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 Szu Ming黎思敏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Xiong Min熊旻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Ya-Ching Hsu-Kelkis 许雅菁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打</a:t>
            </a:r>
            <a:endParaRPr sz="2400"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100" y="1152425"/>
            <a:ext cx="54864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打</a:t>
            </a:r>
            <a:endParaRPr sz="2400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100" y="1246325"/>
            <a:ext cx="548640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使用阅读标记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活动二</a:t>
            </a:r>
            <a:endParaRPr sz="3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111125"/>
            <a:ext cx="8520600" cy="10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3000" dirty="0"/>
            </a:br>
            <a:r>
              <a:rPr lang="en" sz="3000" dirty="0" err="1"/>
              <a:t>标记文本-老师示范第一段和二段</a:t>
            </a:r>
            <a:endParaRPr sz="3000" dirty="0"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r>
              <a:rPr lang="en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不知道的字词用</a:t>
            </a:r>
            <a:r>
              <a:rPr lang="en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“？”</a:t>
            </a:r>
            <a:r>
              <a:rPr lang="en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标记</a:t>
            </a:r>
            <a:endParaRPr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2317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）</a:t>
            </a:r>
            <a:r>
              <a:rPr lang="en" sz="2400" dirty="0" err="1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中国古代有一位女英雄，名叫花木兰</a:t>
            </a:r>
            <a:r>
              <a:rPr lang="e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br>
              <a:rPr lang="e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</a:br>
            <a:endParaRPr sz="2400" dirty="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2317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）</a:t>
            </a:r>
            <a:r>
              <a:rPr lang="en" sz="2400" dirty="0" err="1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那时候，北方经常发生战争，所以朝廷需要许多士兵</a:t>
            </a:r>
            <a:r>
              <a:rPr lang="e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endParaRPr sz="2400" dirty="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标记文本-学生做第三段</a:t>
            </a:r>
            <a:endParaRPr sz="3000"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r>
              <a:rPr lang="en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不知道的字词用</a:t>
            </a:r>
            <a:r>
              <a:rPr lang="en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  <a:r>
              <a:rPr lang="en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en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标记</a:t>
            </a:r>
            <a:endParaRPr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）</a:t>
            </a:r>
            <a:r>
              <a:rPr lang="e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有一天，花木兰父亲收到一封信，要他去打仗。孝顺的木兰想：父亲年老多病，怎么能够去打仗呢？弟弟还小，不能去当兵。还是我来代替父亲上战场吧!</a:t>
            </a:r>
            <a:endParaRPr sz="2400" dirty="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活动三：标记文本-推论问题</a:t>
            </a:r>
            <a:endParaRPr sz="3000"/>
          </a:p>
        </p:txBody>
      </p:sp>
      <p:sp>
        <p:nvSpPr>
          <p:cNvPr id="165" name="Google Shape;165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有一天，花木兰父亲收到一封信，要他去打仗。孝顺的木兰想：父亲年老多病，怎么能够去打仗呢？弟弟还小，不能去当兵。还是我来</a:t>
            </a:r>
            <a:r>
              <a:rPr lang="en" sz="2400" b="1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代替</a:t>
            </a:r>
            <a:r>
              <a:rPr lang="en" sz="24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父亲上战场吧!</a:t>
            </a:r>
            <a:endParaRPr sz="240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“代替”的意思是什么？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 请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B. 换成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C. 和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D. 拉</a:t>
            </a:r>
            <a:endParaRPr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dirty="0" err="1">
                <a:latin typeface="Calibri"/>
                <a:ea typeface="Calibri"/>
                <a:cs typeface="Calibri"/>
                <a:sym typeface="Calibri"/>
              </a:rPr>
              <a:t>细读</a:t>
            </a:r>
            <a:endParaRPr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活动四</a:t>
            </a:r>
            <a:endParaRPr sz="30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>
            <a:spLocks noGrp="1"/>
          </p:cNvSpPr>
          <p:nvPr>
            <p:ph type="title"/>
          </p:nvPr>
        </p:nvSpPr>
        <p:spPr>
          <a:xfrm>
            <a:off x="311700" y="142875"/>
            <a:ext cx="8520600" cy="10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" sz="3000" dirty="0"/>
              <a:t>以</a:t>
            </a:r>
            <a:r>
              <a:rPr lang="zh-TW" altLang="en-US" sz="3000" dirty="0"/>
              <a:t>提问</a:t>
            </a:r>
            <a:r>
              <a:rPr lang="zh-TW" altLang="en" sz="3000" dirty="0"/>
              <a:t>引导</a:t>
            </a:r>
            <a:r>
              <a:rPr lang="en" sz="3000" dirty="0" err="1"/>
              <a:t>阅读第二、三段，并且回答问题</a:t>
            </a:r>
            <a:r>
              <a:rPr lang="en" sz="3000" dirty="0"/>
              <a:t>。</a:t>
            </a:r>
            <a:endParaRPr sz="3000" dirty="0"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>
                <a:solidFill>
                  <a:schemeClr val="tx1"/>
                </a:solidFill>
              </a:rPr>
              <a:t>1.</a:t>
            </a:r>
            <a:r>
              <a:rPr lang="zh-CN" altLang="en-US" sz="1600" dirty="0">
                <a:solidFill>
                  <a:schemeClr val="tx1"/>
                </a:solidFill>
              </a:rPr>
              <a:t>朝廷为什么需要很多士兵？ </a:t>
            </a:r>
            <a:endParaRPr lang="en-US" sz="16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" sz="16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朝廷需要很多士兵，那么朝廷会怎么做呢</a:t>
            </a:r>
            <a:r>
              <a:rPr lang="en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  <a:endParaRPr sz="1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那时候，北方经常发生战争，所以朝廷需要许多士兵</a:t>
            </a:r>
            <a:r>
              <a:rPr lang="e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endParaRPr sz="2400" dirty="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有一天，花木兰父亲收到一封信，要他去打仗。</a:t>
            </a:r>
            <a:r>
              <a:rPr lang="en" sz="2400" b="1" dirty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孝顺</a:t>
            </a:r>
            <a:r>
              <a:rPr lang="e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的木兰想：父亲年老多病，怎么能够去打仗呢？弟弟还小，不能去当兵。还是我来代替父亲上战场吧!</a:t>
            </a:r>
            <a:endParaRPr sz="2400" dirty="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311700" y="111125"/>
            <a:ext cx="8520600" cy="10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用放声思考(Think Aloud)的技巧阅读第二、三段，并且回答问题。</a:t>
            </a:r>
            <a:endParaRPr sz="3000"/>
          </a:p>
        </p:txBody>
      </p:sp>
      <p:sp>
        <p:nvSpPr>
          <p:cNvPr id="183" name="Google Shape;183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altLang="zh-CN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zh-CN" altLang="en-US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孝顺”是什么意思呢</a:t>
            </a:r>
            <a:r>
              <a:rPr lang="en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  <a:r>
              <a:rPr lang="zh-CN" altLang="en-US" b="1" dirty="0">
                <a:solidFill>
                  <a:schemeClr val="tx1"/>
                </a:solidFill>
              </a:rPr>
              <a:t>我们怎么知道木兰很孝顺？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err="1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那时候，北方经常发生战争，所以朝廷需要许多士兵</a:t>
            </a:r>
            <a:r>
              <a:rPr lang="e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。</a:t>
            </a:r>
            <a:endParaRPr sz="2400" dirty="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有一天，花木兰父亲收到一封信，要他去打仗。</a:t>
            </a:r>
            <a:r>
              <a:rPr lang="en" sz="2400" b="1" dirty="0">
                <a:solidFill>
                  <a:srgbClr val="FF0000"/>
                </a:solidFill>
                <a:latin typeface="KaiTi"/>
                <a:ea typeface="KaiTi"/>
                <a:cs typeface="KaiTi"/>
                <a:sym typeface="KaiTi"/>
              </a:rPr>
              <a:t>孝顺</a:t>
            </a:r>
            <a:r>
              <a:rPr lang="en" sz="2400" dirty="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的木兰想：父亲年老多病，怎么能够去打仗呢？弟弟还小，不能去当兵。还是我来代替父亲上战场吧!</a:t>
            </a:r>
            <a:endParaRPr sz="2400" dirty="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口语练习-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文本木兰和你印象中的木兰的异同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活动五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Know and Wonder</a:t>
            </a:r>
            <a:r>
              <a:rPr lang="en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chart</a:t>
            </a: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organize my prior-knowledge about Mulan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 </a:t>
            </a:r>
            <a:r>
              <a:rPr lang="en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scanning,skimming</a:t>
            </a: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rauding</a:t>
            </a: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Think Aloud skills to understand general ideas of text.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Compare the difference between text and students’ prior knowledge.</a:t>
            </a:r>
            <a:endParaRPr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311700" y="95250"/>
            <a:ext cx="8520600" cy="10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文本中的木兰和你印象中的木兰的有什么不同？</a:t>
            </a:r>
            <a:endParaRPr sz="2400" dirty="0">
              <a:solidFill>
                <a:srgbClr val="EF6C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2648650" y="1277600"/>
            <a:ext cx="12951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课文里的木兰</a:t>
            </a:r>
            <a:endParaRPr sz="140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pic>
        <p:nvPicPr>
          <p:cNvPr id="204" name="Google Shape;2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555825"/>
            <a:ext cx="5486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 txBox="1">
            <a:spLocks noGrp="1"/>
          </p:cNvSpPr>
          <p:nvPr>
            <p:ph type="body" idx="1"/>
          </p:nvPr>
        </p:nvSpPr>
        <p:spPr>
          <a:xfrm>
            <a:off x="5065000" y="1231750"/>
            <a:ext cx="12951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KaiTi"/>
                <a:ea typeface="KaiTi"/>
                <a:cs typeface="KaiTi"/>
                <a:sym typeface="KaiTi"/>
              </a:rPr>
              <a:t>印象中的木兰</a:t>
            </a:r>
            <a:endParaRPr sz="1400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136750" y="21754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热身活动</a:t>
            </a:r>
            <a:endParaRPr sz="4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花木兰</a:t>
            </a: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1.你看到了什么？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2.这是关于谁的故事？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3.谁可以说一说她的故事？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725" y="49525"/>
            <a:ext cx="3449576" cy="48983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52150" y="4637425"/>
            <a:ext cx="52269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http://i-1.vcimg.com/crop/9fec4a910e36eec993334c96904983d5157730(600x)/thumb.jpg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233125" y="17192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276850" y="12822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7625"/>
            <a:ext cx="8520600" cy="11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花木兰-表格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（使用花木兰笔记本）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725" y="49525"/>
            <a:ext cx="3449576" cy="48983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52150" y="4637425"/>
            <a:ext cx="52269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http://i-1.vcimg.com/crop/9fec4a910e36eec993334c96904983d5157730(600x)/thumb.jpg</a:t>
            </a:r>
            <a:endParaRPr/>
          </a:p>
        </p:txBody>
      </p:sp>
      <p:graphicFrame>
        <p:nvGraphicFramePr>
          <p:cNvPr id="84" name="Google Shape;84;p17"/>
          <p:cNvGraphicFramePr/>
          <p:nvPr/>
        </p:nvGraphicFramePr>
        <p:xfrm>
          <a:off x="311700" y="1382600"/>
          <a:ext cx="4759800" cy="2597250"/>
        </p:xfrm>
        <a:graphic>
          <a:graphicData uri="http://schemas.openxmlformats.org/drawingml/2006/table">
            <a:tbl>
              <a:tblPr>
                <a:noFill/>
                <a:tableStyleId>{E68E4702-D706-4DB6-8FA2-E823527A7FC8}</a:tableStyleId>
              </a:tblPr>
              <a:tblGrid>
                <a:gridCol w="237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我知道的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我想要知道的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</a:t>
                      </a:r>
                      <a:endParaRPr/>
                    </a:p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</a:t>
                      </a:r>
                      <a:endParaRPr/>
                    </a:p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</a:t>
                      </a:r>
                      <a:endParaRPr/>
                    </a:p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</a:t>
                      </a:r>
                      <a:endParaRPr/>
                    </a:p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Google Shape;85;p17"/>
          <p:cNvSpPr txBox="1"/>
          <p:nvPr/>
        </p:nvSpPr>
        <p:spPr>
          <a:xfrm>
            <a:off x="313000" y="4032300"/>
            <a:ext cx="47052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可以用句子，关键词或者画图来表示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学习新词语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活动一</a:t>
            </a:r>
            <a:endParaRPr sz="3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战 </a:t>
            </a:r>
            <a:r>
              <a:rPr lang="en" sz="2400" b="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Zhàn </a:t>
            </a:r>
            <a:r>
              <a:rPr lang="en" sz="1200" b="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找出文本中和战有关的词，猜一猜他们的意思。</a:t>
            </a:r>
            <a:endParaRPr sz="18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650" y="1152425"/>
            <a:ext cx="5486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600" y="789300"/>
            <a:ext cx="4106450" cy="25961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709475" y="4668725"/>
            <a:ext cx="6781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https://img.clipartxtras.com/5d6650fb320a0b4e5140c66e41487041_civil-war-clipart-gallery-64886-clip-art-library-civil-war-clipart-gallery_900-569.jpeg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158750"/>
            <a:ext cx="8520600" cy="1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战 </a:t>
            </a:r>
            <a:r>
              <a:rPr lang="en" sz="2400" b="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Zhàn </a:t>
            </a:r>
            <a:r>
              <a:rPr lang="en" sz="1200" b="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找出文本中和战有关的词。</a:t>
            </a:r>
            <a:endParaRPr sz="1200" b="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范例</a:t>
            </a:r>
            <a:endParaRPr sz="1200">
              <a:solidFill>
                <a:srgbClr val="77777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709475" y="4668725"/>
            <a:ext cx="6781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https://img.clipartxtras.com/5d6650fb320a0b4e5140c66e41487041_civil-war-clipart-gallery-64886-clip-art-library-civil-war-clipart-gallery_900-569.jpeg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50" y="1237475"/>
            <a:ext cx="5486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600" y="789300"/>
            <a:ext cx="4106450" cy="259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709475" y="4171950"/>
            <a:ext cx="67815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https://img.clipartxtras.com/5d6650fb320a0b4e5140c66e41487041_civil-war-clipart-gallery-64886-clip-art-library-civil-war-clipart-gallery_900-569.jpeg</a:t>
            </a:r>
            <a:endParaRPr sz="900"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  <a:hlinkClick r:id="rId4"/>
              </a:rPr>
              <a:t>http://collection.sinaimg.cn/pmzx/20101116/U806P1081T2D1618F6DT20101116162805.jpg</a:t>
            </a:r>
            <a:endParaRPr sz="900"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https://encrypted-tbn0.gstatic.com/images?q=tbn:ANd9GcTuoScxri2AS3NdPKRZWYEnAFnlpp4bXmQ6CEb3BFJl2UIcmt0a</a:t>
            </a:r>
            <a:endParaRPr sz="900">
              <a:solidFill>
                <a:srgbClr val="2222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950" y="971550"/>
            <a:ext cx="5486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66250" y="582950"/>
            <a:ext cx="2700176" cy="1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517775"/>
            <a:ext cx="8520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战 </a:t>
            </a:r>
            <a:r>
              <a:rPr lang="en" sz="2400" b="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Zhàn </a:t>
            </a:r>
            <a:r>
              <a:rPr lang="en" sz="1200" b="0">
                <a:solidFill>
                  <a:srgbClr val="77777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猜一猜这几个词语的意思。</a:t>
            </a:r>
            <a:endParaRPr sz="180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480" y="1344950"/>
            <a:ext cx="2030676" cy="266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64888" y="2543163"/>
            <a:ext cx="2809875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452</Words>
  <Application>Microsoft Macintosh PowerPoint</Application>
  <PresentationFormat>On-screen Show (16:9)</PresentationFormat>
  <Paragraphs>97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Lato</vt:lpstr>
      <vt:lpstr>KaiTi</vt:lpstr>
      <vt:lpstr>Calibri</vt:lpstr>
      <vt:lpstr>Arial</vt:lpstr>
      <vt:lpstr>Open Sans</vt:lpstr>
      <vt:lpstr>Courier New</vt:lpstr>
      <vt:lpstr>Simple Light</vt:lpstr>
      <vt:lpstr> 花木兰  第一堂课</vt:lpstr>
      <vt:lpstr>Objectives</vt:lpstr>
      <vt:lpstr>PowerPoint Presentation</vt:lpstr>
      <vt:lpstr>花木兰</vt:lpstr>
      <vt:lpstr>花木兰-表格 （使用花木兰笔记本）</vt:lpstr>
      <vt:lpstr>学习新词语</vt:lpstr>
      <vt:lpstr>战 Zhàn 找出文本中和战有关的词，猜一猜他们的意思。</vt:lpstr>
      <vt:lpstr>战 Zhàn 找出文本中和战有关的词。  范例</vt:lpstr>
      <vt:lpstr>战 Zhàn 猜一猜这几个词语的意思。</vt:lpstr>
      <vt:lpstr>打</vt:lpstr>
      <vt:lpstr>打</vt:lpstr>
      <vt:lpstr>使用阅读标记</vt:lpstr>
      <vt:lpstr> 标记文本-老师示范第一段和二段</vt:lpstr>
      <vt:lpstr>标记文本-学生做第三段</vt:lpstr>
      <vt:lpstr>活动三：标记文本-推论问题</vt:lpstr>
      <vt:lpstr>细读</vt:lpstr>
      <vt:lpstr>以提问引导阅读第二、三段，并且回答问题。</vt:lpstr>
      <vt:lpstr>用放声思考(Think Aloud)的技巧阅读第二、三段，并且回答问题。</vt:lpstr>
      <vt:lpstr>口语练习- 文本木兰和你印象中的木兰的异同</vt:lpstr>
      <vt:lpstr>文本中的木兰和你印象中的木兰的有什么不同？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花木兰  第一堂课</dc:title>
  <cp:lastModifiedBy>Meng Yeh</cp:lastModifiedBy>
  <cp:revision>10</cp:revision>
  <dcterms:modified xsi:type="dcterms:W3CDTF">2018-12-04T15:37:37Z</dcterms:modified>
</cp:coreProperties>
</file>