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010225-2D2E-4AA1-95A4-17FD295D6F00}">
  <a:tblStyle styleId="{BD010225-2D2E-4AA1-95A4-17FD295D6F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7"/>
    <p:restoredTop sz="91429"/>
  </p:normalViewPr>
  <p:slideViewPr>
    <p:cSldViewPr snapToGrid="0">
      <p:cViewPr varScale="1">
        <p:scale>
          <a:sx n="55" d="100"/>
          <a:sy n="55" d="100"/>
        </p:scale>
        <p:origin x="161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6a661c1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6a661c19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6a661c1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6a661c1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6a661c1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6a661c1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6a661c1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a6a661c1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8a316fa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d8a316fa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6a661c1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a6a661c1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6a661c1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6a661c1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6a661c1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6a661c1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6a661c1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a6a661c19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6a661c1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a6a661c1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6a661c1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a6a661c1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8a316fa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8a316fa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a6a661c19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a6a661c19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8a316f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8a316f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6a661c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6a661c1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6a661c1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6a661c1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929df40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929df40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6a661c1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6a661c1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929df4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929df4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6a661c1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6a661c1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ec.xmu.edu.cn/gb/teacher/hanzi/02/images/19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s://illustimage.com/en/photo/2094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花木兰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第二堂课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9625" y="2571750"/>
            <a:ext cx="2576700" cy="21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Ying Qiu 裘盈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Pengpeng Jiang 江朋鹏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 Szu Ming黎思敏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Xiong Min熊旻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Ya-Ching Hsu-Kelkis 许雅菁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看着母亲</a:t>
            </a:r>
            <a:r>
              <a:rPr lang="en" sz="18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担忧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的样子，木兰说：“父亲年老多病，不能去打仗，就让我扮成男儿，代替父亲去当兵吧！”</a:t>
            </a: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729450" y="4710450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http://1821.img.pp.sohu.com.cn/images/blog/2008/12/30/11/3/11f2f00efdeg213.jpg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803300" y="2112625"/>
            <a:ext cx="58845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KaiTi"/>
                <a:ea typeface="KaiTi"/>
                <a:cs typeface="KaiTi"/>
                <a:sym typeface="KaiTi"/>
              </a:rPr>
              <a:t>		</a:t>
            </a:r>
            <a:r>
              <a:rPr lang="en" sz="3600" b="1">
                <a:latin typeface="KaiTi"/>
                <a:ea typeface="KaiTi"/>
                <a:cs typeface="KaiTi"/>
                <a:sym typeface="KaiTi"/>
              </a:rPr>
              <a:t>忧</a:t>
            </a: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iTi"/>
              <a:ea typeface="KaiTi"/>
              <a:cs typeface="KaiTi"/>
              <a:sym typeface="KaiT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850" y="3413775"/>
            <a:ext cx="1628650" cy="9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775" y="1853324"/>
            <a:ext cx="2786675" cy="2786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Google Shape;156;p26"/>
          <p:cNvGraphicFramePr/>
          <p:nvPr/>
        </p:nvGraphicFramePr>
        <p:xfrm>
          <a:off x="2529500" y="2204100"/>
          <a:ext cx="1170900" cy="731490"/>
        </p:xfrm>
        <a:graphic>
          <a:graphicData uri="http://schemas.openxmlformats.org/drawingml/2006/table">
            <a:tbl>
              <a:tblPr>
                <a:noFill/>
                <a:tableStyleId>{BD010225-2D2E-4AA1-95A4-17FD295D6F00}</a:tableStyleId>
              </a:tblPr>
              <a:tblGrid>
                <a:gridCol w="58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忄</a:t>
                      </a:r>
                      <a:endParaRPr sz="3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/>
                        <a:t>尤</a:t>
                      </a:r>
                      <a:endParaRPr sz="3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727650" y="588400"/>
            <a:ext cx="7688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看着母亲担忧的样子，木兰说：“父亲年老多病，不能去打仗，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就让我</a:t>
            </a:r>
            <a:r>
              <a:rPr lang="en" sz="18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扮成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男儿，</a:t>
            </a:r>
            <a:r>
              <a:rPr lang="en" sz="18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代替父亲去当兵吧！”</a:t>
            </a: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729450" y="4710450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http://n.sinaimg.cn/translate/w943h379/20171130/ROEi-fypikws9726443.jpg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438175" y="1555750"/>
            <a:ext cx="7688700" cy="30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KaiTi"/>
                <a:ea typeface="KaiTi"/>
                <a:cs typeface="KaiTi"/>
                <a:sym typeface="KaiTi"/>
              </a:rPr>
              <a:t>就让我</a:t>
            </a:r>
            <a:r>
              <a:rPr lang="en" sz="2400" b="1" dirty="0" err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扮成</a:t>
            </a:r>
            <a:r>
              <a:rPr lang="en" sz="2400" b="1" dirty="0" err="1">
                <a:latin typeface="KaiTi"/>
                <a:ea typeface="KaiTi"/>
                <a:cs typeface="KaiTi"/>
                <a:sym typeface="KaiTi"/>
              </a:rPr>
              <a:t>男儿，代替父亲去当兵吧</a:t>
            </a:r>
            <a:r>
              <a:rPr lang="en" sz="2400" b="1" dirty="0">
                <a:latin typeface="KaiTi"/>
                <a:ea typeface="KaiTi"/>
                <a:cs typeface="KaiTi"/>
                <a:sym typeface="KaiTi"/>
              </a:rPr>
              <a:t>！</a:t>
            </a:r>
            <a:endParaRPr sz="2400" b="1" dirty="0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1）“扮成”的意思是：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A. 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画一个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B. 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找一个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C. 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看见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D.  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变得像一个</a:t>
            </a:r>
            <a:endParaRPr sz="2400" b="1" dirty="0"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249" y="2827303"/>
            <a:ext cx="4491049" cy="180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570700" y="461400"/>
            <a:ext cx="7688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看着母亲担忧的样子，木兰说：“父亲年老多病，不能去打仗，就让我扮成男儿，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代替父亲去</a:t>
            </a:r>
            <a:r>
              <a:rPr lang="en" sz="18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当兵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吧！</a:t>
            </a:r>
            <a:r>
              <a:rPr lang="en" sz="18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”</a:t>
            </a: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803300" y="2112625"/>
            <a:ext cx="7688700" cy="2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KaiTi"/>
                <a:ea typeface="KaiTi"/>
                <a:cs typeface="KaiTi"/>
                <a:sym typeface="KaiTi"/>
              </a:rPr>
              <a:t>2）就让我扮成男儿，代替父亲去</a:t>
            </a:r>
            <a:r>
              <a:rPr lang="en" sz="2400" b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当兵</a:t>
            </a:r>
            <a:r>
              <a:rPr lang="en" sz="2400" b="1">
                <a:latin typeface="KaiTi"/>
                <a:ea typeface="KaiTi"/>
                <a:cs typeface="KaiTi"/>
                <a:sym typeface="KaiTi"/>
              </a:rPr>
              <a:t>吧！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                                       </a:t>
            </a:r>
            <a:r>
              <a:rPr lang="en" sz="3000" b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当+</a:t>
            </a:r>
            <a:endParaRPr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666850" y="4679025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https://previews.123rf.com/images/evellean/evellean1502/evellean150200037/36956853-different-people-professions-characters-in-flat-style.jpg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4513525" y="2681025"/>
            <a:ext cx="3978474" cy="19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7650" y="397900"/>
            <a:ext cx="7688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看着母亲担忧的样子，木兰说：“父亲年老多病，不能去打仗，就让我扮成男儿，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代替父亲去</a:t>
            </a:r>
            <a:r>
              <a:rPr lang="en" sz="18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当兵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吧！</a:t>
            </a:r>
            <a:r>
              <a:rPr lang="en" sz="18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”</a:t>
            </a: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614675" y="4830000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http://pixel.nymag.com/imgs/daily/vulture/2015/03/30/30-mulan.w529.h529.jpg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0" y="1239500"/>
            <a:ext cx="76887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KaiTi"/>
                <a:ea typeface="KaiTi"/>
                <a:cs typeface="KaiTi"/>
                <a:sym typeface="KaiTi"/>
              </a:rPr>
              <a:t>“就让我扮成男儿，代替父亲去当兵吧！”这句话中的</a:t>
            </a:r>
            <a:r>
              <a:rPr lang="en" sz="2400" b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当兵</a:t>
            </a:r>
            <a:r>
              <a:rPr lang="en" sz="2400" b="1">
                <a:latin typeface="KaiTi"/>
                <a:ea typeface="KaiTi"/>
                <a:cs typeface="KaiTi"/>
                <a:sym typeface="KaiTi"/>
              </a:rPr>
              <a:t>代表木兰要做什么事情？</a:t>
            </a:r>
            <a:br>
              <a:rPr lang="en" sz="2400" b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</a:b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800" y="2634275"/>
            <a:ext cx="2172550" cy="19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 r="51625"/>
          <a:stretch/>
        </p:blipFill>
        <p:spPr>
          <a:xfrm>
            <a:off x="4457250" y="2634275"/>
            <a:ext cx="2172549" cy="199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666850" y="4679025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http://n.sinaimg.cn/translate/w943h379/20171130/ROEi-fypikws9726443.jpg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推测问题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活动三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75650" y="1314750"/>
            <a:ext cx="9144000" cy="1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两位老人讨论以后，想不出其他的办法，也只能同意了。</a:t>
            </a:r>
            <a:endParaRPr sz="30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803300" y="2112625"/>
            <a:ext cx="7688700" cy="2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两位老人指的是谁？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他们同意了什么？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666850" y="4679025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https://lh3.googleusercontent.com/-8Wm_RnyB4Fs/U-TsxKYKTMI/AAAAAAAAAiM/ix0S0CZ5vnU/s640/blogger-image-1576102085.jpg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877" y="2380450"/>
            <a:ext cx="3027026" cy="17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几天后，</a:t>
            </a:r>
            <a:r>
              <a:rPr lang="en" sz="3000" b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女扮男装</a:t>
            </a:r>
            <a:r>
              <a:rPr lang="en" sz="30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的木兰难过地跟亲人说再见，然后就出发了。</a:t>
            </a:r>
            <a:endParaRPr sz="30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803300" y="2571750"/>
            <a:ext cx="7688700" cy="17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3.“女扮男装”是什么意思？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666850" y="4679025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https://ksassets.timeincuk.net/wp/uploads/sites/55/2017/03/mulan.jpeg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750" y="2615850"/>
            <a:ext cx="2670700" cy="169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114950" y="1239275"/>
            <a:ext cx="9065400" cy="1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几天后，女扮男装的木兰</a:t>
            </a:r>
            <a:r>
              <a:rPr lang="en" sz="3000" b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难过</a:t>
            </a:r>
            <a:r>
              <a:rPr lang="en" sz="30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地跟亲人说再见，然后就出发了。</a:t>
            </a:r>
            <a:endParaRPr sz="30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539750" y="2711500"/>
            <a:ext cx="79521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4.木兰为什么难过？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666850" y="4679025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https://media.giphy.com/media/ChggJt3WwRVAc/giphy.gif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025" y="3197650"/>
            <a:ext cx="3328400" cy="16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几天后，女扮男装的木兰难过地跟</a:t>
            </a:r>
            <a:r>
              <a:rPr lang="en" sz="3000" b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亲人</a:t>
            </a:r>
            <a:r>
              <a:rPr lang="en" sz="3000" b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说再见，然后就出发了。</a:t>
            </a:r>
            <a:endParaRPr sz="30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803300" y="2841625"/>
            <a:ext cx="76887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.“</a:t>
            </a:r>
            <a:r>
              <a:rPr lang="en" sz="2400" dirty="0" err="1">
                <a:latin typeface="Calibri"/>
                <a:ea typeface="Calibri"/>
                <a:cs typeface="Calibri"/>
                <a:sym typeface="Calibri"/>
              </a:rPr>
              <a:t>亲人”指的是谁呢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？</a:t>
            </a:r>
          </a:p>
          <a:p>
            <a:pPr lvl="0">
              <a:lnSpc>
                <a:spcPct val="200000"/>
              </a:lnSpc>
            </a:pPr>
            <a:r>
              <a:rPr lang="en-US" altLang="zh-CN" sz="2400" dirty="0"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zh-CN" altLang="en-US" sz="2400" dirty="0"/>
              <a:t>花木兰出发去哪里？</a:t>
            </a:r>
            <a:r>
              <a:rPr lang="en-US" sz="2400" dirty="0"/>
              <a:t>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0" dirty="0">
                <a:latin typeface="KaiTi"/>
                <a:ea typeface="KaiTi"/>
                <a:cs typeface="KaiTi"/>
                <a:sym typeface="KaiTi"/>
              </a:rPr>
              <a:t>小组</a:t>
            </a:r>
            <a:r>
              <a:rPr lang="zh-TW" altLang="en" sz="3000" b="0" dirty="0">
                <a:latin typeface="KaiTi"/>
                <a:ea typeface="KaiTi"/>
                <a:cs typeface="KaiTi"/>
                <a:sym typeface="KaiTi"/>
              </a:rPr>
              <a:t>讨论</a:t>
            </a:r>
            <a:endParaRPr sz="3000" b="0" dirty="0"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444500" y="2047875"/>
            <a:ext cx="8223300" cy="26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00" dirty="0">
                <a:solidFill>
                  <a:schemeClr val="dk2"/>
                </a:solidFill>
                <a:latin typeface="KaiTi"/>
                <a:ea typeface="KaiTi"/>
                <a:cs typeface="KaiTi"/>
                <a:sym typeface="KaiTi"/>
              </a:rPr>
              <a:t>7</a:t>
            </a:r>
            <a:r>
              <a:rPr lang="en" sz="3000" dirty="0">
                <a:solidFill>
                  <a:schemeClr val="dk2"/>
                </a:solidFill>
                <a:latin typeface="KaiTi"/>
                <a:ea typeface="KaiTi"/>
                <a:cs typeface="KaiTi"/>
                <a:sym typeface="KaiTi"/>
              </a:rPr>
              <a:t>.</a:t>
            </a:r>
            <a:r>
              <a:rPr lang="en" sz="3000" dirty="0" err="1">
                <a:solidFill>
                  <a:schemeClr val="dk2"/>
                </a:solidFill>
                <a:latin typeface="KaiTi"/>
                <a:ea typeface="KaiTi"/>
                <a:cs typeface="KaiTi"/>
                <a:sym typeface="KaiTi"/>
              </a:rPr>
              <a:t>为什么木兰不能用自己女生的样子去当兵</a:t>
            </a:r>
            <a:r>
              <a:rPr lang="en" sz="3000" dirty="0">
                <a:solidFill>
                  <a:schemeClr val="dk2"/>
                </a:solidFill>
                <a:latin typeface="KaiTi"/>
                <a:ea typeface="KaiTi"/>
                <a:cs typeface="KaiTi"/>
                <a:sym typeface="KaiTi"/>
              </a:rPr>
              <a:t>？</a:t>
            </a:r>
            <a:endParaRPr sz="3000" dirty="0">
              <a:solidFill>
                <a:schemeClr val="dk2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2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00" dirty="0">
                <a:solidFill>
                  <a:schemeClr val="dk2"/>
                </a:solidFill>
                <a:latin typeface="KaiTi"/>
                <a:ea typeface="KaiTi"/>
                <a:cs typeface="KaiTi"/>
                <a:sym typeface="KaiTi"/>
              </a:rPr>
              <a:t>8</a:t>
            </a:r>
            <a:r>
              <a:rPr lang="en" sz="3000" dirty="0">
                <a:solidFill>
                  <a:schemeClr val="dk2"/>
                </a:solidFill>
                <a:latin typeface="KaiTi"/>
                <a:ea typeface="KaiTi"/>
                <a:cs typeface="KaiTi"/>
                <a:sym typeface="KaiTi"/>
              </a:rPr>
              <a:t>.为了去代替父亲当兵，她要做什么</a:t>
            </a:r>
            <a:r>
              <a:rPr lang="en" sz="3000" dirty="0">
                <a:latin typeface="KaiTi"/>
                <a:ea typeface="KaiTi"/>
                <a:cs typeface="KaiTi"/>
                <a:sym typeface="KaiTi"/>
              </a:rPr>
              <a:t>呢？</a:t>
            </a:r>
            <a:endParaRPr sz="3000" dirty="0">
              <a:solidFill>
                <a:schemeClr val="dk2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Use scanning, skimming, question-asking skills to understand general ideas of a text (focus on  Paragraph #4 of the story)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Apply strategies to learn new words.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Present </a:t>
            </a:r>
            <a:r>
              <a:rPr lang="en-US" sz="2000">
                <a:solidFill>
                  <a:schemeClr val="tx1"/>
                </a:solidFill>
              </a:rPr>
              <a:t>one’s opinions</a:t>
            </a:r>
            <a:endParaRPr lang="en-US" sz="2000" dirty="0">
              <a:solidFill>
                <a:schemeClr val="tx1"/>
              </a:solidFill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Use learned material to act out the scenario in a roleplay.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238125" y="555625"/>
            <a:ext cx="89058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活动四： 如果你是木兰，你会上战场吗？为什么？</a:t>
            </a:r>
            <a:endParaRPr sz="24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和你的小伙伴说一说，然后写下来贴在表格里,离开教室之前，找一个别人纸条，读给老师/朋友听）</a:t>
            </a:r>
            <a:endParaRPr sz="1800"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925" y="3064886"/>
            <a:ext cx="2430623" cy="18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650" y="3117024"/>
            <a:ext cx="2430623" cy="1822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37"/>
          <p:cNvGraphicFramePr/>
          <p:nvPr/>
        </p:nvGraphicFramePr>
        <p:xfrm>
          <a:off x="729450" y="2167638"/>
          <a:ext cx="7239000" cy="2720200"/>
        </p:xfrm>
        <a:graphic>
          <a:graphicData uri="http://schemas.openxmlformats.org/drawingml/2006/table">
            <a:tbl>
              <a:tblPr>
                <a:noFill/>
                <a:tableStyleId>{BD010225-2D2E-4AA1-95A4-17FD295D6F00}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KaiTi"/>
                          <a:ea typeface="KaiTi"/>
                          <a:cs typeface="KaiTi"/>
                          <a:sym typeface="KaiTi"/>
                        </a:rPr>
                        <a:t>如果你是木兰，你会上战场吗？为什么？</a:t>
                      </a:r>
                      <a:endParaRPr sz="1800">
                        <a:latin typeface="KaiTi"/>
                        <a:ea typeface="KaiTi"/>
                        <a:cs typeface="KaiTi"/>
                        <a:sym typeface="KaiTi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KaiTi"/>
                          <a:ea typeface="KaiTi"/>
                          <a:cs typeface="KaiTi"/>
                          <a:sym typeface="KaiTi"/>
                        </a:rPr>
                        <a:t>会上战场</a:t>
                      </a:r>
                      <a:endParaRPr>
                        <a:latin typeface="KaiTi"/>
                        <a:ea typeface="KaiTi"/>
                        <a:cs typeface="KaiTi"/>
                        <a:sym typeface="KaiT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KaiTi"/>
                          <a:ea typeface="KaiTi"/>
                          <a:cs typeface="KaiTi"/>
                          <a:sym typeface="KaiTi"/>
                        </a:rPr>
                        <a:t>不会上战场</a:t>
                      </a:r>
                      <a:endParaRPr>
                        <a:latin typeface="KaiTi"/>
                        <a:ea typeface="KaiTi"/>
                        <a:cs typeface="KaiTi"/>
                        <a:sym typeface="KaiT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表演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126200" y="539750"/>
            <a:ext cx="9017700" cy="18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" sz="30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活动</a:t>
            </a:r>
            <a:r>
              <a:rPr lang="zh-TW" altLang="en-US" sz="30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五</a:t>
            </a:r>
            <a:r>
              <a:rPr lang="zh-CN" altLang="en-US" sz="30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：</a:t>
            </a:r>
            <a:r>
              <a:rPr lang="en" sz="3000" b="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演一演</a:t>
            </a:r>
            <a:r>
              <a:rPr lang="en" sz="30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：</a:t>
            </a:r>
            <a:endParaRPr sz="3000" b="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三个人一组，分别演父亲，母亲和木兰表演第三段的内容</a:t>
            </a:r>
            <a:r>
              <a:rPr lang="en" sz="30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sz="3000" dirty="0">
              <a:latin typeface="KaiTi"/>
              <a:ea typeface="KaiTi"/>
              <a:cs typeface="KaiTi"/>
              <a:sym typeface="KaiTi"/>
            </a:endParaRPr>
          </a:p>
        </p:txBody>
      </p:sp>
      <p:graphicFrame>
        <p:nvGraphicFramePr>
          <p:cNvPr id="253" name="Google Shape;253;p39"/>
          <p:cNvGraphicFramePr/>
          <p:nvPr/>
        </p:nvGraphicFramePr>
        <p:xfrm>
          <a:off x="1223975" y="2871475"/>
          <a:ext cx="7687000" cy="2045700"/>
        </p:xfrm>
        <a:graphic>
          <a:graphicData uri="http://schemas.openxmlformats.org/drawingml/2006/table">
            <a:tbl>
              <a:tblPr>
                <a:noFill/>
                <a:tableStyleId>{BD010225-2D2E-4AA1-95A4-17FD295D6F00}</a:tableStyleId>
              </a:tblPr>
              <a:tblGrid>
                <a:gridCol w="192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木兰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木兰母亲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木兰父亲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心情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要说什么？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要做什么？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248350" y="17791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热身活动</a:t>
            </a:r>
            <a:endParaRPr sz="3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85050" y="285875"/>
            <a:ext cx="7688700" cy="1621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热身活动：练习（1）</a:t>
            </a: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阅读第</a:t>
            </a:r>
            <a:r>
              <a:rPr lang="zh-TW" altLang="en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四</a:t>
            </a:r>
            <a:r>
              <a:rPr lang="en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段，并且使用阅读标记</a:t>
            </a: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*</a:t>
            </a:r>
            <a:r>
              <a:rPr lang="en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不知道的字词用</a:t>
            </a:r>
            <a:r>
              <a:rPr lang="en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“？”</a:t>
            </a:r>
            <a:r>
              <a:rPr lang="en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标记</a:t>
            </a:r>
            <a:br>
              <a:rPr lang="en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385050" y="2414361"/>
            <a:ext cx="76887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母亲听到木兰一直在叹气</a:t>
            </a:r>
            <a:r>
              <a:rPr lang="en" sz="2100" dirty="0">
                <a:latin typeface="KaiTi"/>
                <a:ea typeface="KaiTi"/>
                <a:cs typeface="KaiTi"/>
                <a:sym typeface="KaiTi"/>
              </a:rPr>
              <a:t>，就问她：“兰儿，你今天怎么啦？”看着母亲担忧的样子，木兰说：“父亲年老多病，不能去打仗，就让我扮成男儿，代替父亲去当兵吧！”两位老人讨论以后，想不出其他的办法，也只能同意了。几天后，女扮男装的木兰难过地跟亲人说再见，然后就出发了。</a:t>
            </a:r>
            <a:endParaRPr sz="2100" dirty="0">
              <a:solidFill>
                <a:schemeClr val="accent1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33375" y="635000"/>
            <a:ext cx="9010200" cy="15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热身活动：练习（2）</a:t>
            </a:r>
            <a:endParaRPr sz="20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思考问题：木兰为什么一直叹气呢？</a:t>
            </a:r>
            <a:endParaRPr sz="20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（使用花木兰笔记本）</a:t>
            </a:r>
            <a:endParaRPr sz="20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825" y="2259225"/>
            <a:ext cx="4553000" cy="27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69106" y="1668488"/>
            <a:ext cx="76887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latin typeface="KaiTi"/>
                <a:ea typeface="KaiTi"/>
                <a:cs typeface="KaiTi"/>
                <a:sym typeface="KaiTi"/>
              </a:rPr>
              <a:t>母亲听到木兰一直</a:t>
            </a:r>
            <a:r>
              <a:rPr lang="zh-TW" altLang="en" sz="2200" dirty="0">
                <a:latin typeface="KaiTi"/>
                <a:ea typeface="KaiTi"/>
                <a:cs typeface="KaiTi"/>
                <a:sym typeface="KaiTi"/>
              </a:rPr>
              <a:t>在</a:t>
            </a:r>
            <a:r>
              <a:rPr lang="zh-TW" altLang="en-US" sz="2200" dirty="0">
                <a:latin typeface="KaiTi"/>
                <a:ea typeface="KaiTi"/>
                <a:cs typeface="KaiTi"/>
                <a:sym typeface="KaiTi"/>
              </a:rPr>
              <a:t>叹气</a:t>
            </a:r>
            <a:r>
              <a:rPr lang="en" sz="2200" dirty="0">
                <a:latin typeface="KaiTi"/>
                <a:ea typeface="KaiTi"/>
                <a:cs typeface="KaiTi"/>
                <a:sym typeface="KaiTi"/>
              </a:rPr>
              <a:t>，就问她：“兰儿，你今天怎么啦？”</a:t>
            </a:r>
            <a:r>
              <a:rPr lang="en" sz="2200" dirty="0" err="1">
                <a:latin typeface="KaiTi"/>
                <a:ea typeface="KaiTi"/>
                <a:cs typeface="KaiTi"/>
                <a:sym typeface="KaiTi"/>
              </a:rPr>
              <a:t>看着母</a:t>
            </a:r>
            <a:r>
              <a:rPr lang="zh-TW" altLang="en" sz="2200" dirty="0">
                <a:latin typeface="KaiTi"/>
                <a:ea typeface="KaiTi"/>
                <a:cs typeface="KaiTi"/>
                <a:sym typeface="KaiTi"/>
              </a:rPr>
              <a:t>亲</a:t>
            </a:r>
            <a:r>
              <a:rPr lang="zh-TW" altLang="en-US" sz="2200" dirty="0">
                <a:latin typeface="KaiTi"/>
                <a:ea typeface="KaiTi"/>
                <a:cs typeface="KaiTi"/>
                <a:sym typeface="KaiTi"/>
              </a:rPr>
              <a:t>担忧</a:t>
            </a:r>
            <a:r>
              <a:rPr lang="en" sz="2200" dirty="0">
                <a:latin typeface="KaiTi"/>
                <a:ea typeface="KaiTi"/>
                <a:cs typeface="KaiTi"/>
                <a:sym typeface="KaiTi"/>
              </a:rPr>
              <a:t>的样子，木兰说：“父亲年老多病，不能去打仗，就让我扮成男儿，代替父亲去当兵吧！”两位老人讨论以后，想不出其他的办法，也只能同意了。几天后，女扮男装的</a:t>
            </a:r>
            <a:r>
              <a:rPr lang="zh-TW" altLang="en" sz="2200" dirty="0">
                <a:latin typeface="KaiTi"/>
                <a:ea typeface="KaiTi"/>
                <a:cs typeface="KaiTi"/>
                <a:sym typeface="KaiTi"/>
              </a:rPr>
              <a:t>木兰</a:t>
            </a:r>
            <a:r>
              <a:rPr lang="zh-TW" altLang="en-US" sz="2200" dirty="0">
                <a:latin typeface="KaiTi"/>
                <a:ea typeface="KaiTi"/>
                <a:cs typeface="KaiTi"/>
                <a:sym typeface="KaiTi"/>
              </a:rPr>
              <a:t>难过</a:t>
            </a:r>
            <a:r>
              <a:rPr lang="en" sz="2200" dirty="0" err="1">
                <a:latin typeface="KaiTi"/>
                <a:ea typeface="KaiTi"/>
                <a:cs typeface="KaiTi"/>
                <a:sym typeface="KaiTi"/>
              </a:rPr>
              <a:t>地跟亲人说再见，然后就出发了</a:t>
            </a:r>
            <a:r>
              <a:rPr lang="en" sz="2200" dirty="0">
                <a:latin typeface="KaiTi"/>
                <a:ea typeface="KaiTi"/>
                <a:cs typeface="KaiTi"/>
                <a:sym typeface="KaiTi"/>
              </a:rPr>
              <a:t>。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3;p18">
            <a:extLst>
              <a:ext uri="{FF2B5EF4-FFF2-40B4-BE49-F238E27FC236}">
                <a16:creationId xmlns:a16="http://schemas.microsoft.com/office/drawing/2014/main" id="{48BBC6F8-ABA4-F14E-90B3-CD5B4985C4F5}"/>
              </a:ext>
            </a:extLst>
          </p:cNvPr>
          <p:cNvSpPr txBox="1">
            <a:spLocks/>
          </p:cNvSpPr>
          <p:nvPr/>
        </p:nvSpPr>
        <p:spPr>
          <a:xfrm>
            <a:off x="669106" y="612476"/>
            <a:ext cx="8474894" cy="68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dirty="0"/>
              <a:t>活动一</a:t>
            </a:r>
            <a:r>
              <a:rPr lang="zh-CN" altLang="en-US" sz="3600" dirty="0"/>
              <a:t>：</a:t>
            </a:r>
            <a:r>
              <a:rPr lang="en" sz="2000" dirty="0" err="1">
                <a:latin typeface="KaiTi"/>
                <a:ea typeface="KaiTi"/>
                <a:cs typeface="KaiTi"/>
                <a:sym typeface="KaiTi"/>
              </a:rPr>
              <a:t>找出情绪的词，用</a:t>
            </a:r>
            <a:r>
              <a:rPr lang="en" sz="2000" dirty="0">
                <a:latin typeface="KaiTi"/>
                <a:ea typeface="KaiTi"/>
                <a:cs typeface="KaiTi"/>
                <a:sym typeface="KaiTi"/>
              </a:rPr>
              <a:t>“！”</a:t>
            </a:r>
            <a:r>
              <a:rPr lang="en" sz="2000" dirty="0" err="1">
                <a:latin typeface="KaiTi"/>
                <a:ea typeface="KaiTi"/>
                <a:cs typeface="KaiTi"/>
                <a:sym typeface="KaiTi"/>
              </a:rPr>
              <a:t>表示出来</a:t>
            </a:r>
            <a:endParaRPr lang="en-US" sz="2000" dirty="0"/>
          </a:p>
          <a:p>
            <a:endParaRPr lang="zh-TW" alt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04025" y="713685"/>
            <a:ext cx="76887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" sz="24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活动</a:t>
            </a:r>
            <a:r>
              <a:rPr lang="zh-TW" altLang="en-US" sz="24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二</a:t>
            </a:r>
            <a:r>
              <a:rPr lang="zh-CN" altLang="en-US" sz="24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： </a:t>
            </a:r>
            <a:r>
              <a:rPr lang="en" sz="2400" b="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使用方法</a:t>
            </a:r>
            <a:r>
              <a:rPr lang="zh-CN" altLang="en-US" sz="24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，</a:t>
            </a:r>
            <a:r>
              <a:rPr lang="en" sz="2400" b="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猜一猜</a:t>
            </a:r>
            <a:r>
              <a:rPr lang="zh-TW" altLang="en" sz="24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你</a:t>
            </a:r>
            <a:r>
              <a:rPr lang="zh-TW" altLang="en-US" sz="2400" b="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不认识</a:t>
            </a:r>
            <a:r>
              <a:rPr lang="en" sz="2400" b="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的字词</a:t>
            </a:r>
            <a:endParaRPr sz="2400" b="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729450" y="4710450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KaiTi"/>
                <a:ea typeface="KaiTi"/>
                <a:cs typeface="KaiTi"/>
                <a:sym typeface="KaiTi"/>
                <a:hlinkClick r:id="rId3"/>
              </a:rPr>
              <a:t>http://oec.xmu.edu.cn/gb/teacher/hanzi/02/images/19.gif</a:t>
            </a:r>
            <a:endParaRPr sz="1200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https://illustimage.com/en/photo/2094.png</a:t>
            </a:r>
            <a:endParaRPr sz="9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803300" y="2112625"/>
            <a:ext cx="5884500" cy="2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</p:txBody>
      </p:sp>
      <p:graphicFrame>
        <p:nvGraphicFramePr>
          <p:cNvPr id="99" name="Google Shape;99;p20"/>
          <p:cNvGraphicFramePr/>
          <p:nvPr>
            <p:extLst>
              <p:ext uri="{D42A27DB-BD31-4B8C-83A1-F6EECF244321}">
                <p14:modId xmlns:p14="http://schemas.microsoft.com/office/powerpoint/2010/main" val="925503293"/>
              </p:ext>
            </p:extLst>
          </p:nvPr>
        </p:nvGraphicFramePr>
        <p:xfrm>
          <a:off x="729450" y="1423167"/>
          <a:ext cx="7239000" cy="2973500"/>
        </p:xfrm>
        <a:graphic>
          <a:graphicData uri="http://schemas.openxmlformats.org/drawingml/2006/table">
            <a:tbl>
              <a:tblPr>
                <a:noFill/>
                <a:tableStyleId>{BD010225-2D2E-4AA1-95A4-17FD295D6F00}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7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KaiTi"/>
                          <a:ea typeface="KaiTi"/>
                          <a:cs typeface="KaiTi"/>
                          <a:sym typeface="KaiTi"/>
                        </a:rPr>
                        <a:t>1.形旁、声旁</a:t>
                      </a:r>
                      <a:r>
                        <a:rPr lang="zh-CN" altLang="en-US" sz="1800" b="1" dirty="0">
                          <a:latin typeface="KaiTi"/>
                          <a:ea typeface="KaiTi"/>
                          <a:cs typeface="KaiTi"/>
                          <a:sym typeface="KaiTi"/>
                        </a:rPr>
                        <a:t>  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KaiTi"/>
                          <a:ea typeface="KaiTi"/>
                          <a:cs typeface="KaiTi"/>
                          <a:sym typeface="KaiTi"/>
                        </a:rPr>
                        <a:t>3.上下文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KaiTi"/>
                          <a:ea typeface="KaiTi"/>
                          <a:cs typeface="KaiTi"/>
                          <a:sym typeface="KaiTi"/>
                        </a:rPr>
                        <a:t>2.拆词</a:t>
                      </a:r>
                      <a:endParaRPr sz="1800" b="1">
                        <a:latin typeface="KaiTi"/>
                        <a:ea typeface="KaiTi"/>
                        <a:cs typeface="KaiTi"/>
                        <a:sym typeface="KaiTi"/>
                      </a:endParaRPr>
                    </a:p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KaiTi"/>
                          <a:ea typeface="KaiTi"/>
                          <a:cs typeface="KaiTi"/>
                          <a:sym typeface="KaiTi"/>
                        </a:rPr>
                        <a:t>电脑=电+头脑</a:t>
                      </a:r>
                      <a:endParaRPr sz="1800">
                        <a:latin typeface="KaiTi"/>
                        <a:ea typeface="KaiTi"/>
                        <a:cs typeface="KaiTi"/>
                        <a:sym typeface="KaiT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KaiTi"/>
                          <a:ea typeface="KaiTi"/>
                          <a:cs typeface="KaiTi"/>
                          <a:sym typeface="KaiTi"/>
                        </a:rPr>
                        <a:t>4.换字</a:t>
                      </a:r>
                      <a:endParaRPr sz="1800" b="1" dirty="0">
                        <a:latin typeface="KaiTi"/>
                        <a:ea typeface="KaiTi"/>
                        <a:cs typeface="KaiTi"/>
                        <a:sym typeface="KaiTi"/>
                      </a:endParaRPr>
                    </a:p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err="1">
                          <a:latin typeface="KaiTi"/>
                          <a:ea typeface="KaiTi"/>
                          <a:cs typeface="KaiTi"/>
                          <a:sym typeface="KaiTi"/>
                        </a:rPr>
                        <a:t>见到你很</a:t>
                      </a:r>
                      <a:r>
                        <a:rPr lang="en" sz="1800" b="1" dirty="0" err="1">
                          <a:latin typeface="KaiTi"/>
                          <a:ea typeface="KaiTi"/>
                          <a:cs typeface="KaiTi"/>
                          <a:sym typeface="KaiTi"/>
                        </a:rPr>
                        <a:t>高兴</a:t>
                      </a:r>
                      <a:r>
                        <a:rPr lang="en" sz="1800" b="1" dirty="0">
                          <a:latin typeface="KaiTi"/>
                          <a:ea typeface="KaiTi"/>
                          <a:cs typeface="KaiTi"/>
                          <a:sym typeface="KaiTi"/>
                        </a:rPr>
                        <a:t>=</a:t>
                      </a:r>
                      <a:r>
                        <a:rPr lang="en" sz="1800" dirty="0" err="1">
                          <a:latin typeface="KaiTi"/>
                          <a:ea typeface="KaiTi"/>
                          <a:cs typeface="KaiTi"/>
                          <a:sym typeface="KaiTi"/>
                        </a:rPr>
                        <a:t>见到你很</a:t>
                      </a:r>
                      <a:r>
                        <a:rPr lang="en" sz="1800" b="1" dirty="0" err="1">
                          <a:latin typeface="KaiTi"/>
                          <a:ea typeface="KaiTi"/>
                          <a:cs typeface="KaiTi"/>
                          <a:sym typeface="KaiTi"/>
                        </a:rPr>
                        <a:t>开心</a:t>
                      </a:r>
                      <a:endParaRPr sz="1800" b="1" dirty="0">
                        <a:latin typeface="KaiTi"/>
                        <a:ea typeface="KaiTi"/>
                        <a:cs typeface="KaiTi"/>
                        <a:sym typeface="KaiT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0" name="Google Shape;1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8900" y="1862788"/>
            <a:ext cx="1417925" cy="14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20">
            <a:extLst>
              <a:ext uri="{FF2B5EF4-FFF2-40B4-BE49-F238E27FC236}">
                <a16:creationId xmlns:a16="http://schemas.microsoft.com/office/drawing/2014/main" id="{EEDBAA9D-6E4F-0944-88A1-98E02153E88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0897" y="1525869"/>
            <a:ext cx="1469250" cy="14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看着母亲</a:t>
            </a:r>
            <a:r>
              <a:rPr lang="en" sz="18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担忧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的样子，木兰说：“父亲年老多病，不能去打仗，就让我扮成男儿，代替父亲去当兵吧！”</a:t>
            </a: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729450" y="4710450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http://1821.img.pp.sohu.com.cn/images/blog/2008/12/30/11/3/11f2f00efdeg213.jpg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803300" y="2112625"/>
            <a:ext cx="5884500" cy="2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KaiTi"/>
                <a:ea typeface="KaiTi"/>
                <a:cs typeface="KaiTi"/>
                <a:sym typeface="KaiTi"/>
              </a:rPr>
              <a:t>担忧 </a:t>
            </a:r>
            <a:r>
              <a:rPr lang="en" sz="3000" b="1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≈ </a:t>
            </a:r>
            <a:r>
              <a:rPr lang="en" sz="3000" b="1">
                <a:latin typeface="KaiTi"/>
                <a:ea typeface="KaiTi"/>
                <a:cs typeface="KaiTi"/>
                <a:sym typeface="KaiTi"/>
              </a:rPr>
              <a:t>担____</a:t>
            </a:r>
            <a:endParaRPr sz="30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200" y="2211738"/>
            <a:ext cx="3474226" cy="20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看着母亲</a:t>
            </a:r>
            <a:r>
              <a:rPr lang="en" sz="18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担忧</a:t>
            </a:r>
            <a:r>
              <a:rPr lang="en" sz="18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的样子，木兰说：“父亲年老多病，不能去打仗，就让我扮成男儿，代替父亲去当兵吧！”</a:t>
            </a:r>
            <a:endParaRPr sz="14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729450" y="4710450"/>
            <a:ext cx="5394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http://1821.img.pp.sohu.com.cn/images/blog/2008/12/30/11/3/11f2f00efdeg213.jpg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803300" y="2112625"/>
            <a:ext cx="58845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KaiTi"/>
                <a:ea typeface="KaiTi"/>
                <a:cs typeface="KaiTi"/>
                <a:sym typeface="KaiTi"/>
              </a:rPr>
              <a:t>		</a:t>
            </a:r>
            <a:r>
              <a:rPr lang="en" sz="3600" b="1">
                <a:latin typeface="KaiTi"/>
                <a:ea typeface="KaiTi"/>
                <a:cs typeface="KaiTi"/>
                <a:sym typeface="KaiTi"/>
              </a:rPr>
              <a:t>忧 </a:t>
            </a:r>
            <a:endParaRPr sz="3600" b="1">
              <a:latin typeface="KaiTi"/>
              <a:ea typeface="KaiTi"/>
              <a:cs typeface="KaiTi"/>
              <a:sym typeface="KaiTi"/>
            </a:endParaRPr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iTi"/>
              <a:ea typeface="KaiTi"/>
              <a:cs typeface="KaiTi"/>
              <a:sym typeface="KaiTi"/>
            </a:endParaRPr>
          </a:p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775" y="1853324"/>
            <a:ext cx="2786675" cy="2786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24"/>
          <p:cNvGraphicFramePr/>
          <p:nvPr/>
        </p:nvGraphicFramePr>
        <p:xfrm>
          <a:off x="2529500" y="2204100"/>
          <a:ext cx="1170900" cy="731490"/>
        </p:xfrm>
        <a:graphic>
          <a:graphicData uri="http://schemas.openxmlformats.org/drawingml/2006/table">
            <a:tbl>
              <a:tblPr>
                <a:noFill/>
                <a:tableStyleId>{BD010225-2D2E-4AA1-95A4-17FD295D6F00}</a:tableStyleId>
              </a:tblPr>
              <a:tblGrid>
                <a:gridCol w="58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662</Words>
  <Application>Microsoft Macintosh PowerPoint</Application>
  <PresentationFormat>On-screen Show (16:9)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KaiTi</vt:lpstr>
      <vt:lpstr>Lato</vt:lpstr>
      <vt:lpstr>Calibri</vt:lpstr>
      <vt:lpstr>Arial</vt:lpstr>
      <vt:lpstr>Courier New</vt:lpstr>
      <vt:lpstr>Roboto</vt:lpstr>
      <vt:lpstr>Simple Light</vt:lpstr>
      <vt:lpstr>花木兰  第二堂课 </vt:lpstr>
      <vt:lpstr>Objective</vt:lpstr>
      <vt:lpstr>PowerPoint Presentation</vt:lpstr>
      <vt:lpstr> 热身活动：练习（1） 阅读第四段，并且使用阅读标记                          *不知道的字词用“？”标记 </vt:lpstr>
      <vt:lpstr>热身活动：练习（2）  思考问题：木兰为什么一直叹气呢？ （使用花木兰笔记本）</vt:lpstr>
      <vt:lpstr>PowerPoint Presentation</vt:lpstr>
      <vt:lpstr>活动二： 使用方法，猜一猜你不认识的字词</vt:lpstr>
      <vt:lpstr>看着母亲担忧的样子，木兰说：“父亲年老多病，不能去打仗，就让我扮成男儿，代替父亲去当兵吧！”</vt:lpstr>
      <vt:lpstr>看着母亲担忧的样子，木兰说：“父亲年老多病，不能去打仗，就让我扮成男儿，代替父亲去当兵吧！”</vt:lpstr>
      <vt:lpstr>看着母亲担忧的样子，木兰说：“父亲年老多病，不能去打仗，就让我扮成男儿，代替父亲去当兵吧！”</vt:lpstr>
      <vt:lpstr>看着母亲担忧的样子，木兰说：“父亲年老多病，不能去打仗，就让我扮成男儿，代替父亲去当兵吧！”</vt:lpstr>
      <vt:lpstr>看着母亲担忧的样子，木兰说：“父亲年老多病，不能去打仗，就让我扮成男儿，代替父亲去当兵吧！”</vt:lpstr>
      <vt:lpstr>看着母亲担忧的样子，木兰说：“父亲年老多病，不能去打仗，就让我扮成男儿，代替父亲去当兵吧！”</vt:lpstr>
      <vt:lpstr>推测问题</vt:lpstr>
      <vt:lpstr>两位老人讨论以后，想不出其他的办法，也只能同意了。</vt:lpstr>
      <vt:lpstr>几天后，女扮男装的木兰难过地跟亲人说再见，然后就出发了。 </vt:lpstr>
      <vt:lpstr>几天后，女扮男装的木兰难过地跟亲人说再见，然后就出发了。 </vt:lpstr>
      <vt:lpstr>几天后，女扮男装的木兰难过地跟亲人说再见，然后就出发了。 </vt:lpstr>
      <vt:lpstr>小组讨论</vt:lpstr>
      <vt:lpstr>活动四： 如果你是木兰，你会上战场吗？为什么？  和你的小伙伴说一说，然后写下来贴在表格里,离开教室之前，找一个别人纸条，读给老师/朋友听）</vt:lpstr>
      <vt:lpstr>表演</vt:lpstr>
      <vt:lpstr>活动五：演一演：  三个人一组，分别演父亲，母亲和木兰表演第三段的内容。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花木兰  第二堂课 </dc:title>
  <cp:lastModifiedBy>Meng Yeh</cp:lastModifiedBy>
  <cp:revision>13</cp:revision>
  <dcterms:modified xsi:type="dcterms:W3CDTF">2018-12-18T07:18:48Z</dcterms:modified>
</cp:coreProperties>
</file>