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Lato" panose="020F0502020204030203" pitchFamily="34" charset="77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PT Sans Narrow" panose="020B0506020203020204" pitchFamily="34" charset="77"/>
      <p:regular r:id="rId35"/>
      <p:bold r:id="rId36"/>
    </p:embeddedFont>
    <p:embeddedFont>
      <p:font typeface="Raleway" panose="020B0503030101060003" pitchFamily="34" charset="77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D4A60F-7AE0-4BD6-8DB3-CD5D54DA7F1D}">
  <a:tblStyle styleId="{F3D4A60F-7AE0-4BD6-8DB3-CD5D54DA7F1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79"/>
    <p:restoredTop sz="93647"/>
  </p:normalViewPr>
  <p:slideViewPr>
    <p:cSldViewPr snapToGrid="0">
      <p:cViewPr varScale="1">
        <p:scale>
          <a:sx n="46" d="100"/>
          <a:sy n="46" d="100"/>
        </p:scale>
        <p:origin x="184" y="7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hyperlink" Target="http://www.dreamstime.com" TargetMode="Externa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hyperlink" Target="http://www.taopic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983450" y="639825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</a:pPr>
            <a:r>
              <a:rPr lang="en" sz="4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花木兰</a:t>
            </a:r>
            <a:endParaRPr sz="4800" b="1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</a:pPr>
            <a:endParaRPr sz="30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</a:pPr>
            <a:r>
              <a:rPr lang="en" sz="3000"/>
              <a:t>第三堂课</a:t>
            </a: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Raleway"/>
              <a:buNone/>
            </a:pPr>
            <a:endParaRPr sz="4200" b="1" i="0" u="none" strike="noStrike" cap="non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27950" y="1892625"/>
            <a:ext cx="7688100" cy="2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Authors: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Ying Qiu 裘盈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Pengpeng Jiang 江朋鹏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 Szu Ming黎思敏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Xiong Min熊旻</a:t>
            </a:r>
            <a:b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Ya-Ching Hsu-Kelkis 许雅菁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</a:pPr>
            <a:endParaRPr sz="1600" b="0" i="0" u="none" strike="noStrike" cap="non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73891"/>
            <a:ext cx="8520600" cy="65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lang="en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活动</a:t>
            </a:r>
            <a:r>
              <a:rPr lang="zh-TW" altLang="en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二</a:t>
            </a:r>
            <a:r>
              <a:rPr lang="en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: （练习1）</a:t>
            </a:r>
            <a:br>
              <a:rPr lang="en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阅读第六段落，然后圈出动词</a:t>
            </a:r>
            <a:endParaRPr sz="3600" b="1" i="0" u="none" strike="noStrike" cap="none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11700" y="1052945"/>
            <a:ext cx="8520600" cy="379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兰回到家后，年老的父母和长大成人的弟弟激动地出来迎接她回家。木兰脱下了战衣，换上了心爱的女装，放下了漂亮的长发。一起打仗的朋友来到她家，这才惊讶地发现，英勇的木兰竟然是一个美丽的姑娘。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5" name="Google Shape;125;p22"/>
          <p:cNvGraphicFramePr/>
          <p:nvPr/>
        </p:nvGraphicFramePr>
        <p:xfrm>
          <a:off x="5585664" y="2407974"/>
          <a:ext cx="1378550" cy="2438250"/>
        </p:xfrm>
        <a:graphic>
          <a:graphicData uri="http://schemas.openxmlformats.org/drawingml/2006/table">
            <a:tbl>
              <a:tblPr>
                <a:noFill/>
                <a:tableStyleId>{F3D4A60F-7AE0-4BD6-8DB3-CD5D54DA7F1D}</a:tableStyleId>
              </a:tblPr>
              <a:tblGrid>
                <a:gridCol w="137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1.迎接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2.脱下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3.换上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4.放下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5.发现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80525" y="2492350"/>
            <a:ext cx="8520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讨论：</a:t>
            </a:r>
            <a:br>
              <a:rPr lang="en" sz="2400" b="1" i="0" u="none" strike="noStrike" cap="non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en" sz="2400" b="1" i="0" u="none" strike="noStrike" cap="non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1）“迎接”这个词是一个动词。弟弟出来迎接谁呢？</a:t>
            </a:r>
            <a:endParaRPr sz="2400" b="1" i="0" u="none" strike="noStrike" cap="non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2）脱下、换上和放下这几个后面都接了什么词呢？</a:t>
            </a:r>
            <a:endParaRPr sz="2400" b="1" i="0" u="none" strike="noStrike" cap="non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480525" y="0"/>
            <a:ext cx="8520600" cy="249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活动2: （练习2）再次阅读第六段落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兰回到家后，年老的父母和长大成人的弟弟激动地出来</a:t>
            </a:r>
            <a:r>
              <a:rPr lang="en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迎接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她回家。木兰</a:t>
            </a:r>
            <a:r>
              <a:rPr lang="en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脱下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了战衣，</a:t>
            </a:r>
            <a:r>
              <a:rPr lang="en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换上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了心爱的女装，</a:t>
            </a:r>
            <a:r>
              <a:rPr lang="en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放下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了漂亮的长发。一起打仗的朋友来到她家，这才惊讶地</a:t>
            </a:r>
            <a:r>
              <a:rPr lang="en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发现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，英勇的木兰竟然是一个美丽的姑娘。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11700" y="103280"/>
            <a:ext cx="8520600" cy="1106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lang="en" sz="2800" b="1" i="0" u="none" strike="noStrike" cap="none" dirty="0" err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活动</a:t>
            </a:r>
            <a:r>
              <a:rPr lang="zh-TW" altLang="en" sz="2800" b="1" i="0" u="none" strike="noStrike" cap="none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二</a:t>
            </a:r>
            <a:r>
              <a:rPr lang="en" sz="2800" b="1" i="0" u="none" strike="noStrike" cap="none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 （练习3）</a:t>
            </a:r>
            <a:br>
              <a:rPr lang="en" sz="2800" b="1" i="0" u="none" strike="noStrike" cap="none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zh-TW" altLang="en" sz="2800" b="1" i="0" u="none" strike="noStrike" cap="none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填入</a:t>
            </a:r>
            <a:r>
              <a:rPr lang="zh-TW" altLang="en-US" sz="2800" b="1" i="0" u="none" strike="noStrike" cap="none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适当的词</a:t>
            </a:r>
            <a:endParaRPr sz="2800" b="1" i="0" u="none" strike="noStrike" cap="none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311700" y="1579417"/>
            <a:ext cx="8309786" cy="3423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zh-CN" altLang="en-US" dirty="0"/>
              <a:t>女装，木兰，战衣，长发，朋友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marL="0" lvl="0" indent="0">
              <a:lnSpc>
                <a:spcPct val="100000"/>
              </a:lnSpc>
              <a:buNone/>
            </a:pPr>
            <a:r>
              <a:rPr lang="en-US" dirty="0"/>
              <a:t>1.</a:t>
            </a:r>
            <a:r>
              <a:rPr lang="zh-CN" altLang="en-US" dirty="0"/>
              <a:t>迎接</a:t>
            </a:r>
            <a:r>
              <a:rPr lang="en-US" dirty="0"/>
              <a:t>+ ______ </a:t>
            </a:r>
          </a:p>
          <a:p>
            <a:pPr marL="0" lvl="0" indent="0">
              <a:lnSpc>
                <a:spcPct val="100000"/>
              </a:lnSpc>
              <a:buNone/>
            </a:pPr>
            <a:br>
              <a:rPr lang="en-US" dirty="0"/>
            </a:br>
            <a:r>
              <a:rPr lang="en-US" dirty="0"/>
              <a:t>2.</a:t>
            </a:r>
            <a:r>
              <a:rPr lang="zh-CN" altLang="en-US" dirty="0"/>
              <a:t>脱下</a:t>
            </a:r>
            <a:r>
              <a:rPr lang="en-US" dirty="0"/>
              <a:t>+ ______ </a:t>
            </a:r>
          </a:p>
          <a:p>
            <a:pPr marL="0" lvl="0" indent="0">
              <a:lnSpc>
                <a:spcPct val="100000"/>
              </a:lnSpc>
              <a:buNone/>
            </a:pPr>
            <a:br>
              <a:rPr lang="en-US" dirty="0"/>
            </a:br>
            <a:r>
              <a:rPr lang="en-US" dirty="0"/>
              <a:t>3.</a:t>
            </a:r>
            <a:r>
              <a:rPr lang="zh-CN" altLang="en-US" dirty="0"/>
              <a:t>换上</a:t>
            </a:r>
            <a:r>
              <a:rPr lang="en-US" dirty="0"/>
              <a:t>+ ______</a:t>
            </a:r>
          </a:p>
          <a:p>
            <a:pPr marL="0" lvl="0" indent="0">
              <a:lnSpc>
                <a:spcPct val="100000"/>
              </a:lnSpc>
              <a:buNone/>
            </a:pPr>
            <a:br>
              <a:rPr lang="en-US" dirty="0"/>
            </a:br>
            <a:r>
              <a:rPr lang="en-US" dirty="0"/>
              <a:t>4.</a:t>
            </a:r>
            <a:r>
              <a:rPr lang="zh-CN" altLang="en-US" dirty="0"/>
              <a:t>放下</a:t>
            </a:r>
            <a:r>
              <a:rPr lang="en-US" dirty="0"/>
              <a:t>+ ______</a:t>
            </a:r>
          </a:p>
          <a:p>
            <a:pPr marL="0" lvl="0" indent="0">
              <a:lnSpc>
                <a:spcPct val="100000"/>
              </a:lnSpc>
              <a:buNone/>
            </a:pPr>
            <a:br>
              <a:rPr lang="en-US" dirty="0"/>
            </a:br>
            <a:r>
              <a:rPr lang="en-US" dirty="0"/>
              <a:t>5. ______+ </a:t>
            </a:r>
            <a:r>
              <a:rPr lang="zh-CN" altLang="en-US" dirty="0"/>
              <a:t>发现 </a:t>
            </a:r>
            <a:endParaRPr sz="2400" b="0" i="0" u="none" strike="noStrike" cap="none" dirty="0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2400" b="0" i="0" u="none" strike="noStrike" cap="none" dirty="0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2400" b="0" i="0" u="none" strike="noStrike" cap="none" dirty="0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2400" b="0" i="0" u="none" strike="noStrike" cap="none" dirty="0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18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lang="en" sz="3600" b="1" i="0" u="none" strike="noStrike" cap="none" dirty="0" err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活动</a:t>
            </a:r>
            <a:r>
              <a:rPr lang="zh-TW" altLang="en" sz="3600" b="1" i="0" u="none" strike="noStrike" cap="none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三</a:t>
            </a:r>
            <a:r>
              <a:rPr lang="en" sz="3600" b="1" i="0" u="none" strike="noStrike" cap="none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：</a:t>
            </a:r>
            <a:r>
              <a:rPr lang="en" sz="3600" b="1" i="0" u="none" strike="noStrike" cap="none" dirty="0" err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学习新词语“惊讶”和“竟然</a:t>
            </a:r>
            <a:r>
              <a:rPr lang="en" sz="3600" b="1" i="0" u="none" strike="noStrike" cap="none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”</a:t>
            </a:r>
            <a:endParaRPr sz="3600" b="1" i="0" u="none" strike="noStrike" cap="none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>
            <a:off x="311700" y="238125"/>
            <a:ext cx="8520600" cy="43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练习1: </a:t>
            </a:r>
            <a:r>
              <a:rPr lang="en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请大声朗读第六段的最后一句，并且使用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“！”</a:t>
            </a:r>
            <a:r>
              <a:rPr lang="en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标出情绪字词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2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朋友们惊讶地发现，</a:t>
            </a:r>
            <a:r>
              <a:rPr lang="en" sz="2400" b="1" i="0" u="sng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英勇的</a:t>
            </a:r>
            <a:r>
              <a:rPr lang="en" sz="2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木兰竟然是个</a:t>
            </a:r>
            <a:r>
              <a:rPr lang="en" sz="2400" b="1" i="0" u="sng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美丽的</a:t>
            </a:r>
            <a:r>
              <a:rPr lang="en" sz="24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姑娘</a:t>
            </a:r>
            <a:r>
              <a:rPr lang="en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。”</a:t>
            </a:r>
            <a:endParaRPr sz="24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●"/>
            </a:pPr>
            <a:r>
              <a:rPr lang="en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木兰的朋友们说这句话的时候，他们的心情是什么样的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？</a:t>
            </a:r>
            <a:endParaRPr sz="2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eriod"/>
            </a:pPr>
            <a:r>
              <a:rPr lang="en" sz="36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😱</a:t>
            </a:r>
            <a:endParaRPr sz="36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eriod"/>
            </a:pPr>
            <a:r>
              <a:rPr lang="en" sz="36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😂</a:t>
            </a:r>
            <a:endParaRPr sz="36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eriod"/>
            </a:pPr>
            <a:r>
              <a:rPr lang="en" sz="36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😤</a:t>
            </a:r>
            <a:endParaRPr sz="36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eriod"/>
            </a:pPr>
            <a:r>
              <a:rPr lang="en" sz="3600" b="0" i="0" u="none" strike="noStrike" cap="none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😩</a:t>
            </a:r>
            <a:endParaRPr sz="2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</a:t>
            </a:r>
            <a:endParaRPr sz="2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2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body" idx="1"/>
          </p:nvPr>
        </p:nvSpPr>
        <p:spPr>
          <a:xfrm>
            <a:off x="311700" y="190500"/>
            <a:ext cx="8520600" cy="4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练习2: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“朋友们</a:t>
            </a:r>
            <a:r>
              <a:rPr lang="en" sz="3000" b="1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惊讶</a:t>
            </a:r>
            <a:r>
              <a:rPr lang="en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地发现，</a:t>
            </a:r>
            <a:r>
              <a:rPr lang="en" sz="30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英勇的</a:t>
            </a:r>
            <a:r>
              <a:rPr lang="en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木兰竟然是个</a:t>
            </a:r>
            <a:r>
              <a:rPr lang="en" sz="30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美丽的</a:t>
            </a:r>
            <a:r>
              <a:rPr lang="en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姑娘。”</a:t>
            </a:r>
            <a:endParaRPr sz="3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n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“惊讶”是什么意思 ？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311700" y="17370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练习3: 请和同伴分享</a:t>
            </a:r>
            <a:b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什么事情让你感到</a:t>
            </a:r>
            <a:r>
              <a:rPr lang="en" sz="2400" b="1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惊讶</a:t>
            </a: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？为什么？</a:t>
            </a:r>
            <a:endParaRPr sz="3600" b="1" i="0" u="none" strike="noStrike" cap="none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0" name="Google Shape;1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152475"/>
            <a:ext cx="3292475" cy="248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2548" y="2128250"/>
            <a:ext cx="2805799" cy="20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/>
        </p:nvSpPr>
        <p:spPr>
          <a:xfrm>
            <a:off x="311700" y="4098475"/>
            <a:ext cx="28980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www.dreamstime.com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Web.cortland.edu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pixshark.com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53250" y="1504738"/>
            <a:ext cx="2993650" cy="149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>
            <a:off x="311700" y="238125"/>
            <a:ext cx="8520600" cy="43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练习4: 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" sz="3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3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朋友们惊讶地发现，</a:t>
            </a:r>
            <a:r>
              <a:rPr lang="en" sz="3000" b="1" i="0" u="sng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英勇的</a:t>
            </a:r>
            <a:r>
              <a:rPr lang="en" sz="3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木兰</a:t>
            </a:r>
            <a:r>
              <a:rPr lang="en" sz="3000" b="1" i="0" u="none" strike="noStrike" cap="none" dirty="0" err="1">
                <a:solidFill>
                  <a:srgbClr val="00000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竟然</a:t>
            </a:r>
            <a:r>
              <a:rPr lang="en" sz="3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是个</a:t>
            </a:r>
            <a:r>
              <a:rPr lang="en" sz="3000" b="1" i="0" u="sng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美丽的</a:t>
            </a:r>
            <a:r>
              <a:rPr lang="en" sz="30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姑娘</a:t>
            </a:r>
            <a:r>
              <a:rPr lang="en" sz="3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。”</a:t>
            </a:r>
            <a:endParaRPr sz="30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3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问题</a:t>
            </a:r>
            <a:r>
              <a:rPr lang="en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：</a:t>
            </a:r>
            <a:endParaRPr sz="3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1.“</a:t>
            </a:r>
            <a:r>
              <a:rPr lang="en" sz="3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竟然”</a:t>
            </a:r>
            <a:r>
              <a:rPr lang="en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这个词是什么意思？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2. </a:t>
            </a:r>
            <a:r>
              <a:rPr lang="en" sz="3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我们学过哪些词语中有“然”这个字呢</a:t>
            </a:r>
            <a:r>
              <a:rPr lang="en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？</a:t>
            </a:r>
            <a:endParaRPr sz="3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311700" y="229125"/>
            <a:ext cx="8520600" cy="420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练习5: 什么时候使用 “</a:t>
            </a:r>
            <a:r>
              <a:rPr lang="en" sz="2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竟然</a:t>
            </a:r>
            <a:r>
              <a:rPr lang="en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”？</a:t>
            </a: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范例：</a:t>
            </a: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AutoNum type="arabicPeriod"/>
            </a:pPr>
            <a:r>
              <a:rPr lang="en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小明学习很努力，但是这次的数学考试</a:t>
            </a:r>
            <a:r>
              <a:rPr lang="en" sz="24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竟然</a:t>
            </a:r>
            <a:r>
              <a:rPr lang="en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不及格！</a:t>
            </a: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AutoNum type="arabicPeriod"/>
            </a:pPr>
            <a:r>
              <a:rPr lang="en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美美上课从来不迟到，但是她今天</a:t>
            </a:r>
            <a:r>
              <a:rPr lang="en" sz="24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竟然</a:t>
            </a:r>
            <a:r>
              <a:rPr lang="en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迟到了。</a:t>
            </a: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AutoNum type="arabicPeriod"/>
            </a:pPr>
            <a:r>
              <a:rPr lang="en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弟弟</a:t>
            </a:r>
            <a:r>
              <a:rPr lang="en" sz="24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竟然</a:t>
            </a:r>
            <a:r>
              <a:rPr lang="en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忘记带书包去学校！</a:t>
            </a: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轮到你使用“竟然”造一个句子</a:t>
            </a:r>
            <a:endParaRPr sz="2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   __________________________________             </a:t>
            </a: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</a:t>
            </a: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2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30"/>
          <p:cNvSpPr/>
          <p:nvPr/>
        </p:nvSpPr>
        <p:spPr>
          <a:xfrm>
            <a:off x="4764917" y="88034"/>
            <a:ext cx="3021337" cy="1122900"/>
          </a:xfrm>
          <a:prstGeom prst="cloudCallout">
            <a:avLst>
              <a:gd name="adj1" fmla="val 1979"/>
              <a:gd name="adj2" fmla="val 74838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很不一样，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没有想到的结果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1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lang="en" sz="2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练习6: 完成句子</a:t>
            </a:r>
            <a:endParaRPr sz="2400" b="1" i="0" u="none" strike="noStrike" cap="none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311700" y="1173018"/>
            <a:ext cx="8520600" cy="412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1.年幼的弟弟说，看到木兰要替父从军。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他会说：“姐姐，你</a:t>
            </a:r>
            <a:r>
              <a:rPr lang="en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竟然</a:t>
            </a: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_______________________”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2000" b="0" i="0" u="sng" strike="noStrike" cap="none">
              <a:solidFill>
                <a:srgbClr val="000000"/>
              </a:solidFill>
              <a:highlight>
                <a:srgbClr val="F3F3F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2.年老多病的爸爸，看到决定替父从军的木兰。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他会说：“木兰，你竟然________________________。”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20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3.担心的妈妈看到木兰要去打仗。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她会说：“木兰，你是个女生，但你竟然__________________。”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20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20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24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2400" b="0" i="0" u="sng" strike="noStrike" cap="none">
              <a:solidFill>
                <a:srgbClr val="000000"/>
              </a:solidFill>
              <a:highlight>
                <a:srgbClr val="F3F3F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2400" b="0" i="0" u="sng" strike="noStrike" cap="none">
              <a:solidFill>
                <a:srgbClr val="000000"/>
              </a:solidFill>
              <a:highlight>
                <a:srgbClr val="F3F3F3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highlight>
                <a:srgbClr val="F3F3F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86350" y="103825"/>
            <a:ext cx="85713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Objectives: </a:t>
            </a:r>
            <a:endParaRPr lang="en-US" sz="3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1638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</a:pPr>
            <a:r>
              <a:rPr lang="en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scanning, skimming and syntactic skills to understand the text (paragraph 5&amp;6)</a:t>
            </a:r>
          </a:p>
          <a:p>
            <a:pPr marL="401638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</a:pPr>
            <a:r>
              <a:rPr lang="en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2.Make connections between the emotion words</a:t>
            </a:r>
            <a:br>
              <a:rPr lang="en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3.Use </a:t>
            </a:r>
            <a:r>
              <a:rPr lang="en" sz="3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竟然</a:t>
            </a:r>
            <a:r>
              <a:rPr lang="en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contexts</a:t>
            </a:r>
            <a:endParaRPr sz="3600" b="0" i="0" u="none" strike="noStrike" cap="none" dirty="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body" idx="1"/>
          </p:nvPr>
        </p:nvSpPr>
        <p:spPr>
          <a:xfrm>
            <a:off x="240925" y="268975"/>
            <a:ext cx="8520600" cy="42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练习7: 请跟伙伴讨论这个问题。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为什么在课文中的最后一段，木兰的朋友那么惊讶?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lang="en" sz="3600" b="1" i="0" u="none" strike="noStrike" cap="none" dirty="0" err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全文阅读练习</a:t>
            </a:r>
            <a:endParaRPr sz="3600" b="1" i="0" u="none" strike="noStrike" cap="none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lang="en" sz="3600" b="1" i="0" u="none" strike="noStrike" cap="none" dirty="0" err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活动</a:t>
            </a:r>
            <a:r>
              <a:rPr lang="zh-TW" altLang="en" sz="3600" b="1" i="0" u="none" strike="noStrike" cap="none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四</a:t>
            </a:r>
            <a:r>
              <a:rPr lang="en" sz="3600" b="1" i="0" u="none" strike="noStrike" cap="none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3600" b="1" i="0" u="none" strike="noStrike" cap="none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" name="Google Shape;195;p34"/>
          <p:cNvGraphicFramePr/>
          <p:nvPr/>
        </p:nvGraphicFramePr>
        <p:xfrm>
          <a:off x="1205350" y="1292350"/>
          <a:ext cx="6210600" cy="3496050"/>
        </p:xfrm>
        <a:graphic>
          <a:graphicData uri="http://schemas.openxmlformats.org/drawingml/2006/table">
            <a:tbl>
              <a:tblPr>
                <a:noFill/>
                <a:tableStyleId>{F3D4A60F-7AE0-4BD6-8DB3-CD5D54DA7F1D}</a:tableStyleId>
              </a:tblPr>
              <a:tblGrid>
                <a:gridCol w="207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1.打仗的时候，木兰的心情是什么样的？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2.打了胜仗以后，木兰做了什么决定？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3.回家以后，木兰做了什么？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4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6" name="Google Shape;196;p34"/>
          <p:cNvSpPr txBox="1"/>
          <p:nvPr/>
        </p:nvSpPr>
        <p:spPr>
          <a:xfrm>
            <a:off x="247700" y="113650"/>
            <a:ext cx="7343700" cy="11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活动</a:t>
            </a:r>
            <a:r>
              <a:rPr lang="zh-TW" altLang="en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四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：练习1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根据《花木兰》文本的内容。木兰在课文发展的三个阶段做了什么</a:t>
            </a:r>
            <a:r>
              <a:rPr lang="en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br>
              <a:rPr lang="en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>
            <a:spLocks noGrp="1"/>
          </p:cNvSpPr>
          <p:nvPr>
            <p:ph type="title"/>
          </p:nvPr>
        </p:nvSpPr>
        <p:spPr>
          <a:xfrm>
            <a:off x="311700" y="25675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练习2：文</a:t>
            </a:r>
            <a:r>
              <a:rPr lang="zh-TW" altLang="en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本</a:t>
            </a:r>
            <a:r>
              <a:rPr lang="en" sz="24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大意填空</a:t>
            </a:r>
            <a:endParaRPr sz="3600" b="1" i="0" u="none" strike="noStrike" cap="none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02" name="Google Shape;202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这篇课文是关于_____的故事。朝廷要她的父亲去</a:t>
            </a:r>
            <a:r>
              <a:rPr lang="en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。可是他</a:t>
            </a:r>
            <a:r>
              <a:rPr lang="en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，不能去。木兰决定要</a:t>
            </a:r>
            <a:r>
              <a:rPr lang="en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。在战场上她很</a:t>
            </a:r>
            <a:r>
              <a:rPr lang="en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，打了很多</a:t>
            </a:r>
            <a:r>
              <a:rPr lang="en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。回家以后，她</a:t>
            </a:r>
            <a:r>
              <a:rPr lang="en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了心爱的女装，她的朋友</a:t>
            </a:r>
            <a:r>
              <a:rPr lang="en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地发现，英勇的木兰竟然是一个</a:t>
            </a:r>
            <a:r>
              <a:rPr lang="en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的姑娘。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35"/>
          <p:cNvSpPr txBox="1"/>
          <p:nvPr/>
        </p:nvSpPr>
        <p:spPr>
          <a:xfrm>
            <a:off x="9653700" y="1300850"/>
            <a:ext cx="49296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>
            <a:spLocks noGrp="1"/>
          </p:cNvSpPr>
          <p:nvPr>
            <p:ph type="title"/>
          </p:nvPr>
        </p:nvSpPr>
        <p:spPr>
          <a:xfrm>
            <a:off x="209000" y="17117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lang="en" sz="2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练习2的参考答案</a:t>
            </a:r>
            <a:endParaRPr sz="2400" b="1" i="0" u="none" strike="noStrike" cap="none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09" name="Google Shape;209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这篇课文是关于</a:t>
            </a:r>
            <a:r>
              <a:rPr lang="en" sz="3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木兰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的故事。朝廷要她的父亲去打仗。可是他</a:t>
            </a:r>
            <a:r>
              <a:rPr lang="en" sz="3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年老多病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，不能去。木兰决定要</a:t>
            </a:r>
            <a:r>
              <a:rPr lang="en" sz="3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替父从军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。在战场上她很</a:t>
            </a:r>
            <a:r>
              <a:rPr lang="en" sz="3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英勇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，打了很多</a:t>
            </a:r>
            <a:r>
              <a:rPr lang="en" sz="3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胜仗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。回家以后，她</a:t>
            </a:r>
            <a:r>
              <a:rPr lang="en" sz="3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换上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了心爱的女装，她的朋友</a:t>
            </a:r>
            <a:r>
              <a:rPr lang="en" sz="3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惊讶地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发现，英勇的木兰竟然是一个</a:t>
            </a:r>
            <a:r>
              <a:rPr lang="en" sz="30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美丽的</a:t>
            </a: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姑娘</a:t>
            </a: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11700" y="222250"/>
            <a:ext cx="8520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暖身活动：</a:t>
            </a: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扩词练习  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AutoNum type="arabicPeriod"/>
            </a:pPr>
            <a:r>
              <a:rPr lang="en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打：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AutoNum type="arabicPeriod"/>
            </a:pPr>
            <a:r>
              <a:rPr lang="en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做：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AutoNum type="arabicPeriod"/>
            </a:pPr>
            <a:r>
              <a:rPr lang="en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扮：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AutoNum type="arabicPeriod"/>
            </a:pPr>
            <a:r>
              <a:rPr lang="en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担：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AutoNum type="arabicPeriod"/>
            </a:pPr>
            <a:r>
              <a:rPr lang="en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接：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AutoNum type="arabicPeriod"/>
            </a:pPr>
            <a:r>
              <a:rPr lang="en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换：</a:t>
            </a:r>
            <a:endParaRPr sz="3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lang="en" sz="2400" b="1" i="0" u="none" strike="noStrike" cap="none" dirty="0" err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活动</a:t>
            </a:r>
            <a:r>
              <a:rPr lang="zh-TW" altLang="en" sz="2400" b="1" i="0" u="none" strike="noStrike" cap="none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一</a:t>
            </a:r>
            <a:r>
              <a:rPr lang="en" sz="2400" b="1" i="0" u="none" strike="noStrike" cap="none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  （练习1）</a:t>
            </a:r>
            <a:br>
              <a:rPr lang="en" sz="2400" b="1" i="0" u="none" strike="noStrike" cap="none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en" sz="2400" b="1" i="0" u="none" strike="noStrike" cap="none" dirty="0" err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阅读第五段落并圈出重点词语</a:t>
            </a:r>
            <a:endParaRPr sz="2400" b="1" i="0" u="none" strike="noStrike" cap="none" dirty="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867989"/>
            <a:ext cx="8520600" cy="270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打仗的时候，她像男儿一样</a:t>
            </a:r>
            <a:r>
              <a:rPr lang="en" sz="24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英勇</a:t>
            </a:r>
            <a:r>
              <a:rPr lang="en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，打了很多</a:t>
            </a:r>
            <a:r>
              <a:rPr lang="en" sz="2400" b="0" i="0" u="none" strike="noStrike" cap="none" dirty="0" err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胜仗</a:t>
            </a:r>
            <a:r>
              <a:rPr lang="en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。战争结束以后，朝廷让她留下来做大官。可是木兰说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：“</a:t>
            </a:r>
            <a:r>
              <a:rPr lang="en" sz="24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我不要做官。请让我回家吧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！”</a:t>
            </a:r>
            <a:endParaRPr sz="2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Open Sans"/>
              <a:buNone/>
            </a:pPr>
            <a:br>
              <a:rPr lang="en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lang="en" sz="2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练习2：看图，猜一猜字的意思  </a:t>
            </a:r>
            <a:endParaRPr sz="2400" b="1" i="0" u="none" strike="noStrike" cap="none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endParaRPr sz="3600" b="1" i="0" u="none" strike="noStrike" cap="none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胜</a:t>
            </a:r>
            <a:r>
              <a:rPr lang="en" sz="4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仗</a:t>
            </a:r>
            <a:endParaRPr sz="4800" b="0" i="0" u="none" strike="noStrike" cap="none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3555750" y="1304938"/>
            <a:ext cx="3175200" cy="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(胜利+打仗)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150" y="1982525"/>
            <a:ext cx="2801375" cy="247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3750625" y="2699000"/>
            <a:ext cx="903300" cy="7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9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3925" y="2238050"/>
            <a:ext cx="3756901" cy="233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728425" y="4666850"/>
            <a:ext cx="30222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www.taopic.com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217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英</a:t>
            </a:r>
            <a:r>
              <a:rPr lang="en" sz="4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勇</a:t>
            </a:r>
            <a:endParaRPr sz="4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（英雄+勇敢 ）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2571750"/>
            <a:ext cx="2257742" cy="18500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332550" y="4596500"/>
            <a:ext cx="2336700" cy="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cn.dreamtime.com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3139450" y="2669600"/>
            <a:ext cx="9558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9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0901" y="2469876"/>
            <a:ext cx="2628174" cy="19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1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r>
              <a:rPr lang="en" sz="32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活动1: （练习3）</a:t>
            </a:r>
            <a:br>
              <a:rPr lang="en" sz="32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en" sz="32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阅读第六段，然后圈出老师说</a:t>
            </a:r>
            <a:r>
              <a:rPr lang="en"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的词语</a:t>
            </a:r>
            <a:endParaRPr sz="3600" b="1" i="0" u="none" strike="noStrike" cap="none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兰回到家后，年老的父母和长大成人的弟弟激动地出来</a:t>
            </a:r>
            <a:r>
              <a:rPr lang="en" sz="24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迎接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她回家。木兰脱下了</a:t>
            </a:r>
            <a:r>
              <a:rPr lang="en" sz="2400" b="0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战衣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，换上了心爱的女装，放下了漂亮的长发。一起打仗的朋友来到她家，这才惊讶地发现，英勇的木兰竟然是一个美丽的姑娘。</a:t>
            </a:r>
            <a:br>
              <a:rPr lang="en" sz="24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92025"/>
            <a:ext cx="8520600" cy="10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T Sans Narrow"/>
              <a:buNone/>
            </a:pPr>
            <a:r>
              <a:rPr lang="en" sz="28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练习4：看图，猜一猜字的意思 </a:t>
            </a:r>
            <a:br>
              <a:rPr lang="en" sz="28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en" sz="4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战</a:t>
            </a:r>
            <a:r>
              <a:rPr lang="en" sz="4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衣</a:t>
            </a:r>
            <a:endParaRPr sz="48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（战争+衣服）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</a:pP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525"/>
            <a:ext cx="8520600" cy="3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sz="18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670325"/>
            <a:ext cx="3961550" cy="245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9149" y="1245554"/>
            <a:ext cx="2457950" cy="265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4848175" y="2064700"/>
            <a:ext cx="865500" cy="8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9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743575" y="4287550"/>
            <a:ext cx="34140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www.naturalblaze.com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222250"/>
            <a:ext cx="8520600" cy="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迎</a:t>
            </a:r>
            <a:r>
              <a:rPr lang="en" sz="4800" b="1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接</a:t>
            </a:r>
            <a:endParaRPr sz="4800" b="1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5700" y="1155700"/>
            <a:ext cx="3465688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394525" y="4565650"/>
            <a:ext cx="33684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www.taopic.com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roll.sohu.com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3990425" y="2527525"/>
            <a:ext cx="849600" cy="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9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7700" y="1186750"/>
            <a:ext cx="2562225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3292575" y="934400"/>
            <a:ext cx="20331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（欢迎+接）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516</Words>
  <Application>Microsoft Macintosh PowerPoint</Application>
  <PresentationFormat>On-screen Show (16:9)</PresentationFormat>
  <Paragraphs>145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Raleway</vt:lpstr>
      <vt:lpstr>Lato</vt:lpstr>
      <vt:lpstr>Calibri</vt:lpstr>
      <vt:lpstr>PT Sans Narrow</vt:lpstr>
      <vt:lpstr>Arial</vt:lpstr>
      <vt:lpstr>Open Sans</vt:lpstr>
      <vt:lpstr>Simple Light</vt:lpstr>
      <vt:lpstr>花木兰  第三堂课 </vt:lpstr>
      <vt:lpstr>Objectives:  1.Use scanning, skimming and syntactic skills to understand the text (paragraph 5&amp;6) 2.Make connections between the emotion words 3.Use 竟然 in contexts</vt:lpstr>
      <vt:lpstr>PowerPoint Presentation</vt:lpstr>
      <vt:lpstr>活动一:  （练习1） 阅读第五段落并圈出重点词语</vt:lpstr>
      <vt:lpstr>练习2：看图，猜一猜字的意思   </vt:lpstr>
      <vt:lpstr>PowerPoint Presentation</vt:lpstr>
      <vt:lpstr>活动1: （练习3） 阅读第六段，然后圈出老师说的词语</vt:lpstr>
      <vt:lpstr>练习4：看图，猜一猜字的意思  战衣                                                        （战争+衣服） </vt:lpstr>
      <vt:lpstr>迎接</vt:lpstr>
      <vt:lpstr>活动二: （练习1） 阅读第六段落，然后圈出动词</vt:lpstr>
      <vt:lpstr>讨论： 1）“迎接”这个词是一个动词。弟弟出来迎接谁呢？ 2）脱下、换上和放下这几个后面都接了什么词呢？</vt:lpstr>
      <vt:lpstr>活动二: （练习3） 填入适当的词</vt:lpstr>
      <vt:lpstr>活动三：学习新词语“惊讶”和“竟然”</vt:lpstr>
      <vt:lpstr>PowerPoint Presentation</vt:lpstr>
      <vt:lpstr>PowerPoint Presentation</vt:lpstr>
      <vt:lpstr>练习3: 请和同伴分享  什么事情让你感到惊讶？为什么？</vt:lpstr>
      <vt:lpstr>PowerPoint Presentation</vt:lpstr>
      <vt:lpstr>PowerPoint Presentation</vt:lpstr>
      <vt:lpstr>练习6: 完成句子</vt:lpstr>
      <vt:lpstr>PowerPoint Presentation</vt:lpstr>
      <vt:lpstr>全文阅读练习 活动四 </vt:lpstr>
      <vt:lpstr>PowerPoint Presentation</vt:lpstr>
      <vt:lpstr>练习2：文本大意填空</vt:lpstr>
      <vt:lpstr>练习2的参考答案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花木兰  第三堂课 </dc:title>
  <cp:lastModifiedBy>Meng Yeh</cp:lastModifiedBy>
  <cp:revision>8</cp:revision>
  <dcterms:modified xsi:type="dcterms:W3CDTF">2018-12-18T07:34:34Z</dcterms:modified>
</cp:coreProperties>
</file>