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Lato" panose="020F0502020204030203" pitchFamily="34" charset="77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PT Sans Narrow" panose="020B0506020203020204" pitchFamily="34" charset="77"/>
      <p:regular r:id="rId30"/>
      <p:bold r:id="rId31"/>
    </p:embeddedFont>
    <p:embeddedFont>
      <p:font typeface="Raleway" panose="020B0503030101060003" pitchFamily="34" charset="77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C41235-363C-489F-A0D9-667B49E26DE6}">
  <a:tblStyle styleId="{61C41235-363C-489F-A0D9-667B49E26DE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/>
    <p:restoredTop sz="92241"/>
  </p:normalViewPr>
  <p:slideViewPr>
    <p:cSldViewPr snapToGrid="0">
      <p:cViewPr varScale="1">
        <p:scale>
          <a:sx n="63" d="100"/>
          <a:sy n="63" d="100"/>
        </p:scale>
        <p:origin x="10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9ly7H78S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_ZCu-nPDd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83450" y="639825"/>
            <a:ext cx="7688100" cy="20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</a:pPr>
            <a:r>
              <a:rPr lang="en" sz="6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花木兰</a:t>
            </a:r>
            <a:endParaRPr sz="60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</a:pP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</a:pPr>
            <a:r>
              <a:rPr lang="en" sz="3000"/>
              <a:t>第四堂课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</a:pPr>
            <a:endParaRPr sz="42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9625" y="2378500"/>
            <a:ext cx="7688100" cy="23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Authors: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Ying Qiu 裘盈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Pengpeng Jiang 江朋鹏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 Szu Ming黎思敏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Xiong Min熊旻</a:t>
            </a:r>
            <a:b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Ya-Ching Hsu-Kelkis 许雅菁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</a:pPr>
            <a:endParaRPr sz="16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225475" y="131865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木兰要离开爸妈上战场，这时候木兰的心情是怎么样的？为什么？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3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6900" y="2392500"/>
            <a:ext cx="3157100" cy="25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3547275" y="4703625"/>
            <a:ext cx="37245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http://polarbeardog.tumblr.com/post/21921538411/everdeen-mulan-parallels-leaving-home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0" y="621720"/>
            <a:ext cx="30412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</a:t>
            </a:r>
            <a:r>
              <a:rPr lang="en" sz="18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</a:t>
            </a:r>
            <a:r>
              <a:rPr lang="en" sz="18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：  （练习2）口语练习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638475" y="141435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木兰打了胜仗后回家了，这时候木兰的心情是怎么样的？为什么？</a:t>
            </a:r>
            <a:endParaRPr sz="3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4270" y="2955470"/>
            <a:ext cx="3611529" cy="177227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/>
          <p:nvPr/>
        </p:nvSpPr>
        <p:spPr>
          <a:xfrm>
            <a:off x="0" y="621720"/>
            <a:ext cx="30412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</a:t>
            </a:r>
            <a:r>
              <a:rPr lang="en" sz="18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</a:t>
            </a:r>
            <a:r>
              <a:rPr lang="en" sz="18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：  （练习2）口语练习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0" y="478624"/>
            <a:ext cx="8416350" cy="135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</a:pPr>
            <a:r>
              <a:rPr lang="en"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活动</a:t>
            </a:r>
            <a:r>
              <a:rPr lang="en"/>
              <a:t>2</a:t>
            </a:r>
            <a:r>
              <a:rPr lang="en"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： （练习3） </a:t>
            </a:r>
            <a:br>
              <a:rPr lang="en"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                       读句子，然后推测出木兰的心情感受。</a:t>
            </a:r>
            <a:br>
              <a:rPr lang="en"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                       请在方格中写出木兰的心情感受。</a:t>
            </a:r>
            <a:br>
              <a:rPr lang="en"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6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40" name="Google Shape;140;p24"/>
          <p:cNvGraphicFramePr/>
          <p:nvPr/>
        </p:nvGraphicFramePr>
        <p:xfrm>
          <a:off x="293913" y="2171700"/>
          <a:ext cx="8278600" cy="2286000"/>
        </p:xfrm>
        <a:graphic>
          <a:graphicData uri="http://schemas.openxmlformats.org/drawingml/2006/table">
            <a:tbl>
              <a:tblPr>
                <a:noFill/>
                <a:tableStyleId>{61C41235-363C-489F-A0D9-667B49E26DE6}</a:tableStyleId>
              </a:tblPr>
              <a:tblGrid>
                <a:gridCol w="206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木兰知道了她年老多病的父亲要去打仗。我推测她……..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木兰决定要代替父亲去打仗。我推测她……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木兰要离开爸妈上战场。我推测她……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木兰打了胜仗后回家了。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我推测她……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47155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活动3： （练习1）</a:t>
            </a:r>
            <a:endParaRPr sz="2400" b="1" i="0" u="none" strike="noStrike" cap="non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观看下面一段电影片段。我们会在 电影里面看到一位在课文里没有的人物。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问题：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1.你看到了谁？她是做什么的 ？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2.人们希望木兰做什么？木兰做到了吗？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3.你觉得木兰的心情怎么样？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https://www.youtube.com/watch?v=jD9ly7H78Sc</a:t>
            </a:r>
            <a:endParaRPr sz="24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24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活动3:   （练习2）</a:t>
            </a:r>
            <a:br>
              <a:rPr lang="en" sz="36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3600" b="1" i="0" u="none" strike="noStrike" cap="none" dirty="0" err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连一连</a:t>
            </a:r>
            <a:r>
              <a:rPr lang="zh-CN" altLang="en-US" sz="36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（</a:t>
            </a:r>
            <a:r>
              <a:rPr lang="zh-TW" altLang="en-US" sz="36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形容谁</a:t>
            </a:r>
            <a:r>
              <a:rPr lang="zh-CN" altLang="en-US"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？）</a:t>
            </a:r>
            <a:endParaRPr sz="2400" b="1" i="0" u="none" strike="noStrike" cap="non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152" name="Google Shape;152;p26"/>
          <p:cNvGraphicFramePr/>
          <p:nvPr/>
        </p:nvGraphicFramePr>
        <p:xfrm>
          <a:off x="636425" y="1600199"/>
          <a:ext cx="7691150" cy="3206530"/>
        </p:xfrm>
        <a:graphic>
          <a:graphicData uri="http://schemas.openxmlformats.org/drawingml/2006/table">
            <a:tbl>
              <a:tblPr>
                <a:noFill/>
                <a:tableStyleId>{61C41235-363C-489F-A0D9-667B49E26DE6}</a:tableStyleId>
              </a:tblPr>
              <a:tblGrid>
                <a:gridCol w="379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1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1.担心的 *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2.胖胖的 *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3.年老多病的*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4.年幼的*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*弟弟 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*父亲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*媒婆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*母亲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290350" y="402581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https://www.youtube.com/watch?v=-_ZCu-nPDdw</a:t>
            </a:r>
            <a:endParaRPr sz="20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130629" y="478175"/>
            <a:ext cx="892552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活动4：</a:t>
            </a:r>
            <a:r>
              <a:rPr lang="en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歌曲 《真情的自我》. 注意，听到了几次“自己”和”自我”？</a:t>
            </a:r>
            <a:endParaRPr sz="2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3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2760" y="1510225"/>
            <a:ext cx="4176149" cy="235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533507" y="1322614"/>
            <a:ext cx="8365564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1.听到了几次“自己”和”自我”？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2.木兰的心情怎么样 ？ 为什么？</a:t>
            </a:r>
            <a:endParaRPr/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她在想什么事情？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0" y="526400"/>
            <a:ext cx="9144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活动5：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65314" y="1310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</a:pPr>
            <a: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1.课文中的花木兰有什么特点呢？</a:t>
            </a:r>
            <a:br>
              <a:rPr lang="en" sz="24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zh-CN" altLang="en-US" sz="2400" b="1" dirty="0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" sz="24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从课文中找出形容花木兰性格的词语</a:t>
            </a:r>
            <a: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2.读完了文章</a:t>
            </a:r>
            <a:r>
              <a:rPr lang="zh-CN" alt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，</a:t>
            </a:r>
            <a:r>
              <a:rPr lang="en" sz="24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也看完了影片</a:t>
            </a:r>
            <a: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b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你认为花木兰是个什么样的人？为什么</a:t>
            </a:r>
            <a: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？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133" y="2642350"/>
            <a:ext cx="3433468" cy="1977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5376158" y="3631346"/>
            <a:ext cx="5629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范例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/>
        </p:nvSpPr>
        <p:spPr>
          <a:xfrm>
            <a:off x="189186" y="666175"/>
            <a:ext cx="2223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活动</a:t>
            </a:r>
            <a:r>
              <a:rPr lang="en" sz="1800" b="1"/>
              <a:t>5</a:t>
            </a: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： （练习2）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237" y="666175"/>
            <a:ext cx="6282865" cy="4306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451864" y="649179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</a:pPr>
            <a:r>
              <a:rPr lang="en"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下</a:t>
            </a:r>
            <a:r>
              <a:rPr lang="en"/>
              <a:t>节</a:t>
            </a:r>
            <a:r>
              <a:rPr lang="en"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课学习内容预告： 想一想</a:t>
            </a:r>
            <a:endParaRPr sz="26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451864" y="1681843"/>
            <a:ext cx="8283922" cy="26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为什么《花木兰》课文的作者和电影导演眼中的木兰那么的不一样？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3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7336-6C22-D74D-9F18-AF3EB742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60" y="387364"/>
            <a:ext cx="8520600" cy="841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E4E38-784B-AA4D-A6D6-20EFBC117538}"/>
              </a:ext>
            </a:extLst>
          </p:cNvPr>
          <p:cNvSpPr txBox="1"/>
          <p:nvPr/>
        </p:nvSpPr>
        <p:spPr>
          <a:xfrm>
            <a:off x="607422" y="1828800"/>
            <a:ext cx="77462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Objectives: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Use a graphic organizer to identify emotional changes, and find evidence to support the changes in the text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Identify the social/cultural value highlighted by the author in the text and find supporting evidences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Compare the movie clips with the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活动1：</a:t>
            </a:r>
            <a:endParaRPr sz="42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788050" y="2100900"/>
            <a:ext cx="76881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用一个形容词描述每一个图片里的木兰。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7550" y="821050"/>
            <a:ext cx="2386125" cy="38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7069150" y="4678975"/>
            <a:ext cx="1875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www.pinterest.com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6" descr="Hug colored by Ohanamai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500" y="1027000"/>
            <a:ext cx="2470850" cy="33864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370925" y="4566500"/>
            <a:ext cx="321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https://www.deviantart.com/ohanamaila/art/Hug-colored-542230292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45500" y="650425"/>
            <a:ext cx="6675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972325" y="881500"/>
            <a:ext cx="582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 descr="Mulan cuting her hair                                                       …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625" y="908807"/>
            <a:ext cx="2409450" cy="321259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82925" y="4433525"/>
            <a:ext cx="39393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https://i.pinimg.com/originals/53/97/ab/5397ab6e38bdd7860930aa226db47f21.jpg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7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6325" y="864375"/>
            <a:ext cx="2026025" cy="35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961150" y="4568875"/>
            <a:ext cx="44094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https://i.pinimg.com/originals/ec/ea/3f/ecea3f54ecf45bb20ae4f79c35cdfe6f.jpg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188275" y="770250"/>
            <a:ext cx="49296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5494400" y="907175"/>
            <a:ext cx="5871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 descr="There are a lot of great songs in Mulan, but this one always seems to be forgotten. It&amp;#x27;s a great company number and it&amp;#x27;s a nice introduction to how important it is to be a proper woman in her culture. (which makes it all the worse when she goes to war as a man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575" y="1325000"/>
            <a:ext cx="4377034" cy="25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1026975" y="4186965"/>
            <a:ext cx="30633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https://www.buzzfeed.com/emilys123/21-under-appreciated-disney-songs-eahu?utm_term=.olk5bwAR#.ujmjMwl7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 descr="Tq96u2DTPEQ.jpg (498×810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825" y="821600"/>
            <a:ext cx="2010675" cy="32704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5726250" y="3659275"/>
            <a:ext cx="2989800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https://pp.vk.me/c628529/v628529625/1de2b/Tq96u2DTPEQ.jpg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119825" y="770250"/>
            <a:ext cx="6846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5699775" y="830150"/>
            <a:ext cx="4452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0" y="625424"/>
            <a:ext cx="8416350" cy="125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活动2：  （练习1）</a:t>
            </a:r>
            <a:br>
              <a:rPr lang="en" sz="24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br>
              <a:rPr lang="en" sz="24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24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说一说我们学过的心情词语？</a:t>
            </a:r>
            <a:endParaRPr sz="24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0544" y="723900"/>
            <a:ext cx="1738231" cy="1294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3" name="Google Shape;103;p19"/>
          <p:cNvGraphicFramePr/>
          <p:nvPr/>
        </p:nvGraphicFramePr>
        <p:xfrm>
          <a:off x="296031" y="2080775"/>
          <a:ext cx="2930150" cy="2324760"/>
        </p:xfrm>
        <a:graphic>
          <a:graphicData uri="http://schemas.openxmlformats.org/drawingml/2006/table">
            <a:tbl>
              <a:tblPr>
                <a:noFill/>
                <a:tableStyleId>{61C41235-363C-489F-A0D9-667B49E26DE6}</a:tableStyleId>
              </a:tblPr>
              <a:tblGrid>
                <a:gridCol w="13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</a:rPr>
                        <a:t>😊</a:t>
                      </a:r>
                      <a:endParaRPr sz="18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chemeClr val="dk2"/>
                          </a:solidFill>
                        </a:rPr>
                        <a:t>开心</a:t>
                      </a:r>
                      <a:endParaRPr sz="24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</a:rPr>
                        <a:t>😭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难过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</a:rPr>
                        <a:t>😠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着急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" name="Google Shape;104;p19"/>
          <p:cNvGraphicFramePr/>
          <p:nvPr/>
        </p:nvGraphicFramePr>
        <p:xfrm>
          <a:off x="3485813" y="2017888"/>
          <a:ext cx="2930150" cy="2450535"/>
        </p:xfrm>
        <a:graphic>
          <a:graphicData uri="http://schemas.openxmlformats.org/drawingml/2006/table">
            <a:tbl>
              <a:tblPr>
                <a:noFill/>
                <a:tableStyleId>{61C41235-363C-489F-A0D9-667B49E26DE6}</a:tableStyleId>
              </a:tblPr>
              <a:tblGrid>
                <a:gridCol w="13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</a:rPr>
                        <a:t>☹️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担心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</a:rPr>
                        <a:t>😤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生气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</a:rPr>
                        <a:t>😱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惊讶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</a:rPr>
                        <a:t>😰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害怕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5189" y="1485875"/>
            <a:ext cx="8899071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木兰知道了她年老多病的父亲要去打仗。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这时候木兰的心情是怎么样的？为什么？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3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3256" y="2759529"/>
            <a:ext cx="3765243" cy="199124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4484725" y="4750775"/>
            <a:ext cx="2381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WWW..FANPOP..COM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35189" y="638047"/>
            <a:ext cx="39901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</a:t>
            </a:r>
            <a:r>
              <a:rPr lang="en" sz="24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</a:t>
            </a:r>
            <a:r>
              <a:rPr lang="en" sz="24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：  （练习2）口语练习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251300" y="10837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木兰决定要代替父亲去打仗，这时候木兰的心情是怎么样的？为什么？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9343" y="3004456"/>
            <a:ext cx="3467308" cy="179244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/>
          <p:nvPr/>
        </p:nvSpPr>
        <p:spPr>
          <a:xfrm>
            <a:off x="0" y="621720"/>
            <a:ext cx="30412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</a:t>
            </a:r>
            <a:r>
              <a:rPr lang="en" sz="18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</a:t>
            </a:r>
            <a:r>
              <a:rPr lang="en" sz="1800" b="1" i="0" u="none" strike="noStrike" cap="none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：  （练习2）口语练习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441</Words>
  <Application>Microsoft Macintosh PowerPoint</Application>
  <PresentationFormat>On-screen Show (16:9)</PresentationFormat>
  <Paragraphs>96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Raleway</vt:lpstr>
      <vt:lpstr>Lato</vt:lpstr>
      <vt:lpstr>PT Sans Narrow</vt:lpstr>
      <vt:lpstr>Calibri</vt:lpstr>
      <vt:lpstr>Arial</vt:lpstr>
      <vt:lpstr>Open Sans</vt:lpstr>
      <vt:lpstr>Simple Light</vt:lpstr>
      <vt:lpstr>花木兰  第四堂课 </vt:lpstr>
      <vt:lpstr>PowerPoint Presentation</vt:lpstr>
      <vt:lpstr>活动1：</vt:lpstr>
      <vt:lpstr>PowerPoint Presentation</vt:lpstr>
      <vt:lpstr>PowerPoint Presentation</vt:lpstr>
      <vt:lpstr>PowerPoint Presentation</vt:lpstr>
      <vt:lpstr>活动2：  （练习1）  说一说我们学过的心情词语？</vt:lpstr>
      <vt:lpstr>PowerPoint Presentation</vt:lpstr>
      <vt:lpstr>PowerPoint Presentation</vt:lpstr>
      <vt:lpstr>PowerPoint Presentation</vt:lpstr>
      <vt:lpstr>PowerPoint Presentation</vt:lpstr>
      <vt:lpstr>活动2： （练习3）                          读句子，然后推测出木兰的心情感受。                         请在方格中写出木兰的心情感受。 </vt:lpstr>
      <vt:lpstr>活动3： （练习1）</vt:lpstr>
      <vt:lpstr>活动3:   （练习2） 连一连（形容谁？）</vt:lpstr>
      <vt:lpstr>https://www.youtube.com/watch?v=-_ZCu-nPDdw</vt:lpstr>
      <vt:lpstr>PowerPoint Presentation</vt:lpstr>
      <vt:lpstr>活动5： </vt:lpstr>
      <vt:lpstr>PowerPoint Presentation</vt:lpstr>
      <vt:lpstr>下节课学习内容预告： 想一想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花木兰  第四堂课 </dc:title>
  <cp:lastModifiedBy>Meng Yeh</cp:lastModifiedBy>
  <cp:revision>4</cp:revision>
  <dcterms:modified xsi:type="dcterms:W3CDTF">2018-12-18T08:55:06Z</dcterms:modified>
</cp:coreProperties>
</file>